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652" r:id="rId1"/>
  </p:sldMasterIdLst>
  <p:notesMasterIdLst>
    <p:notesMasterId r:id="rId31"/>
  </p:notesMasterIdLst>
  <p:handoutMasterIdLst>
    <p:handoutMasterId r:id="rId32"/>
  </p:handoutMasterIdLst>
  <p:sldIdLst>
    <p:sldId id="535" r:id="rId2"/>
    <p:sldId id="3855" r:id="rId3"/>
    <p:sldId id="577" r:id="rId4"/>
    <p:sldId id="615" r:id="rId5"/>
    <p:sldId id="3854" r:id="rId6"/>
    <p:sldId id="565" r:id="rId7"/>
    <p:sldId id="668" r:id="rId8"/>
    <p:sldId id="3871" r:id="rId9"/>
    <p:sldId id="870" r:id="rId10"/>
    <p:sldId id="868" r:id="rId11"/>
    <p:sldId id="539" r:id="rId12"/>
    <p:sldId id="540" r:id="rId13"/>
    <p:sldId id="682" r:id="rId14"/>
    <p:sldId id="1190" r:id="rId15"/>
    <p:sldId id="549" r:id="rId16"/>
    <p:sldId id="526" r:id="rId17"/>
    <p:sldId id="3872" r:id="rId18"/>
    <p:sldId id="760" r:id="rId19"/>
    <p:sldId id="932" r:id="rId20"/>
    <p:sldId id="3866" r:id="rId21"/>
    <p:sldId id="3867" r:id="rId22"/>
    <p:sldId id="3873" r:id="rId23"/>
    <p:sldId id="678" r:id="rId24"/>
    <p:sldId id="1210" r:id="rId25"/>
    <p:sldId id="3870" r:id="rId26"/>
    <p:sldId id="700" r:id="rId27"/>
    <p:sldId id="1211" r:id="rId28"/>
    <p:sldId id="1215" r:id="rId29"/>
    <p:sldId id="614" r:id="rId30"/>
  </p:sldIdLst>
  <p:sldSz cx="9144000" cy="6858000" type="screen4x3"/>
  <p:notesSz cx="6888163" cy="10018713"/>
  <p:defaultTextStyle>
    <a:defPPr>
      <a:defRPr lang="ja-JP"/>
    </a:defPPr>
    <a:lvl1pPr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1pPr>
    <a:lvl2pPr marL="4572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2pPr>
    <a:lvl3pPr marL="9144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3pPr>
    <a:lvl4pPr marL="13716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4pPr>
    <a:lvl5pPr marL="1828800" algn="ctr" rtl="0" fontAlgn="ctr">
      <a:spcBef>
        <a:spcPct val="0"/>
      </a:spcBef>
      <a:spcAft>
        <a:spcPct val="0"/>
      </a:spcAft>
      <a:defRPr kumimoji="1" kern="1200">
        <a:solidFill>
          <a:srgbClr val="000000"/>
        </a:solidFill>
        <a:latin typeface="ＭＳ Ｐゴシック" pitchFamily="50" charset="-128"/>
        <a:ea typeface="ＭＳ Ｐゴシック" pitchFamily="50" charset="-128"/>
        <a:cs typeface="+mn-cs"/>
      </a:defRPr>
    </a:lvl5pPr>
    <a:lvl6pPr marL="22860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6pPr>
    <a:lvl7pPr marL="27432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7pPr>
    <a:lvl8pPr marL="32004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8pPr>
    <a:lvl9pPr marL="3657600" algn="l" defTabSz="914400" rtl="0" eaLnBrk="1" latinLnBrk="0" hangingPunct="1">
      <a:defRPr kumimoji="1" kern="1200">
        <a:solidFill>
          <a:srgbClr val="000000"/>
        </a:solidFill>
        <a:latin typeface="ＭＳ Ｐゴシック" pitchFamily="50" charset="-128"/>
        <a:ea typeface="ＭＳ Ｐゴシック" pitchFamily="50" charset="-128"/>
        <a:cs typeface="+mn-cs"/>
      </a:defRPr>
    </a:lvl9pPr>
  </p:defaultTextStyle>
  <p:extLst>
    <p:ext uri="{EFAFB233-063F-42B5-8137-9DF3F51BA10A}">
      <p15:sldGuideLst xmlns:p15="http://schemas.microsoft.com/office/powerpoint/2012/main">
        <p15:guide id="1" orient="horz" pos="4065">
          <p15:clr>
            <a:srgbClr val="A4A3A4"/>
          </p15:clr>
        </p15:guide>
        <p15:guide id="2" orient="horz" pos="551">
          <p15:clr>
            <a:srgbClr val="A4A3A4"/>
          </p15:clr>
        </p15:guide>
        <p15:guide id="3" pos="5641">
          <p15:clr>
            <a:srgbClr val="A4A3A4"/>
          </p15:clr>
        </p15:guide>
        <p15:guide id="4" pos="122">
          <p15:clr>
            <a:srgbClr val="A4A3A4"/>
          </p15:clr>
        </p15:guide>
        <p15:guide id="5" pos="2880">
          <p15:clr>
            <a:srgbClr val="A4A3A4"/>
          </p15:clr>
        </p15:guide>
      </p15:sldGuideLst>
    </p:ext>
    <p:ext uri="{2D200454-40CA-4A62-9FC3-DE9A4176ACB9}">
      <p15:notesGuideLst xmlns:p15="http://schemas.microsoft.com/office/powerpoint/2012/main">
        <p15:guide id="1" orient="horz" pos="3155" userDrawn="1">
          <p15:clr>
            <a:srgbClr val="A4A3A4"/>
          </p15:clr>
        </p15:guide>
        <p15:guide id="2" pos="217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a:srgbClr val="FF6600"/>
    <a:srgbClr val="CA7423"/>
    <a:srgbClr val="E6E6E6"/>
    <a:srgbClr val="F6BB00"/>
    <a:srgbClr val="175283"/>
    <a:srgbClr val="79B5E7"/>
    <a:srgbClr val="C07000"/>
    <a:srgbClr val="61D6FF"/>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淡色スタイル 1 - アクセント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1218" autoAdjust="0"/>
  </p:normalViewPr>
  <p:slideViewPr>
    <p:cSldViewPr showGuides="1">
      <p:cViewPr varScale="1">
        <p:scale>
          <a:sx n="85" d="100"/>
          <a:sy n="85" d="100"/>
        </p:scale>
        <p:origin x="1272" y="78"/>
      </p:cViewPr>
      <p:guideLst>
        <p:guide orient="horz" pos="4065"/>
        <p:guide orient="horz" pos="551"/>
        <p:guide pos="5641"/>
        <p:guide pos="12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8" d="100"/>
          <a:sy n="88" d="100"/>
        </p:scale>
        <p:origin x="2787" y="57"/>
      </p:cViewPr>
      <p:guideLst>
        <p:guide orient="horz" pos="3155"/>
        <p:guide pos="217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3218" name="Rectangle 2"/>
          <p:cNvSpPr>
            <a:spLocks noGrp="1" noChangeArrowheads="1"/>
          </p:cNvSpPr>
          <p:nvPr>
            <p:ph type="hdr" sz="quarter"/>
          </p:nvPr>
        </p:nvSpPr>
        <p:spPr bwMode="auto">
          <a:xfrm>
            <a:off x="3902813" y="5"/>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t" anchorCtr="0" compatLnSpc="1">
            <a:prstTxWarp prst="textNoShape">
              <a:avLst/>
            </a:prstTxWarp>
          </a:bodyPr>
          <a:lstStyle>
            <a:lvl1pPr algn="r" defTabSz="930879" fontAlgn="base">
              <a:defRPr sz="1200">
                <a:solidFill>
                  <a:schemeClr val="tx1"/>
                </a:solidFill>
                <a:latin typeface="Arial" charset="0"/>
              </a:defRPr>
            </a:lvl1pPr>
          </a:lstStyle>
          <a:p>
            <a:endParaRPr lang="en-GB" altLang="ja-JP"/>
          </a:p>
        </p:txBody>
      </p:sp>
      <p:sp>
        <p:nvSpPr>
          <p:cNvPr id="393219" name="Rectangle 3"/>
          <p:cNvSpPr>
            <a:spLocks noGrp="1" noChangeArrowheads="1"/>
          </p:cNvSpPr>
          <p:nvPr>
            <p:ph type="dt" sz="quarter" idx="1"/>
          </p:nvPr>
        </p:nvSpPr>
        <p:spPr bwMode="auto">
          <a:xfrm>
            <a:off x="3" y="5"/>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t" anchorCtr="0" compatLnSpc="1">
            <a:prstTxWarp prst="textNoShape">
              <a:avLst/>
            </a:prstTxWarp>
          </a:bodyPr>
          <a:lstStyle>
            <a:lvl1pPr algn="l" defTabSz="930879" fontAlgn="base">
              <a:defRPr sz="1200">
                <a:solidFill>
                  <a:schemeClr val="tx1"/>
                </a:solidFill>
                <a:latin typeface="Arial" charset="0"/>
              </a:defRPr>
            </a:lvl1pPr>
          </a:lstStyle>
          <a:p>
            <a:endParaRPr lang="en-GB" altLang="ja-JP"/>
          </a:p>
        </p:txBody>
      </p:sp>
      <p:sp>
        <p:nvSpPr>
          <p:cNvPr id="393220" name="Rectangle 4"/>
          <p:cNvSpPr>
            <a:spLocks noGrp="1" noChangeArrowheads="1"/>
          </p:cNvSpPr>
          <p:nvPr>
            <p:ph type="ftr" sz="quarter" idx="2"/>
          </p:nvPr>
        </p:nvSpPr>
        <p:spPr bwMode="auto">
          <a:xfrm>
            <a:off x="3" y="9516259"/>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b" anchorCtr="0" compatLnSpc="1">
            <a:prstTxWarp prst="textNoShape">
              <a:avLst/>
            </a:prstTxWarp>
          </a:bodyPr>
          <a:lstStyle>
            <a:lvl1pPr algn="l" defTabSz="930879" fontAlgn="base">
              <a:defRPr sz="1000">
                <a:solidFill>
                  <a:schemeClr val="tx1"/>
                </a:solidFill>
                <a:latin typeface="Arial" charset="0"/>
              </a:defRPr>
            </a:lvl1pPr>
          </a:lstStyle>
          <a:p>
            <a:r>
              <a:rPr lang="en-US" altLang="ja-JP"/>
              <a:t>Copyright 2019 FUJITSU LABORATORIES LTD.</a:t>
            </a:r>
            <a:endParaRPr lang="en-GB" altLang="ja-JP"/>
          </a:p>
        </p:txBody>
      </p:sp>
      <p:sp>
        <p:nvSpPr>
          <p:cNvPr id="393221" name="Rectangle 5"/>
          <p:cNvSpPr>
            <a:spLocks noGrp="1" noChangeArrowheads="1"/>
          </p:cNvSpPr>
          <p:nvPr>
            <p:ph type="sldNum" sz="quarter" idx="3"/>
          </p:nvPr>
        </p:nvSpPr>
        <p:spPr bwMode="auto">
          <a:xfrm>
            <a:off x="3901207" y="9516259"/>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074" tIns="46536" rIns="93074" bIns="46536" numCol="1" anchor="b" anchorCtr="0" compatLnSpc="1">
            <a:prstTxWarp prst="textNoShape">
              <a:avLst/>
            </a:prstTxWarp>
          </a:bodyPr>
          <a:lstStyle>
            <a:lvl1pPr algn="r" defTabSz="930879" fontAlgn="base">
              <a:defRPr sz="1000">
                <a:solidFill>
                  <a:schemeClr val="tx1"/>
                </a:solidFill>
                <a:latin typeface="Arial" charset="0"/>
              </a:defRPr>
            </a:lvl1pPr>
          </a:lstStyle>
          <a:p>
            <a:fld id="{824C5381-6989-4206-8C01-482E730E3CFB}" type="slidenum">
              <a:rPr lang="en-GB" altLang="ja-JP"/>
              <a:pPr/>
              <a:t>‹#›</a:t>
            </a:fld>
            <a:endParaRPr lang="en-GB" altLang="ja-JP"/>
          </a:p>
        </p:txBody>
      </p:sp>
    </p:spTree>
    <p:extLst>
      <p:ext uri="{BB962C8B-B14F-4D97-AF65-F5344CB8AC3E}">
        <p14:creationId xmlns:p14="http://schemas.microsoft.com/office/powerpoint/2010/main" val="824605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7938" name="Rectangle 2"/>
          <p:cNvSpPr>
            <a:spLocks noGrp="1" noChangeArrowheads="1"/>
          </p:cNvSpPr>
          <p:nvPr>
            <p:ph type="hdr" sz="quarter"/>
          </p:nvPr>
        </p:nvSpPr>
        <p:spPr bwMode="auto">
          <a:xfrm>
            <a:off x="3902813" y="5"/>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t" anchorCtr="0" compatLnSpc="1">
            <a:prstTxWarp prst="textNoShape">
              <a:avLst/>
            </a:prstTxWarp>
          </a:bodyPr>
          <a:lstStyle>
            <a:lvl1pPr algn="r" defTabSz="930879" fontAlgn="base">
              <a:defRPr sz="1200">
                <a:solidFill>
                  <a:schemeClr val="tx1"/>
                </a:solidFill>
                <a:latin typeface="Arial" charset="0"/>
              </a:defRPr>
            </a:lvl1pPr>
          </a:lstStyle>
          <a:p>
            <a:endParaRPr lang="en-US" altLang="ja-JP"/>
          </a:p>
        </p:txBody>
      </p:sp>
      <p:sp>
        <p:nvSpPr>
          <p:cNvPr id="167939" name="Rectangle 3"/>
          <p:cNvSpPr>
            <a:spLocks noGrp="1" noChangeArrowheads="1"/>
          </p:cNvSpPr>
          <p:nvPr>
            <p:ph type="dt" idx="1"/>
          </p:nvPr>
        </p:nvSpPr>
        <p:spPr bwMode="auto">
          <a:xfrm>
            <a:off x="3" y="5"/>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t" anchorCtr="0" compatLnSpc="1">
            <a:prstTxWarp prst="textNoShape">
              <a:avLst/>
            </a:prstTxWarp>
          </a:bodyPr>
          <a:lstStyle>
            <a:lvl1pPr algn="l" defTabSz="930879" fontAlgn="base">
              <a:defRPr sz="1200">
                <a:solidFill>
                  <a:schemeClr val="tx1"/>
                </a:solidFill>
                <a:latin typeface="Arial" charset="0"/>
              </a:defRPr>
            </a:lvl1pPr>
          </a:lstStyle>
          <a:p>
            <a:endParaRPr lang="en-US" altLang="ja-JP"/>
          </a:p>
        </p:txBody>
      </p:sp>
      <p:sp>
        <p:nvSpPr>
          <p:cNvPr id="167940" name="Rectangle 4"/>
          <p:cNvSpPr>
            <a:spLocks noGrp="1" noRot="1" noChangeAspect="1" noChangeArrowheads="1" noTextEdit="1"/>
          </p:cNvSpPr>
          <p:nvPr>
            <p:ph type="sldImg" idx="2"/>
          </p:nvPr>
        </p:nvSpPr>
        <p:spPr bwMode="auto">
          <a:xfrm>
            <a:off x="939800" y="750888"/>
            <a:ext cx="5010150" cy="37592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67941" name="Rectangle 5"/>
          <p:cNvSpPr>
            <a:spLocks noGrp="1" noChangeArrowheads="1"/>
          </p:cNvSpPr>
          <p:nvPr>
            <p:ph type="body" sz="quarter" idx="3"/>
          </p:nvPr>
        </p:nvSpPr>
        <p:spPr bwMode="auto">
          <a:xfrm>
            <a:off x="687692" y="4758930"/>
            <a:ext cx="5512780" cy="450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67942" name="Rectangle 6"/>
          <p:cNvSpPr>
            <a:spLocks noGrp="1" noChangeArrowheads="1"/>
          </p:cNvSpPr>
          <p:nvPr>
            <p:ph type="ftr" sz="quarter" idx="4"/>
          </p:nvPr>
        </p:nvSpPr>
        <p:spPr bwMode="auto">
          <a:xfrm>
            <a:off x="3" y="9516259"/>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074" tIns="46536" rIns="93074" bIns="46536" numCol="1" anchor="b" anchorCtr="0" compatLnSpc="1">
            <a:prstTxWarp prst="textNoShape">
              <a:avLst/>
            </a:prstTxWarp>
          </a:bodyPr>
          <a:lstStyle>
            <a:lvl1pPr algn="l" defTabSz="930879" fontAlgn="base">
              <a:defRPr sz="1000">
                <a:solidFill>
                  <a:schemeClr val="tx1"/>
                </a:solidFill>
                <a:latin typeface="Arial" charset="0"/>
              </a:defRPr>
            </a:lvl1pPr>
          </a:lstStyle>
          <a:p>
            <a:r>
              <a:rPr lang="en-US" altLang="ja-JP"/>
              <a:t>Copyright 2019 FUJITSU LABORATORIES LTD.</a:t>
            </a:r>
          </a:p>
        </p:txBody>
      </p:sp>
      <p:sp>
        <p:nvSpPr>
          <p:cNvPr id="167943" name="Rectangle 7"/>
          <p:cNvSpPr>
            <a:spLocks noGrp="1" noChangeArrowheads="1"/>
          </p:cNvSpPr>
          <p:nvPr>
            <p:ph type="sldNum" sz="quarter" idx="5"/>
          </p:nvPr>
        </p:nvSpPr>
        <p:spPr bwMode="auto">
          <a:xfrm>
            <a:off x="3901207" y="9516259"/>
            <a:ext cx="2985353" cy="500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074" tIns="46536" rIns="93074" bIns="46536" numCol="1" anchor="b" anchorCtr="0" compatLnSpc="1">
            <a:prstTxWarp prst="textNoShape">
              <a:avLst/>
            </a:prstTxWarp>
          </a:bodyPr>
          <a:lstStyle>
            <a:lvl1pPr algn="r" defTabSz="930879" fontAlgn="base">
              <a:defRPr sz="1000">
                <a:solidFill>
                  <a:schemeClr val="tx1"/>
                </a:solidFill>
                <a:latin typeface="Arial" charset="0"/>
              </a:defRPr>
            </a:lvl1pPr>
          </a:lstStyle>
          <a:p>
            <a:fld id="{9F92722A-13CA-49BB-B125-2A56C31837E2}" type="slidenum">
              <a:rPr lang="en-US" altLang="ja-JP"/>
              <a:pPr/>
              <a:t>‹#›</a:t>
            </a:fld>
            <a:endParaRPr lang="en-US" altLang="ja-JP"/>
          </a:p>
        </p:txBody>
      </p:sp>
    </p:spTree>
    <p:extLst>
      <p:ext uri="{BB962C8B-B14F-4D97-AF65-F5344CB8AC3E}">
        <p14:creationId xmlns:p14="http://schemas.microsoft.com/office/powerpoint/2010/main" val="875047085"/>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3000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a:ln/>
        </p:spPr>
        <p:txBody>
          <a:bodyPr/>
          <a:lstStyle/>
          <a:p>
            <a:r>
              <a:rPr lang="en-US" altLang="ja-JP"/>
              <a:t>Copyright 2019 FUJITSU LABORATORIES LTD.</a:t>
            </a:r>
          </a:p>
        </p:txBody>
      </p:sp>
      <p:sp>
        <p:nvSpPr>
          <p:cNvPr id="7" name="Rectangle 7"/>
          <p:cNvSpPr>
            <a:spLocks noGrp="1" noChangeArrowheads="1"/>
          </p:cNvSpPr>
          <p:nvPr>
            <p:ph type="sldNum" sz="quarter" idx="5"/>
          </p:nvPr>
        </p:nvSpPr>
        <p:spPr>
          <a:ln/>
        </p:spPr>
        <p:txBody>
          <a:bodyPr/>
          <a:lstStyle/>
          <a:p>
            <a:fld id="{FF40324B-6458-4F02-B78B-16615212FD97}" type="slidenum">
              <a:rPr lang="en-US" altLang="ja-JP"/>
              <a:pPr/>
              <a:t>0</a:t>
            </a:fld>
            <a:endParaRPr lang="en-US" altLang="ja-JP"/>
          </a:p>
        </p:txBody>
      </p:sp>
      <p:sp>
        <p:nvSpPr>
          <p:cNvPr id="620546" name="Rectangle 2"/>
          <p:cNvSpPr>
            <a:spLocks noGrp="1" noRot="1" noChangeAspect="1" noChangeArrowheads="1" noTextEdit="1"/>
          </p:cNvSpPr>
          <p:nvPr>
            <p:ph type="sldImg"/>
          </p:nvPr>
        </p:nvSpPr>
        <p:spPr>
          <a:ln/>
        </p:spPr>
      </p:sp>
      <p:sp>
        <p:nvSpPr>
          <p:cNvPr id="620547" name="Rectangle 3"/>
          <p:cNvSpPr>
            <a:spLocks noGrp="1" noChangeArrowheads="1"/>
          </p:cNvSpPr>
          <p:nvPr>
            <p:ph type="body" idx="1"/>
          </p:nvPr>
        </p:nvSpPr>
        <p:spPr/>
        <p:txBody>
          <a:bodyPr/>
          <a:lstStyle/>
          <a:p>
            <a:r>
              <a:rPr lang="en-US" altLang="ja-JP" dirty="0"/>
              <a:t>2020</a:t>
            </a:r>
            <a:r>
              <a:rPr lang="ja-JP" altLang="en-US" dirty="0"/>
              <a:t>年</a:t>
            </a:r>
            <a:r>
              <a:rPr lang="en-US" altLang="ja-JP" dirty="0"/>
              <a:t>4</a:t>
            </a:r>
            <a:r>
              <a:rPr lang="ja-JP" altLang="en-US" dirty="0"/>
              <a:t>月に</a:t>
            </a:r>
            <a:r>
              <a:rPr lang="en-US" altLang="ja-JP" dirty="0"/>
              <a:t>W3C</a:t>
            </a:r>
            <a:r>
              <a:rPr lang="ja-JP" altLang="en-US" dirty="0"/>
              <a:t>で勧告化された、</a:t>
            </a:r>
            <a:r>
              <a:rPr lang="en-US" altLang="ja-JP" dirty="0"/>
              <a:t>Web of Things</a:t>
            </a:r>
            <a:r>
              <a:rPr lang="ja-JP" altLang="en-US" dirty="0"/>
              <a:t>について紹介させて頂きます。</a:t>
            </a:r>
            <a:endParaRPr lang="en-US" altLang="ja-JP" dirty="0"/>
          </a:p>
          <a:p>
            <a:r>
              <a:rPr lang="en-US" altLang="ja-JP" dirty="0"/>
              <a:t>Web of Things</a:t>
            </a:r>
            <a:r>
              <a:rPr lang="ja-JP" altLang="en-US" dirty="0"/>
              <a:t>は、</a:t>
            </a:r>
            <a:r>
              <a:rPr lang="en-US" altLang="ja-JP" dirty="0" err="1"/>
              <a:t>WoT</a:t>
            </a:r>
            <a:r>
              <a:rPr lang="ja-JP" altLang="en-US" dirty="0"/>
              <a:t>とも略されますが、様々な</a:t>
            </a:r>
            <a:r>
              <a:rPr lang="en-US" altLang="ja-JP" dirty="0"/>
              <a:t>IoT</a:t>
            </a:r>
            <a:r>
              <a:rPr lang="ja-JP" altLang="en-US" dirty="0"/>
              <a:t>デバイスを</a:t>
            </a:r>
            <a:r>
              <a:rPr lang="en-US" altLang="ja-JP" dirty="0"/>
              <a:t>Web API</a:t>
            </a:r>
            <a:r>
              <a:rPr lang="ja-JP" altLang="en-US" dirty="0"/>
              <a:t>で制御する規格です。</a:t>
            </a:r>
            <a:endParaRPr lang="en-GB" altLang="ja-JP"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実際に</a:t>
            </a:r>
            <a:r>
              <a:rPr kumimoji="1" lang="en-US" altLang="ja-JP" dirty="0"/>
              <a:t>IoT</a:t>
            </a:r>
            <a:r>
              <a:rPr kumimoji="1" lang="ja-JP" altLang="en-US" dirty="0"/>
              <a:t>で使われているインタフェース規格をお見せします。</a:t>
            </a:r>
            <a:endParaRPr kumimoji="1" lang="en-US" altLang="ja-JP" dirty="0"/>
          </a:p>
          <a:p>
            <a:endParaRPr kumimoji="1" lang="en-US" altLang="ja-JP" dirty="0"/>
          </a:p>
          <a:p>
            <a:r>
              <a:rPr kumimoji="1" lang="ja-JP" altLang="en-US" dirty="0"/>
              <a:t>ここに示すのは、住宅、ビル、工場などで使われる規格の一部です。</a:t>
            </a:r>
            <a:endParaRPr kumimoji="1" lang="en-US" altLang="ja-JP" dirty="0"/>
          </a:p>
          <a:p>
            <a:endParaRPr kumimoji="1" lang="en-US" altLang="ja-JP" dirty="0"/>
          </a:p>
          <a:p>
            <a:r>
              <a:rPr kumimoji="1" lang="ja-JP" altLang="en-US" dirty="0"/>
              <a:t>ネットワークインタフェースは、先ほど見たようなデバイスの持つ物理的なネットワークインタフェースの規格です。</a:t>
            </a:r>
            <a:endParaRPr kumimoji="1" lang="en-US" altLang="ja-JP" dirty="0"/>
          </a:p>
          <a:p>
            <a:r>
              <a:rPr kumimoji="1" lang="en-US" altLang="ja-JP" dirty="0"/>
              <a:t>LTE</a:t>
            </a:r>
            <a:r>
              <a:rPr kumimoji="1" lang="ja-JP" altLang="en-US" dirty="0"/>
              <a:t>や</a:t>
            </a:r>
            <a:r>
              <a:rPr kumimoji="1" lang="en-US" altLang="ja-JP" dirty="0"/>
              <a:t>5G</a:t>
            </a:r>
            <a:r>
              <a:rPr kumimoji="1" lang="ja-JP" altLang="en-US" dirty="0"/>
              <a:t>の携帯電話のネットワークや、</a:t>
            </a:r>
            <a:r>
              <a:rPr kumimoji="1" lang="en-US" altLang="ja-JP" dirty="0" err="1"/>
              <a:t>Zigbee,Wi-Fi,Bluetooth</a:t>
            </a:r>
            <a:r>
              <a:rPr kumimoji="1" lang="ja-JP" altLang="en-US" dirty="0"/>
              <a:t>といった無線、</a:t>
            </a:r>
            <a:r>
              <a:rPr kumimoji="1" lang="en-US" altLang="ja-JP" dirty="0"/>
              <a:t>Ethernet</a:t>
            </a:r>
            <a:r>
              <a:rPr kumimoji="1" lang="ja-JP" altLang="en-US" dirty="0"/>
              <a:t>や</a:t>
            </a:r>
            <a:r>
              <a:rPr kumimoji="1" lang="en-US" altLang="ja-JP" dirty="0"/>
              <a:t>RS-485</a:t>
            </a:r>
            <a:r>
              <a:rPr kumimoji="1" lang="ja-JP" altLang="en-US" dirty="0"/>
              <a:t>などの</a:t>
            </a:r>
            <a:endParaRPr kumimoji="1" lang="en-US" altLang="ja-JP" dirty="0"/>
          </a:p>
          <a:p>
            <a:r>
              <a:rPr kumimoji="1" lang="ja-JP" altLang="en-US" dirty="0"/>
              <a:t>規格があります。</a:t>
            </a:r>
            <a:endParaRPr kumimoji="1" lang="en-US" altLang="ja-JP" dirty="0"/>
          </a:p>
          <a:p>
            <a:endParaRPr kumimoji="1" lang="en-US" altLang="ja-JP" dirty="0"/>
          </a:p>
          <a:p>
            <a:r>
              <a:rPr kumimoji="1" lang="ja-JP" altLang="en-US" dirty="0"/>
              <a:t>こうした通信インタフェースを操作して、アプリケーションを開発することも可能ですが、</a:t>
            </a:r>
            <a:endParaRPr kumimoji="1" lang="en-US" altLang="ja-JP" dirty="0"/>
          </a:p>
          <a:p>
            <a:r>
              <a:rPr kumimoji="1" lang="ja-JP" altLang="en-US" dirty="0"/>
              <a:t>家電、ビル、工場などの業界でデバイスインタフェースの規格を決めているのでそれを使うのが普通です。</a:t>
            </a:r>
            <a:endParaRPr kumimoji="1" lang="en-US" altLang="ja-JP" dirty="0"/>
          </a:p>
          <a:p>
            <a:r>
              <a:rPr kumimoji="1" lang="ja-JP" altLang="en-US" dirty="0"/>
              <a:t>国内の家電の規格である</a:t>
            </a:r>
            <a:r>
              <a:rPr kumimoji="1" lang="en-US" altLang="ja-JP" dirty="0"/>
              <a:t>ECHONET</a:t>
            </a:r>
            <a:r>
              <a:rPr kumimoji="1" lang="ja-JP" altLang="en-US" dirty="0"/>
              <a:t>、ビルの</a:t>
            </a:r>
            <a:r>
              <a:rPr kumimoji="1" lang="en-US" altLang="ja-JP" dirty="0"/>
              <a:t>KNX</a:t>
            </a:r>
            <a:r>
              <a:rPr kumimoji="1" lang="ja-JP" altLang="en-US" dirty="0"/>
              <a:t>や</a:t>
            </a:r>
            <a:r>
              <a:rPr kumimoji="1" lang="en-US" altLang="ja-JP" dirty="0"/>
              <a:t>BACnet</a:t>
            </a:r>
            <a:r>
              <a:rPr kumimoji="1" lang="ja-JP" altLang="en-US" dirty="0"/>
              <a:t>。</a:t>
            </a:r>
            <a:r>
              <a:rPr kumimoji="1" lang="en-US" altLang="ja-JP" dirty="0" err="1"/>
              <a:t>EtherCAT</a:t>
            </a:r>
            <a:r>
              <a:rPr kumimoji="1" lang="ja-JP" altLang="en-US" dirty="0"/>
              <a:t>、</a:t>
            </a:r>
            <a:r>
              <a:rPr kumimoji="1" lang="en-US" altLang="ja-JP" dirty="0"/>
              <a:t>OPC</a:t>
            </a:r>
            <a:r>
              <a:rPr kumimoji="1" lang="ja-JP" altLang="en-US" dirty="0"/>
              <a:t> </a:t>
            </a:r>
            <a:r>
              <a:rPr kumimoji="1" lang="en-US" altLang="ja-JP" dirty="0"/>
              <a:t>UA</a:t>
            </a:r>
            <a:r>
              <a:rPr kumimoji="1" lang="ja-JP" altLang="en-US" dirty="0"/>
              <a:t>は工場の規格になります。</a:t>
            </a:r>
            <a:endParaRPr kumimoji="1" lang="en-US" altLang="ja-JP" dirty="0"/>
          </a:p>
          <a:p>
            <a:r>
              <a:rPr kumimoji="1" lang="ja-JP" altLang="en-US" dirty="0"/>
              <a:t>これらはネットワークインタフェースを隠蔽しており、アプリケーション開発はかなり簡単になります。</a:t>
            </a:r>
            <a:endParaRPr kumimoji="1" lang="en-US" altLang="ja-JP" dirty="0"/>
          </a:p>
          <a:p>
            <a:r>
              <a:rPr kumimoji="1" lang="ja-JP" altLang="en-US" dirty="0"/>
              <a:t>それでも、業界ごとの規格を知らなければ使えないのは不便ですので、それに対してアプリケーションインタフェースの</a:t>
            </a:r>
            <a:endParaRPr kumimoji="1" lang="en-US" altLang="ja-JP" dirty="0"/>
          </a:p>
          <a:p>
            <a:r>
              <a:rPr kumimoji="1" lang="ja-JP" altLang="en-US" dirty="0"/>
              <a:t>規格が作られました。ここでは</a:t>
            </a:r>
            <a:r>
              <a:rPr kumimoji="1" lang="en-US" altLang="ja-JP" dirty="0"/>
              <a:t>Web API</a:t>
            </a:r>
            <a:r>
              <a:rPr kumimoji="1" lang="ja-JP" altLang="en-US" dirty="0"/>
              <a:t>が使われています。</a:t>
            </a:r>
            <a:r>
              <a:rPr kumimoji="1" lang="en-US" altLang="ja-JP" dirty="0"/>
              <a:t>Web API</a:t>
            </a:r>
            <a:r>
              <a:rPr kumimoji="1" lang="ja-JP" altLang="en-US" dirty="0"/>
              <a:t>によって、デバイス固有の機能は</a:t>
            </a:r>
            <a:endParaRPr kumimoji="1" lang="en-US" altLang="ja-JP" dirty="0"/>
          </a:p>
          <a:p>
            <a:r>
              <a:rPr kumimoji="1" lang="ja-JP" altLang="en-US" dirty="0"/>
              <a:t>隠蔽されて、さらにプログラムを作りやすくなりました。</a:t>
            </a:r>
            <a:endParaRPr kumimoji="1" lang="en-US" altLang="ja-JP" dirty="0"/>
          </a:p>
          <a:p>
            <a:endParaRPr kumimoji="1" lang="en-US" altLang="ja-JP" dirty="0"/>
          </a:p>
          <a:p>
            <a:r>
              <a:rPr kumimoji="1" lang="ja-JP" altLang="en-US" dirty="0"/>
              <a:t>実際に、現在ソフトウェア開発者は</a:t>
            </a:r>
            <a:r>
              <a:rPr kumimoji="1" lang="en-US" altLang="ja-JP" dirty="0"/>
              <a:t>Web API</a:t>
            </a:r>
            <a:r>
              <a:rPr kumimoji="1" lang="ja-JP" altLang="en-US" dirty="0"/>
              <a:t>を利用している</a:t>
            </a:r>
            <a:r>
              <a:rPr kumimoji="1" lang="en-US" altLang="ja-JP" dirty="0"/>
              <a:t>Web</a:t>
            </a:r>
            <a:r>
              <a:rPr kumimoji="1" lang="ja-JP" altLang="en-US" dirty="0"/>
              <a:t>アプリケーション開発が圧倒的に多い。</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9</a:t>
            </a:fld>
            <a:endParaRPr lang="en-US" altLang="ja-JP"/>
          </a:p>
        </p:txBody>
      </p:sp>
    </p:spTree>
    <p:extLst>
      <p:ext uri="{BB962C8B-B14F-4D97-AF65-F5344CB8AC3E}">
        <p14:creationId xmlns:p14="http://schemas.microsoft.com/office/powerpoint/2010/main" val="2099125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しかし、現実には、標準規格に沿ったデバイスは多いですが、標準に沿っているのは主要部分だけで、あとはメーカの独自機能ということが良くあります。</a:t>
            </a:r>
            <a:endParaRPr kumimoji="1" lang="en-US" altLang="ja-JP" dirty="0"/>
          </a:p>
          <a:p>
            <a:r>
              <a:rPr kumimoji="1" lang="ja-JP" altLang="en-US" dirty="0"/>
              <a:t>そのため、あるデバイス向けの</a:t>
            </a:r>
            <a:r>
              <a:rPr kumimoji="1" lang="en-US" altLang="ja-JP" dirty="0"/>
              <a:t>IoT</a:t>
            </a:r>
            <a:r>
              <a:rPr kumimoji="1" lang="ja-JP" altLang="en-US" dirty="0"/>
              <a:t>アプリケーションをするときも、スモールスタートで少ない機能から実現されます。その結果、デバイス毎、アプリケーションごとに</a:t>
            </a:r>
            <a:endParaRPr kumimoji="1" lang="en-US" altLang="ja-JP" dirty="0"/>
          </a:p>
          <a:p>
            <a:r>
              <a:rPr kumimoji="1" lang="ja-JP" altLang="en-US" dirty="0"/>
              <a:t>サイロ化してしまいやすい。</a:t>
            </a:r>
            <a:endParaRPr kumimoji="1" lang="en-US" altLang="ja-JP" dirty="0"/>
          </a:p>
          <a:p>
            <a:endParaRPr kumimoji="1" lang="en-US" altLang="ja-JP" dirty="0"/>
          </a:p>
          <a:p>
            <a:r>
              <a:rPr kumimoji="1" lang="ja-JP" altLang="en-US" dirty="0"/>
              <a:t>使いながら新しいデバイスやアプリケーションの機能を追加しようとすると、時には複数の規格をサポートすることとなり、ソフトウェアの構造が複雑になり、</a:t>
            </a:r>
            <a:endParaRPr kumimoji="1" lang="en-US" altLang="ja-JP" dirty="0"/>
          </a:p>
          <a:p>
            <a:r>
              <a:rPr kumimoji="1" lang="ja-JP" altLang="en-US" dirty="0"/>
              <a:t>アプリケーションを拡張することが難しくなります。</a:t>
            </a:r>
            <a:endParaRPr kumimoji="1" lang="en-US" altLang="ja-JP" dirty="0"/>
          </a:p>
          <a:p>
            <a:r>
              <a:rPr kumimoji="1" lang="en-US" altLang="ja-JP" dirty="0"/>
              <a:t>IoT</a:t>
            </a:r>
            <a:r>
              <a:rPr kumimoji="1" lang="ja-JP" altLang="en-US" dirty="0"/>
              <a:t>ではアジャイル開発が広く使われているため、これではとても不便です。</a:t>
            </a:r>
            <a:endParaRPr kumimoji="1" lang="en-US" altLang="ja-JP" dirty="0"/>
          </a:p>
          <a:p>
            <a:endParaRPr kumimoji="1" lang="en-US" altLang="ja-JP" dirty="0"/>
          </a:p>
          <a:p>
            <a:r>
              <a:rPr kumimoji="1" lang="ja-JP" altLang="en-US" dirty="0"/>
              <a:t>それに対して、右の図にあるように、アプリケーションとデバイスの相田にプラットフォームをおいて、アプリケーションインタフェースを共通化します。そうすると、</a:t>
            </a:r>
            <a:endParaRPr kumimoji="1" lang="en-US" altLang="ja-JP" dirty="0"/>
          </a:p>
          <a:p>
            <a:r>
              <a:rPr kumimoji="1" lang="ja-JP" altLang="en-US" dirty="0"/>
              <a:t>プラットフォームはデバイス間のインタフェースの差異を吸収して、共通の</a:t>
            </a:r>
            <a:r>
              <a:rPr kumimoji="1" lang="en-US" altLang="ja-JP" dirty="0"/>
              <a:t>Web API</a:t>
            </a:r>
            <a:r>
              <a:rPr kumimoji="1" lang="ja-JP" altLang="en-US" dirty="0"/>
              <a:t>をアプリケーションに提供するため、デバイスの再利用が簡単になり、</a:t>
            </a:r>
            <a:endParaRPr kumimoji="1" lang="en-US" altLang="ja-JP" dirty="0"/>
          </a:p>
          <a:p>
            <a:r>
              <a:rPr kumimoji="1" lang="ja-JP" altLang="en-US" dirty="0"/>
              <a:t>より複雑なアプリケーション開発をすることが出来ます。</a:t>
            </a:r>
            <a:endParaRPr kumimoji="1" lang="en-US" altLang="ja-JP" dirty="0"/>
          </a:p>
          <a:p>
            <a:endParaRPr kumimoji="1" lang="en-US" altLang="ja-JP" dirty="0"/>
          </a:p>
          <a:p>
            <a:r>
              <a:rPr kumimoji="1" lang="ja-JP" altLang="en-US" dirty="0"/>
              <a:t>このアプリケーションインタフェースの</a:t>
            </a:r>
            <a:r>
              <a:rPr kumimoji="1" lang="en-US" altLang="ja-JP" dirty="0"/>
              <a:t>1</a:t>
            </a:r>
            <a:r>
              <a:rPr kumimoji="1" lang="ja-JP" altLang="en-US" dirty="0"/>
              <a:t>つの標準が</a:t>
            </a:r>
            <a:r>
              <a:rPr kumimoji="1" lang="en-US" altLang="ja-JP" dirty="0"/>
              <a:t>Web of Things</a:t>
            </a:r>
            <a:r>
              <a:rPr kumimoji="1" lang="ja-JP" altLang="en-US" dirty="0"/>
              <a:t>になります。</a:t>
            </a:r>
            <a:endParaRPr kumimoji="1" lang="en-US" altLang="ja-JP" dirty="0"/>
          </a:p>
          <a:p>
            <a:endParaRPr kumimoji="1" lang="en-US" altLang="ja-JP" dirty="0"/>
          </a:p>
          <a:p>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solidFill>
                  <a:srgbClr val="000000"/>
                </a:solidFill>
              </a:rPr>
              <a:t>Copyright 2019 FUJITSU LIMITED</a:t>
            </a:r>
            <a:endParaRPr lang="en-US" altLang="ja-JP" dirty="0">
              <a:solidFill>
                <a:srgbClr val="000000"/>
              </a:solidFill>
            </a:endParaRPr>
          </a:p>
        </p:txBody>
      </p:sp>
      <p:sp>
        <p:nvSpPr>
          <p:cNvPr id="5" name="スライド番号プレースホルダー 4"/>
          <p:cNvSpPr>
            <a:spLocks noGrp="1"/>
          </p:cNvSpPr>
          <p:nvPr>
            <p:ph type="sldNum" sz="quarter" idx="11"/>
          </p:nvPr>
        </p:nvSpPr>
        <p:spPr/>
        <p:txBody>
          <a:bodyPr/>
          <a:lstStyle/>
          <a:p>
            <a:fld id="{94E44816-9A9E-49B1-BCEA-FCC589559FFD}" type="slidenum">
              <a:rPr lang="en-US" altLang="ja-JP" smtClean="0">
                <a:solidFill>
                  <a:srgbClr val="000000"/>
                </a:solidFill>
              </a:rPr>
              <a:pPr/>
              <a:t>10</a:t>
            </a:fld>
            <a:endParaRPr lang="en-US" altLang="ja-JP" dirty="0">
              <a:solidFill>
                <a:srgbClr val="000000"/>
              </a:solidFill>
            </a:endParaRPr>
          </a:p>
        </p:txBody>
      </p:sp>
    </p:spTree>
    <p:extLst>
      <p:ext uri="{BB962C8B-B14F-4D97-AF65-F5344CB8AC3E}">
        <p14:creationId xmlns:p14="http://schemas.microsoft.com/office/powerpoint/2010/main" val="900353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このアプリケーションインタフェースは、</a:t>
            </a:r>
            <a:r>
              <a:rPr kumimoji="1" lang="en-US" altLang="ja-JP" dirty="0"/>
              <a:t>IoT</a:t>
            </a:r>
            <a:r>
              <a:rPr kumimoji="1" lang="ja-JP" altLang="en-US" dirty="0"/>
              <a:t>デバイスの</a:t>
            </a:r>
            <a:r>
              <a:rPr kumimoji="1" lang="en-US" altLang="ja-JP" dirty="0"/>
              <a:t>Web API</a:t>
            </a:r>
            <a:r>
              <a:rPr kumimoji="1" lang="ja-JP" altLang="en-US" dirty="0"/>
              <a:t>を提供してくれます。</a:t>
            </a:r>
            <a:endParaRPr kumimoji="1" lang="en-US" altLang="ja-JP" dirty="0"/>
          </a:p>
          <a:p>
            <a:r>
              <a:rPr kumimoji="1" lang="ja-JP" altLang="en-US" dirty="0"/>
              <a:t>これは</a:t>
            </a:r>
            <a:r>
              <a:rPr kumimoji="1" lang="en-US" altLang="ja-JP" dirty="0"/>
              <a:t>IoT</a:t>
            </a:r>
            <a:r>
              <a:rPr kumimoji="1" lang="ja-JP" altLang="en-US" dirty="0"/>
              <a:t>を普及させるためには必須の技術です。ソフトウェア開発者の中には、先ほどのべたネットワークインタフェースやデバイスインタフェースで</a:t>
            </a:r>
            <a:endParaRPr kumimoji="1" lang="en-US" altLang="ja-JP" dirty="0"/>
          </a:p>
          <a:p>
            <a:r>
              <a:rPr kumimoji="1" lang="ja-JP" altLang="en-US" dirty="0"/>
              <a:t>開発することが特異な方もおられますが、</a:t>
            </a:r>
            <a:r>
              <a:rPr kumimoji="1" lang="en-US" altLang="ja-JP" dirty="0"/>
              <a:t>Web API</a:t>
            </a:r>
            <a:r>
              <a:rPr kumimoji="1" lang="ja-JP" altLang="en-US" dirty="0"/>
              <a:t>で開発する人に比べると圧倒的に少ないです。そのため、</a:t>
            </a:r>
            <a:r>
              <a:rPr kumimoji="1" lang="en-US" altLang="ja-JP" dirty="0"/>
              <a:t>IoT</a:t>
            </a:r>
            <a:r>
              <a:rPr kumimoji="1" lang="ja-JP" altLang="en-US" dirty="0"/>
              <a:t>において、デバイスの</a:t>
            </a:r>
            <a:r>
              <a:rPr kumimoji="1" lang="en-US" altLang="ja-JP" dirty="0"/>
              <a:t>Web API</a:t>
            </a:r>
            <a:r>
              <a:rPr kumimoji="1" lang="ja-JP" altLang="en-US" dirty="0"/>
              <a:t>は</a:t>
            </a:r>
            <a:endParaRPr kumimoji="1" lang="en-US" altLang="ja-JP" dirty="0"/>
          </a:p>
          <a:p>
            <a:r>
              <a:rPr kumimoji="1" lang="ja-JP" altLang="en-US" dirty="0"/>
              <a:t>とても意味があります。</a:t>
            </a:r>
            <a:endParaRPr kumimoji="1" lang="en-US" altLang="ja-JP" dirty="0"/>
          </a:p>
          <a:p>
            <a:endParaRPr kumimoji="1" lang="en-US" altLang="ja-JP" dirty="0"/>
          </a:p>
          <a:p>
            <a:r>
              <a:rPr kumimoji="1" lang="ja-JP" altLang="en-US" dirty="0"/>
              <a:t>デバイスを</a:t>
            </a:r>
            <a:r>
              <a:rPr kumimoji="1" lang="en-US" altLang="ja-JP" dirty="0"/>
              <a:t>Web API</a:t>
            </a:r>
            <a:r>
              <a:rPr kumimoji="1" lang="ja-JP" altLang="en-US" dirty="0"/>
              <a:t>にするために、プラットフォームではデバイスの機能を抽象化して、</a:t>
            </a:r>
            <a:r>
              <a:rPr kumimoji="1" lang="en-US" altLang="ja-JP" dirty="0"/>
              <a:t>Thing</a:t>
            </a:r>
            <a:r>
              <a:rPr kumimoji="1" lang="ja-JP" altLang="en-US" dirty="0"/>
              <a:t>という抽象表現を使います。</a:t>
            </a:r>
            <a:endParaRPr kumimoji="1" lang="en-US" altLang="ja-JP" dirty="0"/>
          </a:p>
          <a:p>
            <a:r>
              <a:rPr kumimoji="1" lang="ja-JP" altLang="en-US" dirty="0"/>
              <a:t>この</a:t>
            </a:r>
            <a:r>
              <a:rPr kumimoji="1" lang="en-US" altLang="ja-JP" dirty="0"/>
              <a:t>Things</a:t>
            </a:r>
            <a:r>
              <a:rPr kumimoji="1" lang="ja-JP" altLang="en-US" dirty="0"/>
              <a:t>は図にあるように、</a:t>
            </a:r>
            <a:r>
              <a:rPr kumimoji="1" lang="en-US" altLang="ja-JP" dirty="0"/>
              <a:t>HTTP</a:t>
            </a:r>
            <a:r>
              <a:rPr kumimoji="1" lang="ja-JP" altLang="en-US" dirty="0"/>
              <a:t>でデータを更新する</a:t>
            </a:r>
            <a:r>
              <a:rPr kumimoji="1" lang="en-US" altLang="ja-JP" dirty="0"/>
              <a:t>PUT</a:t>
            </a:r>
            <a:r>
              <a:rPr kumimoji="1" lang="ja-JP" altLang="en-US" dirty="0"/>
              <a:t>とデータを読み出す</a:t>
            </a:r>
            <a:r>
              <a:rPr kumimoji="1" lang="en-US" altLang="ja-JP" dirty="0"/>
              <a:t>GET</a:t>
            </a:r>
            <a:r>
              <a:rPr kumimoji="1" lang="ja-JP" altLang="en-US" dirty="0"/>
              <a:t>の</a:t>
            </a:r>
            <a:r>
              <a:rPr kumimoji="1" lang="en-US" altLang="ja-JP" dirty="0"/>
              <a:t>2</a:t>
            </a:r>
            <a:r>
              <a:rPr kumimoji="1" lang="ja-JP" altLang="en-US" dirty="0"/>
              <a:t>つのコマンドで制御します。</a:t>
            </a:r>
            <a:endParaRPr kumimoji="1" lang="en-US" altLang="ja-JP" dirty="0"/>
          </a:p>
          <a:p>
            <a:r>
              <a:rPr kumimoji="1" lang="ja-JP" altLang="en-US" dirty="0"/>
              <a:t>これは、</a:t>
            </a:r>
            <a:r>
              <a:rPr kumimoji="1" lang="en-US" altLang="ja-JP" dirty="0"/>
              <a:t>Web</a:t>
            </a:r>
            <a:r>
              <a:rPr kumimoji="1" lang="ja-JP" altLang="en-US" dirty="0"/>
              <a:t>ページやデータベース等のインターネットやクラウドにあるリソースを操作する</a:t>
            </a:r>
            <a:r>
              <a:rPr kumimoji="1" lang="en-US" altLang="ja-JP" dirty="0"/>
              <a:t>HTTP</a:t>
            </a:r>
            <a:r>
              <a:rPr kumimoji="1" lang="ja-JP" altLang="en-US" dirty="0"/>
              <a:t>の</a:t>
            </a:r>
            <a:r>
              <a:rPr kumimoji="1" lang="en-US" altLang="ja-JP" dirty="0"/>
              <a:t>PUT</a:t>
            </a:r>
            <a:r>
              <a:rPr kumimoji="1" lang="ja-JP" altLang="en-US" dirty="0"/>
              <a:t>と</a:t>
            </a:r>
            <a:r>
              <a:rPr kumimoji="1" lang="en-US" altLang="ja-JP" dirty="0"/>
              <a:t>GET</a:t>
            </a:r>
            <a:r>
              <a:rPr kumimoji="1" lang="ja-JP" altLang="en-US" dirty="0"/>
              <a:t>と全く同じ使い方であり、</a:t>
            </a:r>
            <a:endParaRPr kumimoji="1" lang="en-US" altLang="ja-JP" dirty="0"/>
          </a:p>
          <a:p>
            <a:r>
              <a:rPr kumimoji="1" lang="ja-JP" altLang="en-US" dirty="0"/>
              <a:t>従来の</a:t>
            </a:r>
            <a:r>
              <a:rPr kumimoji="1" lang="en-US" altLang="ja-JP" dirty="0"/>
              <a:t>Web</a:t>
            </a:r>
            <a:r>
              <a:rPr kumimoji="1" lang="ja-JP" altLang="en-US" dirty="0"/>
              <a:t> </a:t>
            </a:r>
            <a:r>
              <a:rPr kumimoji="1" lang="en-US" altLang="ja-JP" dirty="0"/>
              <a:t>API</a:t>
            </a:r>
            <a:r>
              <a:rPr kumimoji="1" lang="ja-JP" altLang="en-US" dirty="0"/>
              <a:t>の考え方に沿って実現しています。</a:t>
            </a:r>
            <a:endParaRPr kumimoji="1" lang="en-US" altLang="ja-JP" dirty="0"/>
          </a:p>
          <a:p>
            <a:endParaRPr kumimoji="1" lang="en-US" altLang="ja-JP" dirty="0"/>
          </a:p>
          <a:p>
            <a:r>
              <a:rPr kumimoji="1" lang="ja-JP" altLang="en-US" dirty="0"/>
              <a:t>ようするに、多様なデータプラットフォーム、アプリケーションと容易に連携することができることが期待されます。</a:t>
            </a:r>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solidFill>
                  <a:srgbClr val="000000"/>
                </a:solidFill>
              </a:rPr>
              <a:t>Copyright 2019 FUJITSU LIMITED</a:t>
            </a:r>
            <a:endParaRPr lang="en-US" altLang="ja-JP" dirty="0">
              <a:solidFill>
                <a:srgbClr val="000000"/>
              </a:solidFill>
            </a:endParaRPr>
          </a:p>
        </p:txBody>
      </p:sp>
      <p:sp>
        <p:nvSpPr>
          <p:cNvPr id="5" name="スライド番号プレースホルダー 4"/>
          <p:cNvSpPr>
            <a:spLocks noGrp="1"/>
          </p:cNvSpPr>
          <p:nvPr>
            <p:ph type="sldNum" sz="quarter" idx="11"/>
          </p:nvPr>
        </p:nvSpPr>
        <p:spPr/>
        <p:txBody>
          <a:bodyPr/>
          <a:lstStyle/>
          <a:p>
            <a:fld id="{94E44816-9A9E-49B1-BCEA-FCC589559FFD}" type="slidenum">
              <a:rPr lang="en-US" altLang="ja-JP" smtClean="0">
                <a:solidFill>
                  <a:srgbClr val="000000"/>
                </a:solidFill>
              </a:rPr>
              <a:pPr/>
              <a:t>11</a:t>
            </a:fld>
            <a:endParaRPr lang="en-US" altLang="ja-JP" dirty="0">
              <a:solidFill>
                <a:srgbClr val="000000"/>
              </a:solidFill>
            </a:endParaRPr>
          </a:p>
        </p:txBody>
      </p:sp>
    </p:spTree>
    <p:extLst>
      <p:ext uri="{BB962C8B-B14F-4D97-AF65-F5344CB8AC3E}">
        <p14:creationId xmlns:p14="http://schemas.microsoft.com/office/powerpoint/2010/main" val="24209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a:t>
            </a:r>
            <a:r>
              <a:rPr kumimoji="1" lang="en-US" altLang="ja-JP" dirty="0"/>
              <a:t>Thing</a:t>
            </a:r>
            <a:r>
              <a:rPr kumimoji="1" lang="ja-JP" altLang="en-US" dirty="0"/>
              <a:t>、モノの抽象表現についてもう少し細かく見ていきます。</a:t>
            </a:r>
            <a:endParaRPr kumimoji="1" lang="en-US" altLang="ja-JP" dirty="0"/>
          </a:p>
          <a:p>
            <a:endParaRPr kumimoji="1" lang="en-US" altLang="ja-JP" dirty="0"/>
          </a:p>
          <a:p>
            <a:r>
              <a:rPr kumimoji="1" lang="ja-JP" altLang="en-US" dirty="0"/>
              <a:t>この抽象表現は、デバイスの物理的なインタフェースや実装方法に依存しない形で表現されます。</a:t>
            </a:r>
            <a:r>
              <a:rPr kumimoji="1" lang="en-US" altLang="ja-JP" dirty="0"/>
              <a:t>Web of Things</a:t>
            </a:r>
            <a:r>
              <a:rPr kumimoji="1" lang="ja-JP" altLang="en-US" dirty="0"/>
              <a:t>では、</a:t>
            </a:r>
            <a:r>
              <a:rPr kumimoji="1" lang="en-US" altLang="ja-JP" dirty="0"/>
              <a:t>Thing Description</a:t>
            </a:r>
            <a:r>
              <a:rPr kumimoji="1" lang="ja-JP" altLang="en-US" dirty="0"/>
              <a:t>という</a:t>
            </a:r>
            <a:endParaRPr kumimoji="1" lang="en-US" altLang="ja-JP" dirty="0"/>
          </a:p>
          <a:p>
            <a:r>
              <a:rPr kumimoji="1" lang="ja-JP" altLang="en-US" dirty="0"/>
              <a:t>デバイスの表現形式を記述するための規格があります。</a:t>
            </a:r>
            <a:endParaRPr kumimoji="1" lang="en-US" altLang="ja-JP" dirty="0"/>
          </a:p>
          <a:p>
            <a:endParaRPr kumimoji="1" lang="en-US" altLang="ja-JP" dirty="0"/>
          </a:p>
          <a:p>
            <a:r>
              <a:rPr kumimoji="1" lang="ja-JP" altLang="en-US" dirty="0"/>
              <a:t>この抽象表現は、デバイスが構成される機能やインタフェース、属性などをプロパティとして定義します。</a:t>
            </a:r>
            <a:endParaRPr kumimoji="1" lang="en-US" altLang="ja-JP" dirty="0"/>
          </a:p>
          <a:p>
            <a:r>
              <a:rPr kumimoji="1" lang="ja-JP" altLang="en-US" dirty="0"/>
              <a:t>図にあるのは、エアコンの例ですが、</a:t>
            </a:r>
            <a:r>
              <a:rPr kumimoji="1" lang="en-US" altLang="ja-JP" dirty="0"/>
              <a:t>status</a:t>
            </a:r>
            <a:r>
              <a:rPr kumimoji="1" lang="ja-JP" altLang="en-US" dirty="0"/>
              <a:t>というのは、エアコンの電源の状態を表現します。また、</a:t>
            </a:r>
            <a:r>
              <a:rPr kumimoji="1" lang="en-US" altLang="ja-JP" dirty="0"/>
              <a:t>mode</a:t>
            </a:r>
            <a:r>
              <a:rPr kumimoji="1" lang="ja-JP" altLang="en-US" dirty="0"/>
              <a:t>はエアコンの運転モード、</a:t>
            </a:r>
            <a:r>
              <a:rPr kumimoji="1" lang="en-US" altLang="ja-JP" dirty="0"/>
              <a:t>temperature</a:t>
            </a:r>
            <a:r>
              <a:rPr kumimoji="1" lang="ja-JP" altLang="en-US" dirty="0"/>
              <a:t>は設定温度を示します。</a:t>
            </a:r>
            <a:endParaRPr kumimoji="1" lang="en-US" altLang="ja-JP" dirty="0"/>
          </a:p>
          <a:p>
            <a:r>
              <a:rPr kumimoji="1" lang="ja-JP" altLang="en-US" dirty="0"/>
              <a:t>このプロパティを更新したり、読み出したりすることでアプリケーションを作成します。これらに対応するインタフェースが多くのデバイスインタフェースには存在しますので、</a:t>
            </a:r>
            <a:endParaRPr kumimoji="1" lang="en-US" altLang="ja-JP" dirty="0"/>
          </a:p>
          <a:p>
            <a:r>
              <a:rPr kumimoji="1" lang="ja-JP" altLang="en-US" dirty="0"/>
              <a:t>プラットフォームの内部では、これらを紐付けることで変換を行っています。</a:t>
            </a:r>
            <a:endParaRPr kumimoji="1" lang="en-US" altLang="ja-JP" dirty="0"/>
          </a:p>
          <a:p>
            <a:endParaRPr kumimoji="1" lang="en-US" altLang="ja-JP" dirty="0"/>
          </a:p>
          <a:p>
            <a:r>
              <a:rPr kumimoji="1" lang="en-US" altLang="ja-JP" dirty="0"/>
              <a:t>Event</a:t>
            </a:r>
            <a:r>
              <a:rPr kumimoji="1" lang="ja-JP" altLang="en-US" dirty="0"/>
              <a:t>は、モノの状態が変化したときに、変化したプロパティを通知するインタフェースです。デバイスインタフェースでは対応するものがないこともありますが、</a:t>
            </a:r>
            <a:endParaRPr kumimoji="1" lang="en-US" altLang="ja-JP" dirty="0"/>
          </a:p>
          <a:p>
            <a:r>
              <a:rPr kumimoji="1" lang="en-US" altLang="ja-JP" dirty="0"/>
              <a:t>Web API</a:t>
            </a:r>
            <a:r>
              <a:rPr kumimoji="1" lang="ja-JP" altLang="en-US" dirty="0"/>
              <a:t>として多くの規格で存在します。</a:t>
            </a:r>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t>Copyright 2016 Fujitsu Laboratories Limited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12</a:t>
            </a:fld>
            <a:endParaRPr lang="en-US" altLang="ja-JP"/>
          </a:p>
        </p:txBody>
      </p:sp>
    </p:spTree>
    <p:extLst>
      <p:ext uri="{BB962C8B-B14F-4D97-AF65-F5344CB8AC3E}">
        <p14:creationId xmlns:p14="http://schemas.microsoft.com/office/powerpoint/2010/main" val="1803078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Thing Description</a:t>
            </a:r>
            <a:r>
              <a:rPr kumimoji="1" lang="ja-JP" altLang="en-US" dirty="0"/>
              <a:t>の例を紹介します。</a:t>
            </a:r>
            <a:endParaRPr kumimoji="1" lang="en-US" altLang="ja-JP" dirty="0"/>
          </a:p>
          <a:p>
            <a:endParaRPr kumimoji="1" lang="en-US" altLang="ja-JP" dirty="0"/>
          </a:p>
          <a:p>
            <a:r>
              <a:rPr kumimoji="1" lang="ja-JP" altLang="en-US" dirty="0"/>
              <a:t>最近の</a:t>
            </a:r>
            <a:r>
              <a:rPr kumimoji="1" lang="en-US" altLang="ja-JP" dirty="0"/>
              <a:t>Web API</a:t>
            </a:r>
            <a:r>
              <a:rPr kumimoji="1" lang="ja-JP" altLang="en-US" dirty="0"/>
              <a:t>では</a:t>
            </a:r>
            <a:r>
              <a:rPr kumimoji="1" lang="en-US" altLang="ja-JP" dirty="0"/>
              <a:t>JSON</a:t>
            </a:r>
            <a:r>
              <a:rPr kumimoji="1" lang="ja-JP" altLang="en-US" dirty="0"/>
              <a:t>が広く使われているので、</a:t>
            </a:r>
            <a:r>
              <a:rPr kumimoji="1" lang="en-US" altLang="ja-JP" dirty="0"/>
              <a:t>JSON</a:t>
            </a:r>
            <a:r>
              <a:rPr kumimoji="1" lang="ja-JP" altLang="en-US" dirty="0"/>
              <a:t>の例を示します。</a:t>
            </a:r>
            <a:endParaRPr kumimoji="1" lang="en-US" altLang="ja-JP" dirty="0"/>
          </a:p>
          <a:p>
            <a:r>
              <a:rPr kumimoji="1" lang="ja-JP" altLang="en-US" dirty="0"/>
              <a:t>これは照明の記述になります。</a:t>
            </a:r>
            <a:endParaRPr kumimoji="1" lang="en-US" altLang="ja-JP" dirty="0"/>
          </a:p>
          <a:p>
            <a:endParaRPr kumimoji="1" lang="en-US" altLang="ja-JP" dirty="0"/>
          </a:p>
          <a:p>
            <a:r>
              <a:rPr kumimoji="1" lang="ja-JP" altLang="en-US" dirty="0"/>
              <a:t>実際にはもっと長いのですが、先頭のところにデバイスのメタ情報として、デバイスの</a:t>
            </a:r>
            <a:r>
              <a:rPr kumimoji="1" lang="en-US" altLang="ja-JP" dirty="0"/>
              <a:t>ID</a:t>
            </a:r>
            <a:r>
              <a:rPr kumimoji="1" lang="ja-JP" altLang="en-US" dirty="0"/>
              <a:t>やデバイス種別、型名やメーカ名等を記載する部分があります。</a:t>
            </a:r>
            <a:endParaRPr kumimoji="1" lang="en-US" altLang="ja-JP" dirty="0"/>
          </a:p>
          <a:p>
            <a:r>
              <a:rPr kumimoji="1" lang="ja-JP" altLang="en-US" dirty="0"/>
              <a:t>後半は、デバイスを操作するインタフェースの記述が続きます。操作としては、プロパティ、イベント、アクションの</a:t>
            </a:r>
            <a:r>
              <a:rPr kumimoji="1" lang="en-US" altLang="ja-JP" dirty="0"/>
              <a:t>3</a:t>
            </a:r>
            <a:r>
              <a:rPr kumimoji="1" lang="ja-JP" altLang="en-US" dirty="0"/>
              <a:t>種類があります。プロパティとイベントは</a:t>
            </a:r>
            <a:endParaRPr kumimoji="1" lang="en-US" altLang="ja-JP" dirty="0"/>
          </a:p>
          <a:p>
            <a:r>
              <a:rPr kumimoji="1" lang="ja-JP" altLang="en-US" dirty="0"/>
              <a:t>先ほど説明したとおりですが、アクションは装置を制御するときに使います。</a:t>
            </a:r>
            <a:endParaRPr kumimoji="1" lang="en-US" altLang="ja-JP" dirty="0"/>
          </a:p>
          <a:p>
            <a:endParaRPr kumimoji="1" lang="en-US" altLang="ja-JP" dirty="0"/>
          </a:p>
          <a:p>
            <a:r>
              <a:rPr kumimoji="1" lang="ja-JP" altLang="en-US" dirty="0"/>
              <a:t>照明のプロパティとして、</a:t>
            </a:r>
            <a:r>
              <a:rPr kumimoji="1" lang="en-US" altLang="ja-JP" dirty="0"/>
              <a:t>brightness</a:t>
            </a:r>
            <a:r>
              <a:rPr kumimoji="1" lang="ja-JP" altLang="en-US" dirty="0"/>
              <a:t>、すなわち明るさというプロパティがあり、これを</a:t>
            </a:r>
            <a:r>
              <a:rPr kumimoji="1" lang="en-US" altLang="ja-JP" dirty="0"/>
              <a:t>0</a:t>
            </a:r>
            <a:r>
              <a:rPr kumimoji="1" lang="ja-JP" altLang="en-US" dirty="0"/>
              <a:t>から</a:t>
            </a:r>
            <a:r>
              <a:rPr kumimoji="1" lang="en-US" altLang="ja-JP" dirty="0"/>
              <a:t>100</a:t>
            </a:r>
            <a:r>
              <a:rPr kumimoji="1" lang="ja-JP" altLang="en-US" dirty="0"/>
              <a:t>の間の数字で更新することによって、照明の明るさを</a:t>
            </a:r>
            <a:endParaRPr kumimoji="1" lang="en-US" altLang="ja-JP" dirty="0"/>
          </a:p>
          <a:p>
            <a:r>
              <a:rPr kumimoji="1" lang="ja-JP" altLang="en-US" dirty="0"/>
              <a:t>変えることができます。</a:t>
            </a:r>
            <a:endParaRPr kumimoji="1" lang="en-US" altLang="ja-JP" dirty="0"/>
          </a:p>
          <a:p>
            <a:endParaRPr kumimoji="1" lang="en-US" altLang="ja-JP" dirty="0"/>
          </a:p>
          <a:p>
            <a:r>
              <a:rPr kumimoji="1" lang="ja-JP" altLang="en-US" dirty="0"/>
              <a:t>このように、他のデバイスについても記述することによって、デバイスがどのように出来ているかを知らなくても制御することが出来るようになります。</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13</a:t>
            </a:fld>
            <a:endParaRPr lang="en-US" altLang="ja-JP"/>
          </a:p>
        </p:txBody>
      </p:sp>
    </p:spTree>
    <p:extLst>
      <p:ext uri="{BB962C8B-B14F-4D97-AF65-F5344CB8AC3E}">
        <p14:creationId xmlns:p14="http://schemas.microsoft.com/office/powerpoint/2010/main" val="232529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 of things</a:t>
            </a:r>
            <a:r>
              <a:rPr kumimoji="1" lang="ja-JP" altLang="en-US" dirty="0"/>
              <a:t>の導入によるメリットについて触れます。</a:t>
            </a:r>
            <a:endParaRPr kumimoji="1" lang="en-US" altLang="ja-JP" dirty="0"/>
          </a:p>
          <a:p>
            <a:endParaRPr kumimoji="1" lang="en-US" altLang="ja-JP" dirty="0"/>
          </a:p>
          <a:p>
            <a:r>
              <a:rPr kumimoji="1" lang="ja-JP" altLang="en-US" dirty="0"/>
              <a:t>前の説明の繰り返しになりますが、異なるデバイスインタフェースで</a:t>
            </a:r>
            <a:r>
              <a:rPr kumimoji="1" lang="en-US" altLang="ja-JP" dirty="0"/>
              <a:t>3</a:t>
            </a:r>
            <a:r>
              <a:rPr kumimoji="1" lang="ja-JP" altLang="en-US" dirty="0"/>
              <a:t>つの装置がつながるときに、プラットフォームでは</a:t>
            </a:r>
            <a:r>
              <a:rPr kumimoji="1" lang="en-US" altLang="ja-JP" dirty="0"/>
              <a:t>3</a:t>
            </a:r>
            <a:r>
              <a:rPr kumimoji="1" lang="ja-JP" altLang="en-US" dirty="0"/>
              <a:t>つのデバイスが</a:t>
            </a:r>
            <a:endParaRPr kumimoji="1" lang="en-US" altLang="ja-JP" dirty="0"/>
          </a:p>
          <a:p>
            <a:r>
              <a:rPr kumimoji="1" lang="ja-JP" altLang="en-US" dirty="0"/>
              <a:t>全て同じ形式で表現されます。そうするとアプリケーションからは、どのデバイスに対しても</a:t>
            </a:r>
            <a:r>
              <a:rPr kumimoji="1" lang="en-US" altLang="ja-JP" dirty="0"/>
              <a:t>PUT</a:t>
            </a:r>
            <a:r>
              <a:rPr kumimoji="1" lang="ja-JP" altLang="en-US" dirty="0"/>
              <a:t>と</a:t>
            </a:r>
            <a:r>
              <a:rPr kumimoji="1" lang="en-US" altLang="ja-JP" dirty="0"/>
              <a:t>GET</a:t>
            </a:r>
            <a:r>
              <a:rPr kumimoji="1" lang="ja-JP" altLang="en-US" dirty="0"/>
              <a:t>という</a:t>
            </a:r>
            <a:r>
              <a:rPr kumimoji="1" lang="en-US" altLang="ja-JP" dirty="0"/>
              <a:t>2</a:t>
            </a:r>
            <a:r>
              <a:rPr kumimoji="1" lang="ja-JP" altLang="en-US" dirty="0"/>
              <a:t>つのメソッドで</a:t>
            </a:r>
            <a:endParaRPr kumimoji="1" lang="en-US" altLang="ja-JP" dirty="0"/>
          </a:p>
          <a:p>
            <a:r>
              <a:rPr kumimoji="1" lang="ja-JP" altLang="en-US" dirty="0"/>
              <a:t>アクセス出来るようになります。</a:t>
            </a:r>
            <a:endParaRPr kumimoji="1" lang="en-US" altLang="ja-JP" dirty="0"/>
          </a:p>
          <a:p>
            <a:endParaRPr kumimoji="1" lang="en-US" altLang="ja-JP" dirty="0"/>
          </a:p>
          <a:p>
            <a:r>
              <a:rPr kumimoji="1" lang="ja-JP" altLang="en-US" dirty="0"/>
              <a:t>プラグフェストでは、家電、センサ、ビルや工場の設備、自動車など異なるインタフェースのものを、ゲートウェイに接続し、</a:t>
            </a:r>
            <a:endParaRPr kumimoji="1" lang="en-US" altLang="ja-JP" dirty="0"/>
          </a:p>
          <a:p>
            <a:r>
              <a:rPr kumimoji="1" lang="ja-JP" altLang="en-US" dirty="0"/>
              <a:t>そこで</a:t>
            </a:r>
            <a:r>
              <a:rPr kumimoji="1" lang="en-US" altLang="ja-JP" dirty="0"/>
              <a:t>Web of Things</a:t>
            </a:r>
            <a:r>
              <a:rPr kumimoji="1" lang="ja-JP" altLang="en-US" dirty="0"/>
              <a:t>に変換できることを確認しています。ゲートウェイがプラットフォームの役目を果たしています。</a:t>
            </a:r>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t>Copyright 2019 FUJITSU LIMITED</a:t>
            </a:r>
            <a:endParaRPr lang="en-US" altLang="ja-JP" dirty="0"/>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14</a:t>
            </a:fld>
            <a:endParaRPr lang="en-US" altLang="ja-JP" dirty="0"/>
          </a:p>
        </p:txBody>
      </p:sp>
    </p:spTree>
    <p:extLst>
      <p:ext uri="{BB962C8B-B14F-4D97-AF65-F5344CB8AC3E}">
        <p14:creationId xmlns:p14="http://schemas.microsoft.com/office/powerpoint/2010/main" val="383744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最初にご覧頂いた温度センサをクラウドに接続する方法を、もう一度確認してみたいと思います。</a:t>
            </a:r>
            <a:endParaRPr kumimoji="1" lang="en-US" altLang="ja-JP" dirty="0"/>
          </a:p>
          <a:p>
            <a:endParaRPr kumimoji="1" lang="en-US" altLang="ja-JP" dirty="0"/>
          </a:p>
          <a:p>
            <a:r>
              <a:rPr kumimoji="1" lang="en-US" altLang="ja-JP" dirty="0"/>
              <a:t>Web of Things</a:t>
            </a:r>
            <a:r>
              <a:rPr kumimoji="1" lang="ja-JP" altLang="en-US" dirty="0"/>
              <a:t>によってデジタルツインを実現するアーキテクチャを描いてみました。</a:t>
            </a:r>
            <a:endParaRPr kumimoji="1" lang="en-US" altLang="ja-JP" dirty="0"/>
          </a:p>
          <a:p>
            <a:endParaRPr kumimoji="1" lang="en-US" altLang="ja-JP" dirty="0"/>
          </a:p>
          <a:p>
            <a:r>
              <a:rPr kumimoji="1" lang="ja-JP" altLang="en-US" dirty="0"/>
              <a:t>プラットフォームに当たるものは、図では、ゲートウェイと</a:t>
            </a:r>
            <a:r>
              <a:rPr kumimoji="1" lang="en-US" altLang="ja-JP" dirty="0"/>
              <a:t>Center</a:t>
            </a:r>
            <a:r>
              <a:rPr kumimoji="1" lang="ja-JP" altLang="en-US" dirty="0"/>
              <a:t>に対応します。</a:t>
            </a:r>
            <a:endParaRPr kumimoji="1" lang="en-US" altLang="ja-JP" dirty="0"/>
          </a:p>
          <a:p>
            <a:r>
              <a:rPr kumimoji="1" lang="en-US" altLang="ja-JP" dirty="0"/>
              <a:t>Center</a:t>
            </a:r>
            <a:r>
              <a:rPr kumimoji="1" lang="ja-JP" altLang="en-US" dirty="0"/>
              <a:t>はクラウドやオンプレサーバに置かれますが、デバイスは</a:t>
            </a:r>
            <a:r>
              <a:rPr kumimoji="1" lang="en-US" altLang="ja-JP" dirty="0"/>
              <a:t>LTE</a:t>
            </a:r>
            <a:r>
              <a:rPr kumimoji="1" lang="ja-JP" altLang="en-US" dirty="0"/>
              <a:t>や</a:t>
            </a:r>
            <a:r>
              <a:rPr kumimoji="1" lang="en-US" altLang="ja-JP" dirty="0"/>
              <a:t>5G</a:t>
            </a:r>
            <a:r>
              <a:rPr kumimoji="1" lang="ja-JP" altLang="en-US" dirty="0"/>
              <a:t>のような携帯電話のネットワークを使って接続されます。</a:t>
            </a:r>
            <a:endParaRPr kumimoji="1" lang="en-US" altLang="ja-JP" dirty="0"/>
          </a:p>
          <a:p>
            <a:r>
              <a:rPr kumimoji="1" lang="ja-JP" altLang="en-US" dirty="0"/>
              <a:t>一方で、デバイスがフィールドにおかれる場合には、直接クラウドに接続することは出来ないので、</a:t>
            </a:r>
            <a:r>
              <a:rPr kumimoji="1" lang="en-US" altLang="ja-JP" dirty="0"/>
              <a:t>GW</a:t>
            </a:r>
            <a:r>
              <a:rPr kumimoji="1" lang="ja-JP" altLang="en-US" dirty="0"/>
              <a:t>に接続した上で</a:t>
            </a:r>
            <a:endParaRPr kumimoji="1" lang="en-US" altLang="ja-JP" dirty="0"/>
          </a:p>
          <a:p>
            <a:r>
              <a:rPr kumimoji="1" lang="en-US" altLang="ja-JP" dirty="0"/>
              <a:t>Center</a:t>
            </a:r>
            <a:r>
              <a:rPr kumimoji="1" lang="ja-JP" altLang="en-US" dirty="0"/>
              <a:t>、クラウドに接続されます。こうすることで、全てのデバイスがクラウドで管理することが出来るようになります。</a:t>
            </a:r>
            <a:endParaRPr kumimoji="1" lang="en-US" altLang="ja-JP" dirty="0"/>
          </a:p>
          <a:p>
            <a:endParaRPr kumimoji="1" lang="en-US" altLang="ja-JP" dirty="0"/>
          </a:p>
          <a:p>
            <a:r>
              <a:rPr kumimoji="1" lang="ja-JP" altLang="en-US" dirty="0"/>
              <a:t>全体は</a:t>
            </a:r>
            <a:r>
              <a:rPr kumimoji="1" lang="en-US" altLang="ja-JP" dirty="0"/>
              <a:t>2</a:t>
            </a:r>
            <a:r>
              <a:rPr kumimoji="1" lang="ja-JP" altLang="en-US" dirty="0"/>
              <a:t>階層のアーキテクチャになります。</a:t>
            </a:r>
            <a:endParaRPr kumimoji="1" lang="en-US" altLang="ja-JP" dirty="0"/>
          </a:p>
          <a:p>
            <a:endParaRPr kumimoji="1" lang="en-US" altLang="ja-JP" dirty="0"/>
          </a:p>
          <a:p>
            <a:r>
              <a:rPr kumimoji="1" lang="ja-JP" altLang="en-US" dirty="0"/>
              <a:t>アプリケーションはクラウドで実行することができますが、このアーキテクチャの特徴は、</a:t>
            </a:r>
            <a:r>
              <a:rPr kumimoji="1" lang="en-US" altLang="ja-JP" dirty="0"/>
              <a:t>GW</a:t>
            </a:r>
            <a:r>
              <a:rPr kumimoji="1" lang="ja-JP" altLang="en-US" dirty="0"/>
              <a:t>においてもその範囲のデバイスを集約して</a:t>
            </a:r>
            <a:endParaRPr kumimoji="1" lang="en-US" altLang="ja-JP" dirty="0"/>
          </a:p>
          <a:p>
            <a:r>
              <a:rPr kumimoji="1" lang="ja-JP" altLang="en-US" dirty="0"/>
              <a:t>いますので、アプリケーションを実行することが可能です。</a:t>
            </a:r>
            <a:r>
              <a:rPr kumimoji="1" lang="en-US" altLang="ja-JP" dirty="0"/>
              <a:t>GW</a:t>
            </a:r>
            <a:r>
              <a:rPr kumimoji="1" lang="ja-JP" altLang="en-US" dirty="0"/>
              <a:t>は建物内で、インターネットから直接アクセスできない場所にあるのが</a:t>
            </a:r>
            <a:endParaRPr kumimoji="1" lang="en-US" altLang="ja-JP" dirty="0"/>
          </a:p>
          <a:p>
            <a:r>
              <a:rPr kumimoji="1" lang="ja-JP" altLang="en-US" dirty="0"/>
              <a:t>普通なので、低遅延、セキュリティというエッジコンピューティングの要件を満たすことができます。</a:t>
            </a:r>
            <a:endParaRPr kumimoji="1" lang="en-US" altLang="ja-JP" dirty="0"/>
          </a:p>
          <a:p>
            <a:endParaRPr kumimoji="1" lang="ja-JP" altLang="en-US" dirty="0"/>
          </a:p>
        </p:txBody>
      </p:sp>
      <p:sp>
        <p:nvSpPr>
          <p:cNvPr id="4" name="フッター プレースホルダー 3"/>
          <p:cNvSpPr>
            <a:spLocks noGrp="1"/>
          </p:cNvSpPr>
          <p:nvPr>
            <p:ph type="ftr" sz="quarter" idx="10"/>
          </p:nvPr>
        </p:nvSpPr>
        <p:spPr/>
        <p:txBody>
          <a:bodyPr/>
          <a:lstStyle/>
          <a:p>
            <a:r>
              <a:rPr lang="en-US" altLang="ja-JP">
                <a:solidFill>
                  <a:srgbClr val="000000"/>
                </a:solidFill>
              </a:rPr>
              <a:t>Copyright 2019 FUJITSU LIMITED</a:t>
            </a:r>
            <a:endParaRPr lang="en-US" altLang="ja-JP" dirty="0">
              <a:solidFill>
                <a:srgbClr val="000000"/>
              </a:solidFill>
            </a:endParaRPr>
          </a:p>
        </p:txBody>
      </p:sp>
      <p:sp>
        <p:nvSpPr>
          <p:cNvPr id="5" name="スライド番号プレースホルダー 4"/>
          <p:cNvSpPr>
            <a:spLocks noGrp="1"/>
          </p:cNvSpPr>
          <p:nvPr>
            <p:ph type="sldNum" sz="quarter" idx="11"/>
          </p:nvPr>
        </p:nvSpPr>
        <p:spPr/>
        <p:txBody>
          <a:bodyPr/>
          <a:lstStyle/>
          <a:p>
            <a:fld id="{B91D2978-2614-45AA-92AB-78E200E66C27}" type="slidenum">
              <a:rPr lang="en-US" altLang="ja-JP" smtClean="0">
                <a:solidFill>
                  <a:srgbClr val="000000"/>
                </a:solidFill>
              </a:rPr>
              <a:pPr/>
              <a:t>15</a:t>
            </a:fld>
            <a:endParaRPr lang="en-US" altLang="ja-JP" dirty="0">
              <a:solidFill>
                <a:srgbClr val="000000"/>
              </a:solidFill>
            </a:endParaRPr>
          </a:p>
        </p:txBody>
      </p:sp>
    </p:spTree>
    <p:extLst>
      <p:ext uri="{BB962C8B-B14F-4D97-AF65-F5344CB8AC3E}">
        <p14:creationId xmlns:p14="http://schemas.microsoft.com/office/powerpoint/2010/main" val="2130821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a:t>
            </a:r>
            <a:r>
              <a:rPr kumimoji="1" lang="en-US" altLang="ja-JP" dirty="0"/>
              <a:t>Web of Things</a:t>
            </a:r>
            <a:r>
              <a:rPr kumimoji="1" lang="ja-JP" altLang="en-US" dirty="0"/>
              <a:t>を利用した適用事例を見ていきます。</a:t>
            </a:r>
            <a:endParaRPr kumimoji="1" lang="en-US" altLang="ja-JP" dirty="0"/>
          </a:p>
          <a:p>
            <a:r>
              <a:rPr kumimoji="1" lang="en-US" altLang="ja-JP" dirty="0"/>
              <a:t>4</a:t>
            </a:r>
            <a:r>
              <a:rPr kumimoji="1" lang="ja-JP" altLang="en-US" dirty="0"/>
              <a:t>つの事例を紹介しますが、最初の</a:t>
            </a:r>
            <a:r>
              <a:rPr kumimoji="1" lang="en-US" altLang="ja-JP" dirty="0"/>
              <a:t>2</a:t>
            </a:r>
            <a:r>
              <a:rPr kumimoji="1" lang="ja-JP" altLang="en-US" dirty="0"/>
              <a:t>つは私自身が関わったものです。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16</a:t>
            </a:fld>
            <a:endParaRPr lang="en-US" altLang="ja-JP"/>
          </a:p>
        </p:txBody>
      </p:sp>
    </p:spTree>
    <p:extLst>
      <p:ext uri="{BB962C8B-B14F-4D97-AF65-F5344CB8AC3E}">
        <p14:creationId xmlns:p14="http://schemas.microsoft.com/office/powerpoint/2010/main" val="4273003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スライド イメージ プレースホルダ 1"/>
          <p:cNvSpPr>
            <a:spLocks noGrp="1" noRot="1" noChangeAspect="1" noTextEdit="1"/>
          </p:cNvSpPr>
          <p:nvPr>
            <p:ph type="sldImg"/>
          </p:nvPr>
        </p:nvSpPr>
        <p:spPr>
          <a:ln/>
        </p:spPr>
      </p:sp>
      <p:sp>
        <p:nvSpPr>
          <p:cNvPr id="73731"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ja-JP" altLang="en-US" dirty="0">
                <a:latin typeface="Arial" charset="0"/>
                <a:ea typeface="ＭＳ Ｐゴシック" charset="-128"/>
              </a:rPr>
              <a:t>最初はスマートホームの例です。</a:t>
            </a:r>
            <a:endParaRPr lang="en-US" altLang="ja-JP" dirty="0">
              <a:latin typeface="Arial" charset="0"/>
              <a:ea typeface="ＭＳ Ｐゴシック" charset="-128"/>
            </a:endParaRPr>
          </a:p>
          <a:p>
            <a:endParaRPr lang="en-US" altLang="ja-JP" dirty="0">
              <a:latin typeface="Arial" charset="0"/>
              <a:ea typeface="ＭＳ Ｐゴシック" charset="-128"/>
            </a:endParaRPr>
          </a:p>
          <a:p>
            <a:r>
              <a:rPr lang="ja-JP" altLang="en-US" dirty="0">
                <a:latin typeface="Arial" charset="0"/>
                <a:ea typeface="ＭＳ Ｐゴシック" charset="-128"/>
              </a:rPr>
              <a:t>この事例では、住宅に設置される家電、センサ、太陽光パネルや蓄電池、燃料電池のようエネルギー機器、カーテンや窓のような設備を</a:t>
            </a:r>
            <a:r>
              <a:rPr lang="en-US" altLang="ja-JP" dirty="0" err="1">
                <a:latin typeface="Arial" charset="0"/>
                <a:ea typeface="ＭＳ Ｐゴシック" charset="-128"/>
              </a:rPr>
              <a:t>WoT</a:t>
            </a:r>
            <a:r>
              <a:rPr lang="ja-JP" altLang="en-US" dirty="0">
                <a:latin typeface="Arial" charset="0"/>
                <a:ea typeface="ＭＳ Ｐゴシック" charset="-128"/>
              </a:rPr>
              <a:t>で制御しています。</a:t>
            </a:r>
            <a:endParaRPr lang="en-US" altLang="ja-JP" dirty="0">
              <a:latin typeface="Arial" charset="0"/>
              <a:ea typeface="ＭＳ Ｐゴシック" charset="-128"/>
            </a:endParaRPr>
          </a:p>
          <a:p>
            <a:r>
              <a:rPr lang="ja-JP" altLang="en-US" dirty="0">
                <a:latin typeface="Arial" charset="0"/>
                <a:ea typeface="ＭＳ Ｐゴシック" charset="-128"/>
              </a:rPr>
              <a:t>左側の写真が石川県にある実験住宅</a:t>
            </a:r>
            <a:r>
              <a:rPr lang="en-US" altLang="ja-JP" dirty="0" err="1">
                <a:latin typeface="Arial" charset="0"/>
                <a:ea typeface="ＭＳ Ｐゴシック" charset="-128"/>
              </a:rPr>
              <a:t>iHouse</a:t>
            </a:r>
            <a:r>
              <a:rPr lang="ja-JP" altLang="en-US" dirty="0">
                <a:latin typeface="Arial" charset="0"/>
                <a:ea typeface="ＭＳ Ｐゴシック" charset="-128"/>
              </a:rPr>
              <a:t>です。この住宅は木造</a:t>
            </a:r>
            <a:r>
              <a:rPr lang="en-US" altLang="ja-JP" dirty="0">
                <a:latin typeface="Arial" charset="0"/>
                <a:ea typeface="ＭＳ Ｐゴシック" charset="-128"/>
              </a:rPr>
              <a:t>2</a:t>
            </a:r>
            <a:r>
              <a:rPr lang="ja-JP" altLang="en-US" dirty="0">
                <a:latin typeface="Arial" charset="0"/>
                <a:ea typeface="ＭＳ Ｐゴシック" charset="-128"/>
              </a:rPr>
              <a:t>階建てで、国内の戸建ての平均的な大きさで作られています。</a:t>
            </a:r>
            <a:endParaRPr lang="en-US" altLang="ja-JP" dirty="0">
              <a:latin typeface="Arial" charset="0"/>
              <a:ea typeface="ＭＳ Ｐゴシック" charset="-128"/>
            </a:endParaRPr>
          </a:p>
          <a:p>
            <a:endParaRPr lang="en-US" altLang="ja-JP" dirty="0">
              <a:latin typeface="Arial" charset="0"/>
              <a:ea typeface="ＭＳ Ｐゴシック" charset="-128"/>
            </a:endParaRPr>
          </a:p>
          <a:p>
            <a:r>
              <a:rPr lang="ja-JP" altLang="en-US" dirty="0">
                <a:latin typeface="Arial" charset="0"/>
                <a:ea typeface="ＭＳ Ｐゴシック" charset="-128"/>
              </a:rPr>
              <a:t>建物内には、デバイスが</a:t>
            </a:r>
            <a:r>
              <a:rPr lang="en-US" altLang="ja-JP" dirty="0">
                <a:latin typeface="Arial" charset="0"/>
                <a:ea typeface="ＭＳ Ｐゴシック" charset="-128"/>
              </a:rPr>
              <a:t>200</a:t>
            </a:r>
            <a:r>
              <a:rPr lang="ja-JP" altLang="en-US" dirty="0">
                <a:latin typeface="Arial" charset="0"/>
                <a:ea typeface="ＭＳ Ｐゴシック" charset="-128"/>
              </a:rPr>
              <a:t>個以上あり、半数は各種センサ（電力センサ、温湿度、</a:t>
            </a:r>
            <a:r>
              <a:rPr lang="en-US" altLang="ja-JP" dirty="0">
                <a:latin typeface="Arial" charset="0"/>
                <a:ea typeface="ＭＳ Ｐゴシック" charset="-128"/>
              </a:rPr>
              <a:t>CO2</a:t>
            </a:r>
            <a:r>
              <a:rPr lang="ja-JP" altLang="en-US" dirty="0">
                <a:latin typeface="Arial" charset="0"/>
                <a:ea typeface="ＭＳ Ｐゴシック" charset="-128"/>
              </a:rPr>
              <a:t>など）で、</a:t>
            </a:r>
            <a:r>
              <a:rPr lang="en-US" altLang="ja-JP" dirty="0">
                <a:latin typeface="Arial" charset="0"/>
                <a:ea typeface="ＭＳ Ｐゴシック" charset="-128"/>
              </a:rPr>
              <a:t>28</a:t>
            </a:r>
            <a:r>
              <a:rPr lang="ja-JP" altLang="en-US" dirty="0">
                <a:latin typeface="Arial" charset="0"/>
                <a:ea typeface="ＭＳ Ｐゴシック" charset="-128"/>
              </a:rPr>
              <a:t>種類の機器が接続されています。</a:t>
            </a:r>
            <a:endParaRPr lang="en-US" altLang="ja-JP" dirty="0">
              <a:latin typeface="Arial" charset="0"/>
              <a:ea typeface="ＭＳ Ｐゴシック" charset="-128"/>
            </a:endParaRPr>
          </a:p>
          <a:p>
            <a:r>
              <a:rPr lang="ja-JP" altLang="en-US" dirty="0">
                <a:latin typeface="Arial" charset="0"/>
                <a:ea typeface="ＭＳ Ｐゴシック" charset="-128"/>
              </a:rPr>
              <a:t>デバイスインタフェースは全て</a:t>
            </a:r>
            <a:r>
              <a:rPr lang="en-US" altLang="ja-JP" dirty="0">
                <a:latin typeface="Arial" charset="0"/>
                <a:ea typeface="ＭＳ Ｐゴシック" charset="-128"/>
              </a:rPr>
              <a:t>ECHONET Lite</a:t>
            </a:r>
            <a:r>
              <a:rPr lang="ja-JP" altLang="en-US" dirty="0">
                <a:latin typeface="Arial" charset="0"/>
                <a:ea typeface="ＭＳ Ｐゴシック" charset="-128"/>
              </a:rPr>
              <a:t>に合わせてあります。</a:t>
            </a:r>
            <a:endParaRPr lang="en-US" altLang="ja-JP" dirty="0">
              <a:latin typeface="Arial" charset="0"/>
              <a:ea typeface="ＭＳ Ｐゴシック" charset="-128"/>
            </a:endParaRPr>
          </a:p>
          <a:p>
            <a:endParaRPr lang="en-US" altLang="ja-JP" dirty="0">
              <a:latin typeface="Arial" charset="0"/>
              <a:ea typeface="ＭＳ Ｐゴシック" charset="-128"/>
            </a:endParaRPr>
          </a:p>
          <a:p>
            <a:r>
              <a:rPr lang="ja-JP" altLang="en-US" dirty="0">
                <a:latin typeface="Arial" charset="0"/>
                <a:ea typeface="ＭＳ Ｐゴシック" charset="-128"/>
              </a:rPr>
              <a:t>この建物内に、</a:t>
            </a:r>
            <a:r>
              <a:rPr lang="en-US" altLang="ja-JP" dirty="0" err="1">
                <a:latin typeface="Arial" charset="0"/>
                <a:ea typeface="ＭＳ Ｐゴシック" charset="-128"/>
              </a:rPr>
              <a:t>WoT</a:t>
            </a:r>
            <a:r>
              <a:rPr lang="ja-JP" altLang="en-US" dirty="0">
                <a:latin typeface="Arial" charset="0"/>
                <a:ea typeface="ＭＳ Ｐゴシック" charset="-128"/>
              </a:rPr>
              <a:t>ゲートウェイを設置し、クラウドから操作できるようにしてあります。</a:t>
            </a:r>
            <a:endParaRPr lang="en-US" altLang="ja-JP" dirty="0">
              <a:latin typeface="Arial" charset="0"/>
              <a:ea typeface="ＭＳ Ｐゴシック" charset="-128"/>
            </a:endParaRPr>
          </a:p>
          <a:p>
            <a:r>
              <a:rPr lang="ja-JP" altLang="en-US" dirty="0">
                <a:latin typeface="Arial" charset="0"/>
                <a:ea typeface="ＭＳ Ｐゴシック" charset="-128"/>
              </a:rPr>
              <a:t>この仕組みを使って、エアコンの快適制御であったり、エネルギーマネジメントの実験を行っています。</a:t>
            </a:r>
            <a:endParaRPr lang="en-US" altLang="ja-JP" dirty="0">
              <a:latin typeface="Arial" charset="0"/>
              <a:ea typeface="ＭＳ Ｐゴシック" charset="-128"/>
            </a:endParaRPr>
          </a:p>
        </p:txBody>
      </p:sp>
      <p:sp>
        <p:nvSpPr>
          <p:cNvPr id="73732" name="フッター プレースホルダ 3"/>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114" eaLnBrk="0" hangingPunct="0">
              <a:defRPr kumimoji="1">
                <a:solidFill>
                  <a:srgbClr val="000000"/>
                </a:solidFill>
                <a:latin typeface="ＭＳ Ｐゴシック" charset="-128"/>
                <a:ea typeface="ＭＳ Ｐゴシック" charset="-128"/>
              </a:defRPr>
            </a:lvl1pPr>
            <a:lvl2pPr marL="722856" indent="-278021" defTabSz="905114" eaLnBrk="0" hangingPunct="0">
              <a:defRPr kumimoji="1">
                <a:solidFill>
                  <a:srgbClr val="000000"/>
                </a:solidFill>
                <a:latin typeface="ＭＳ Ｐゴシック" charset="-128"/>
                <a:ea typeface="ＭＳ Ｐゴシック" charset="-128"/>
              </a:defRPr>
            </a:lvl2pPr>
            <a:lvl3pPr marL="1112086" indent="-222416" defTabSz="905114" eaLnBrk="0" hangingPunct="0">
              <a:defRPr kumimoji="1">
                <a:solidFill>
                  <a:srgbClr val="000000"/>
                </a:solidFill>
                <a:latin typeface="ＭＳ Ｐゴシック" charset="-128"/>
                <a:ea typeface="ＭＳ Ｐゴシック" charset="-128"/>
              </a:defRPr>
            </a:lvl3pPr>
            <a:lvl4pPr marL="1556921" indent="-222416" defTabSz="905114" eaLnBrk="0" hangingPunct="0">
              <a:defRPr kumimoji="1">
                <a:solidFill>
                  <a:srgbClr val="000000"/>
                </a:solidFill>
                <a:latin typeface="ＭＳ Ｐゴシック" charset="-128"/>
                <a:ea typeface="ＭＳ Ｐゴシック" charset="-128"/>
              </a:defRPr>
            </a:lvl4pPr>
            <a:lvl5pPr marL="2001755" indent="-222416" defTabSz="905114" eaLnBrk="0" hangingPunct="0">
              <a:defRPr kumimoji="1">
                <a:solidFill>
                  <a:srgbClr val="000000"/>
                </a:solidFill>
                <a:latin typeface="ＭＳ Ｐゴシック" charset="-128"/>
                <a:ea typeface="ＭＳ Ｐゴシック" charset="-128"/>
              </a:defRPr>
            </a:lvl5pPr>
            <a:lvl6pPr marL="2446587"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6pPr>
            <a:lvl7pPr marL="2891422"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7pPr>
            <a:lvl8pPr marL="3336256"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8pPr>
            <a:lvl9pPr marL="3781091"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9pPr>
          </a:lstStyle>
          <a:p>
            <a:pPr eaLnBrk="1" hangingPunct="1"/>
            <a:r>
              <a:rPr lang="en-US" altLang="ja-JP">
                <a:solidFill>
                  <a:schemeClr val="tx1"/>
                </a:solidFill>
                <a:latin typeface="Arial" charset="0"/>
              </a:rPr>
              <a:t>Copyright 2014 FUJITSU LIMITED</a:t>
            </a:r>
            <a:endParaRPr lang="ja-JP" altLang="en-US">
              <a:solidFill>
                <a:schemeClr val="tx1"/>
              </a:solidFill>
              <a:latin typeface="Arial" charset="0"/>
            </a:endParaRPr>
          </a:p>
        </p:txBody>
      </p:sp>
      <p:sp>
        <p:nvSpPr>
          <p:cNvPr id="73733" name="スライド番号プレースホルダ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114" eaLnBrk="0" hangingPunct="0">
              <a:defRPr kumimoji="1">
                <a:solidFill>
                  <a:srgbClr val="000000"/>
                </a:solidFill>
                <a:latin typeface="ＭＳ Ｐゴシック" charset="-128"/>
                <a:ea typeface="ＭＳ Ｐゴシック" charset="-128"/>
              </a:defRPr>
            </a:lvl1pPr>
            <a:lvl2pPr marL="722856" indent="-278021" defTabSz="905114" eaLnBrk="0" hangingPunct="0">
              <a:defRPr kumimoji="1">
                <a:solidFill>
                  <a:srgbClr val="000000"/>
                </a:solidFill>
                <a:latin typeface="ＭＳ Ｐゴシック" charset="-128"/>
                <a:ea typeface="ＭＳ Ｐゴシック" charset="-128"/>
              </a:defRPr>
            </a:lvl2pPr>
            <a:lvl3pPr marL="1112086" indent="-222416" defTabSz="905114" eaLnBrk="0" hangingPunct="0">
              <a:defRPr kumimoji="1">
                <a:solidFill>
                  <a:srgbClr val="000000"/>
                </a:solidFill>
                <a:latin typeface="ＭＳ Ｐゴシック" charset="-128"/>
                <a:ea typeface="ＭＳ Ｐゴシック" charset="-128"/>
              </a:defRPr>
            </a:lvl3pPr>
            <a:lvl4pPr marL="1556921" indent="-222416" defTabSz="905114" eaLnBrk="0" hangingPunct="0">
              <a:defRPr kumimoji="1">
                <a:solidFill>
                  <a:srgbClr val="000000"/>
                </a:solidFill>
                <a:latin typeface="ＭＳ Ｐゴシック" charset="-128"/>
                <a:ea typeface="ＭＳ Ｐゴシック" charset="-128"/>
              </a:defRPr>
            </a:lvl4pPr>
            <a:lvl5pPr marL="2001755" indent="-222416" defTabSz="905114" eaLnBrk="0" hangingPunct="0">
              <a:defRPr kumimoji="1">
                <a:solidFill>
                  <a:srgbClr val="000000"/>
                </a:solidFill>
                <a:latin typeface="ＭＳ Ｐゴシック" charset="-128"/>
                <a:ea typeface="ＭＳ Ｐゴシック" charset="-128"/>
              </a:defRPr>
            </a:lvl5pPr>
            <a:lvl6pPr marL="2446587"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6pPr>
            <a:lvl7pPr marL="2891422"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7pPr>
            <a:lvl8pPr marL="3336256"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8pPr>
            <a:lvl9pPr marL="3781091"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9pPr>
          </a:lstStyle>
          <a:p>
            <a:pPr eaLnBrk="1" hangingPunct="1"/>
            <a:fld id="{8CF6F08F-3539-4746-A632-FE2A8846F46F}" type="slidenum">
              <a:rPr lang="ja-JP" altLang="en-US" smtClean="0">
                <a:solidFill>
                  <a:schemeClr val="tx1"/>
                </a:solidFill>
                <a:latin typeface="Arial" charset="0"/>
              </a:rPr>
              <a:pPr eaLnBrk="1" hangingPunct="1"/>
              <a:t>17</a:t>
            </a:fld>
            <a:endParaRPr lang="en-US" altLang="ja-JP">
              <a:solidFill>
                <a:schemeClr val="tx1"/>
              </a:solidFill>
              <a:latin typeface="Arial" charset="0"/>
            </a:endParaRPr>
          </a:p>
        </p:txBody>
      </p:sp>
      <p:sp>
        <p:nvSpPr>
          <p:cNvPr id="73734" name="日付プレースホルダ 5"/>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5114" eaLnBrk="0" hangingPunct="0">
              <a:defRPr kumimoji="1">
                <a:solidFill>
                  <a:srgbClr val="000000"/>
                </a:solidFill>
                <a:latin typeface="ＭＳ Ｐゴシック" charset="-128"/>
                <a:ea typeface="ＭＳ Ｐゴシック" charset="-128"/>
              </a:defRPr>
            </a:lvl1pPr>
            <a:lvl2pPr marL="722856" indent="-278021" defTabSz="905114" eaLnBrk="0" hangingPunct="0">
              <a:defRPr kumimoji="1">
                <a:solidFill>
                  <a:srgbClr val="000000"/>
                </a:solidFill>
                <a:latin typeface="ＭＳ Ｐゴシック" charset="-128"/>
                <a:ea typeface="ＭＳ Ｐゴシック" charset="-128"/>
              </a:defRPr>
            </a:lvl2pPr>
            <a:lvl3pPr marL="1112086" indent="-222416" defTabSz="905114" eaLnBrk="0" hangingPunct="0">
              <a:defRPr kumimoji="1">
                <a:solidFill>
                  <a:srgbClr val="000000"/>
                </a:solidFill>
                <a:latin typeface="ＭＳ Ｐゴシック" charset="-128"/>
                <a:ea typeface="ＭＳ Ｐゴシック" charset="-128"/>
              </a:defRPr>
            </a:lvl3pPr>
            <a:lvl4pPr marL="1556921" indent="-222416" defTabSz="905114" eaLnBrk="0" hangingPunct="0">
              <a:defRPr kumimoji="1">
                <a:solidFill>
                  <a:srgbClr val="000000"/>
                </a:solidFill>
                <a:latin typeface="ＭＳ Ｐゴシック" charset="-128"/>
                <a:ea typeface="ＭＳ Ｐゴシック" charset="-128"/>
              </a:defRPr>
            </a:lvl4pPr>
            <a:lvl5pPr marL="2001755" indent="-222416" defTabSz="905114" eaLnBrk="0" hangingPunct="0">
              <a:defRPr kumimoji="1">
                <a:solidFill>
                  <a:srgbClr val="000000"/>
                </a:solidFill>
                <a:latin typeface="ＭＳ Ｐゴシック" charset="-128"/>
                <a:ea typeface="ＭＳ Ｐゴシック" charset="-128"/>
              </a:defRPr>
            </a:lvl5pPr>
            <a:lvl6pPr marL="2446587"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6pPr>
            <a:lvl7pPr marL="2891422"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7pPr>
            <a:lvl8pPr marL="3336256"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8pPr>
            <a:lvl9pPr marL="3781091" indent="-222416" algn="ctr" defTabSz="905114" eaLnBrk="0" fontAlgn="ctr" hangingPunct="0">
              <a:spcBef>
                <a:spcPct val="0"/>
              </a:spcBef>
              <a:spcAft>
                <a:spcPct val="0"/>
              </a:spcAft>
              <a:defRPr kumimoji="1">
                <a:solidFill>
                  <a:srgbClr val="000000"/>
                </a:solidFill>
                <a:latin typeface="ＭＳ Ｐゴシック" charset="-128"/>
                <a:ea typeface="ＭＳ Ｐゴシック" charset="-128"/>
              </a:defRPr>
            </a:lvl9pPr>
          </a:lstStyle>
          <a:p>
            <a:pPr eaLnBrk="1" hangingPunct="1"/>
            <a:r>
              <a:rPr lang="en-US" altLang="ja-JP">
                <a:solidFill>
                  <a:schemeClr val="tx1"/>
                </a:solidFill>
                <a:latin typeface="Arial" charset="0"/>
              </a:rPr>
              <a:t>2011/5/13</a:t>
            </a:r>
            <a:endParaRPr lang="ja-JP" altLang="en-US">
              <a:solidFill>
                <a:schemeClr val="tx1"/>
              </a:solidFill>
              <a:latin typeface="Arial" charset="0"/>
            </a:endParaRPr>
          </a:p>
        </p:txBody>
      </p:sp>
    </p:spTree>
    <p:extLst>
      <p:ext uri="{BB962C8B-B14F-4D97-AF65-F5344CB8AC3E}">
        <p14:creationId xmlns:p14="http://schemas.microsoft.com/office/powerpoint/2010/main" val="366839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次の例は農業です。</a:t>
            </a:r>
            <a:endParaRPr kumimoji="1" lang="en-US" altLang="ja-JP" dirty="0"/>
          </a:p>
          <a:p>
            <a:endParaRPr kumimoji="1" lang="en-US" altLang="ja-JP" dirty="0"/>
          </a:p>
          <a:p>
            <a:r>
              <a:rPr kumimoji="1" lang="ja-JP" altLang="en-US" dirty="0"/>
              <a:t>施設園芸、いわゆるハウス栽培で室内の環境を制御することで、野菜の収穫量を増やすことが行われています。</a:t>
            </a:r>
            <a:endParaRPr kumimoji="1" lang="en-US" altLang="ja-JP" dirty="0"/>
          </a:p>
          <a:p>
            <a:r>
              <a:rPr kumimoji="1" lang="ja-JP" altLang="en-US" dirty="0"/>
              <a:t>条件によっては収穫量が数倍になり、通年にわたり収穫が可能になります。トマトの例では、年間</a:t>
            </a:r>
            <a:r>
              <a:rPr kumimoji="1" lang="en-US" altLang="ja-JP" dirty="0"/>
              <a:t>10</a:t>
            </a:r>
            <a:r>
              <a:rPr kumimoji="1" lang="ja-JP" altLang="en-US" dirty="0"/>
              <a:t>ヶ月収穫できるそうです。</a:t>
            </a:r>
            <a:endParaRPr kumimoji="1" lang="en-US" altLang="ja-JP" dirty="0"/>
          </a:p>
          <a:p>
            <a:endParaRPr kumimoji="1" lang="en-US" altLang="ja-JP" dirty="0"/>
          </a:p>
          <a:p>
            <a:r>
              <a:rPr kumimoji="1" lang="ja-JP" altLang="en-US" dirty="0"/>
              <a:t>植物の生育には光合成が必要ですが、光合成を促進するには、十分な</a:t>
            </a:r>
            <a:r>
              <a:rPr kumimoji="1" lang="en-US" altLang="ja-JP" dirty="0"/>
              <a:t>CO2</a:t>
            </a:r>
            <a:r>
              <a:rPr kumimoji="1" lang="ja-JP" altLang="en-US" dirty="0"/>
              <a:t>濃度と温度、湿度、明るさが必要になります。</a:t>
            </a:r>
            <a:endParaRPr kumimoji="1" lang="en-US" altLang="ja-JP" dirty="0"/>
          </a:p>
          <a:p>
            <a:r>
              <a:rPr kumimoji="1" lang="ja-JP" altLang="en-US" dirty="0"/>
              <a:t>この実験では、右の写真にあるようなセンサを開発し、このデータをゲートウェイ（写真左）に無線で飛ばして収集します。</a:t>
            </a:r>
            <a:endParaRPr kumimoji="1" lang="en-US" altLang="ja-JP" dirty="0"/>
          </a:p>
          <a:p>
            <a:r>
              <a:rPr kumimoji="1" lang="ja-JP" altLang="en-US" dirty="0"/>
              <a:t>データはクラウドで分析を行うため、</a:t>
            </a:r>
            <a:r>
              <a:rPr kumimoji="1" lang="en-US" altLang="ja-JP" dirty="0" err="1"/>
              <a:t>WoT</a:t>
            </a:r>
            <a:r>
              <a:rPr kumimoji="1" lang="ja-JP" altLang="en-US" dirty="0"/>
              <a:t>に変換をしてクラウドで分析をしています。</a:t>
            </a:r>
            <a:endParaRPr kumimoji="1" lang="en-US" altLang="ja-JP" dirty="0"/>
          </a:p>
          <a:p>
            <a:r>
              <a:rPr kumimoji="1" lang="ja-JP" altLang="en-US" dirty="0"/>
              <a:t>このデータに基づいて、ハウス内の</a:t>
            </a:r>
            <a:r>
              <a:rPr kumimoji="1" lang="en-US" altLang="ja-JP" dirty="0"/>
              <a:t>CO2</a:t>
            </a:r>
            <a:r>
              <a:rPr kumimoji="1" lang="ja-JP" altLang="en-US" dirty="0"/>
              <a:t>発生器や暖房機などを制御するために、生育に適した環境をアプリケーションを</a:t>
            </a:r>
            <a:r>
              <a:rPr kumimoji="1" lang="en-US" altLang="ja-JP" dirty="0"/>
              <a:t>Web API</a:t>
            </a:r>
            <a:r>
              <a:rPr kumimoji="1" lang="ja-JP" altLang="en-US" dirty="0"/>
              <a:t>で制御することができます。</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18</a:t>
            </a:fld>
            <a:endParaRPr lang="en-US" altLang="ja-JP"/>
          </a:p>
        </p:txBody>
      </p:sp>
    </p:spTree>
    <p:extLst>
      <p:ext uri="{BB962C8B-B14F-4D97-AF65-F5344CB8AC3E}">
        <p14:creationId xmlns:p14="http://schemas.microsoft.com/office/powerpoint/2010/main" val="1433414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今日の発表は、表示されいているような内容になります。</a:t>
            </a:r>
            <a:endParaRPr kumimoji="1" lang="en-US" altLang="ja-JP" dirty="0"/>
          </a:p>
          <a:p>
            <a:r>
              <a:rPr kumimoji="1" lang="en-US" altLang="ja-JP" dirty="0"/>
              <a:t>Web of Things</a:t>
            </a:r>
            <a:r>
              <a:rPr kumimoji="1" lang="ja-JP" altLang="en-US" dirty="0"/>
              <a:t>標準化の背景、概要を説明し、</a:t>
            </a:r>
            <a:r>
              <a:rPr kumimoji="1" lang="en-US" altLang="ja-JP" dirty="0"/>
              <a:t>WG</a:t>
            </a:r>
            <a:r>
              <a:rPr kumimoji="1" lang="ja-JP" altLang="en-US" dirty="0"/>
              <a:t>メンバーからの適用事例と情報モデルについてご紹介したいと思います。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1</a:t>
            </a:fld>
            <a:endParaRPr lang="en-US" altLang="ja-JP"/>
          </a:p>
        </p:txBody>
      </p:sp>
    </p:spTree>
    <p:extLst>
      <p:ext uri="{BB962C8B-B14F-4D97-AF65-F5344CB8AC3E}">
        <p14:creationId xmlns:p14="http://schemas.microsoft.com/office/powerpoint/2010/main" val="1695395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つめの例は自動車です。</a:t>
            </a:r>
            <a:endParaRPr kumimoji="1" lang="en-US" altLang="ja-JP" dirty="0"/>
          </a:p>
          <a:p>
            <a:r>
              <a:rPr kumimoji="1" lang="ja-JP" altLang="en-US" dirty="0"/>
              <a:t>こちらは昨年開催された</a:t>
            </a:r>
            <a:r>
              <a:rPr kumimoji="1" lang="en-US" altLang="ja-JP" dirty="0" err="1"/>
              <a:t>WoT</a:t>
            </a:r>
            <a:r>
              <a:rPr kumimoji="1" lang="ja-JP" altLang="en-US" dirty="0"/>
              <a:t>ワークショップで紹介された</a:t>
            </a:r>
            <a:r>
              <a:rPr kumimoji="1" lang="en-US" altLang="ja-JP" dirty="0"/>
              <a:t>BMW</a:t>
            </a:r>
            <a:r>
              <a:rPr kumimoji="1" lang="ja-JP" altLang="en-US" dirty="0"/>
              <a:t>の事例です。</a:t>
            </a:r>
            <a:endParaRPr kumimoji="1" lang="en-US" altLang="ja-JP" dirty="0"/>
          </a:p>
          <a:p>
            <a:endParaRPr kumimoji="1" lang="en-US" altLang="ja-JP" dirty="0"/>
          </a:p>
          <a:p>
            <a:r>
              <a:rPr kumimoji="1" lang="ja-JP" altLang="en-US" dirty="0"/>
              <a:t>現在、</a:t>
            </a:r>
            <a:r>
              <a:rPr kumimoji="1" lang="en-US" altLang="ja-JP" dirty="0"/>
              <a:t>W3C</a:t>
            </a:r>
            <a:r>
              <a:rPr kumimoji="1" lang="ja-JP" altLang="en-US" dirty="0"/>
              <a:t>では自動車の走行データ等を取得する</a:t>
            </a:r>
            <a:r>
              <a:rPr kumimoji="1" lang="en-US" altLang="ja-JP" dirty="0"/>
              <a:t>Web API</a:t>
            </a:r>
            <a:r>
              <a:rPr kumimoji="1" lang="ja-JP" altLang="en-US" dirty="0"/>
              <a:t>の標準化が進められています。</a:t>
            </a:r>
            <a:endParaRPr kumimoji="1" lang="en-US" altLang="ja-JP" dirty="0"/>
          </a:p>
          <a:p>
            <a:r>
              <a:rPr kumimoji="1" lang="ja-JP" altLang="en-US" dirty="0"/>
              <a:t>このインタフェースを利用して、</a:t>
            </a:r>
            <a:r>
              <a:rPr kumimoji="1" lang="en-US" altLang="ja-JP" dirty="0"/>
              <a:t>Thing Description</a:t>
            </a:r>
            <a:r>
              <a:rPr kumimoji="1" lang="ja-JP" altLang="en-US" dirty="0"/>
              <a:t>を表現し、</a:t>
            </a:r>
            <a:r>
              <a:rPr kumimoji="1" lang="en-US" altLang="ja-JP" dirty="0" err="1"/>
              <a:t>NodeRED</a:t>
            </a:r>
            <a:r>
              <a:rPr kumimoji="1" lang="ja-JP" altLang="en-US" dirty="0"/>
              <a:t>から簡単にアプリケーションが開発できることを示しています。</a:t>
            </a:r>
            <a:endParaRPr kumimoji="1" lang="en-US" altLang="ja-JP" dirty="0"/>
          </a:p>
          <a:p>
            <a:endParaRPr kumimoji="1" lang="en-US" altLang="ja-JP" dirty="0"/>
          </a:p>
          <a:p>
            <a:r>
              <a:rPr kumimoji="1" lang="en-US" altLang="ja-JP" dirty="0"/>
              <a:t>Vehicle API</a:t>
            </a:r>
            <a:r>
              <a:rPr kumimoji="1" lang="ja-JP" altLang="en-US" dirty="0"/>
              <a:t>では、走行データや各種装置のデータを取得することが出来るようになっており、これらのデータを使って運転を支援したり、</a:t>
            </a:r>
            <a:endParaRPr kumimoji="1" lang="en-US" altLang="ja-JP" dirty="0"/>
          </a:p>
          <a:p>
            <a:r>
              <a:rPr kumimoji="1" lang="ja-JP" altLang="en-US" dirty="0"/>
              <a:t>車の異常を知らせたりすることが出来ます。</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19</a:t>
            </a:fld>
            <a:endParaRPr lang="en-US" altLang="ja-JP"/>
          </a:p>
        </p:txBody>
      </p:sp>
    </p:spTree>
    <p:extLst>
      <p:ext uri="{BB962C8B-B14F-4D97-AF65-F5344CB8AC3E}">
        <p14:creationId xmlns:p14="http://schemas.microsoft.com/office/powerpoint/2010/main" val="3861235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4</a:t>
            </a:r>
            <a:r>
              <a:rPr kumimoji="1" lang="ja-JP" altLang="en-US" dirty="0"/>
              <a:t>つめの事例は、コンビニエンスストアの事例です。</a:t>
            </a:r>
            <a:endParaRPr kumimoji="1" lang="en-US" altLang="ja-JP" dirty="0"/>
          </a:p>
          <a:p>
            <a:r>
              <a:rPr kumimoji="1" lang="ja-JP" altLang="en-US" dirty="0"/>
              <a:t>これは米国での事例で、いわゆるガソリンスタンドに併設されるコンビニのビジネスプロセスを効率化する</a:t>
            </a:r>
            <a:r>
              <a:rPr kumimoji="1" lang="en-US" altLang="ja-JP" dirty="0" err="1"/>
              <a:t>PoC</a:t>
            </a:r>
            <a:r>
              <a:rPr kumimoji="1" lang="ja-JP" altLang="en-US" dirty="0"/>
              <a:t>を計画しています。</a:t>
            </a:r>
            <a:endParaRPr kumimoji="1" lang="en-US" altLang="ja-JP" dirty="0"/>
          </a:p>
          <a:p>
            <a:r>
              <a:rPr kumimoji="1" lang="ja-JP" altLang="en-US" dirty="0"/>
              <a:t>店舗の無人化によってコストを削減したり、顧客の動線を分析して売れ筋を推定したり、配送の効率化などが検討されているようです。</a:t>
            </a:r>
            <a:endParaRPr kumimoji="1" lang="en-US" altLang="ja-JP" dirty="0"/>
          </a:p>
          <a:p>
            <a:endParaRPr kumimoji="1" lang="en-US" altLang="ja-JP" dirty="0"/>
          </a:p>
          <a:p>
            <a:r>
              <a:rPr kumimoji="1" lang="en-US" altLang="ja-JP" dirty="0" err="1"/>
              <a:t>Conexxus</a:t>
            </a:r>
            <a:r>
              <a:rPr kumimoji="1" lang="ja-JP" altLang="en-US" dirty="0"/>
              <a:t>は、コンビニの技術標準を策定する団体で、こことエッジコンピューティング向けの</a:t>
            </a:r>
            <a:r>
              <a:rPr kumimoji="1" lang="en-US" altLang="ja-JP" dirty="0"/>
              <a:t>OSS</a:t>
            </a:r>
            <a:r>
              <a:rPr kumimoji="1" lang="ja-JP" altLang="en-US" dirty="0"/>
              <a:t>を開発する</a:t>
            </a:r>
            <a:r>
              <a:rPr kumimoji="1" lang="en-US" altLang="ja-JP" dirty="0"/>
              <a:t>Linux Foundation</a:t>
            </a:r>
            <a:r>
              <a:rPr kumimoji="1" lang="ja-JP" altLang="en-US" dirty="0"/>
              <a:t>の</a:t>
            </a:r>
            <a:endParaRPr kumimoji="1" lang="en-US" altLang="ja-JP" dirty="0"/>
          </a:p>
          <a:p>
            <a:r>
              <a:rPr kumimoji="1" lang="en-US" altLang="ja-JP" dirty="0" err="1"/>
              <a:t>EdgeX</a:t>
            </a:r>
            <a:r>
              <a:rPr kumimoji="1" lang="ja-JP" altLang="en-US" dirty="0"/>
              <a:t>プロジェクトとインテルが連携して進めています。</a:t>
            </a:r>
            <a:r>
              <a:rPr kumimoji="1" lang="en-US" altLang="ja-JP" dirty="0" err="1"/>
              <a:t>WoT</a:t>
            </a:r>
            <a:r>
              <a:rPr kumimoji="1" lang="ja-JP" altLang="en-US" dirty="0"/>
              <a:t>を</a:t>
            </a:r>
            <a:r>
              <a:rPr kumimoji="1" lang="en-US" altLang="ja-JP" dirty="0" err="1"/>
              <a:t>EdgeX</a:t>
            </a:r>
            <a:r>
              <a:rPr kumimoji="1" lang="ja-JP" altLang="en-US" dirty="0"/>
              <a:t>というミドルウェアに適用して、</a:t>
            </a:r>
            <a:r>
              <a:rPr kumimoji="1" lang="en-US" altLang="ja-JP" dirty="0" err="1"/>
              <a:t>WoT</a:t>
            </a:r>
            <a:r>
              <a:rPr kumimoji="1" lang="ja-JP" altLang="en-US" dirty="0"/>
              <a:t>を利用してコンビニの</a:t>
            </a:r>
            <a:endParaRPr kumimoji="1" lang="en-US" altLang="ja-JP" dirty="0"/>
          </a:p>
          <a:p>
            <a:r>
              <a:rPr kumimoji="1" lang="ja-JP" altLang="en-US" dirty="0"/>
              <a:t>設備を接続する予定です。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20</a:t>
            </a:fld>
            <a:endParaRPr lang="en-US" altLang="ja-JP"/>
          </a:p>
        </p:txBody>
      </p:sp>
    </p:spTree>
    <p:extLst>
      <p:ext uri="{BB962C8B-B14F-4D97-AF65-F5344CB8AC3E}">
        <p14:creationId xmlns:p14="http://schemas.microsoft.com/office/powerpoint/2010/main" val="4126793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最後に、情報モデルについてふれます。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21</a:t>
            </a:fld>
            <a:endParaRPr lang="en-US" altLang="ja-JP"/>
          </a:p>
        </p:txBody>
      </p:sp>
    </p:spTree>
    <p:extLst>
      <p:ext uri="{BB962C8B-B14F-4D97-AF65-F5344CB8AC3E}">
        <p14:creationId xmlns:p14="http://schemas.microsoft.com/office/powerpoint/2010/main" val="3552777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 of Things</a:t>
            </a:r>
            <a:r>
              <a:rPr kumimoji="1" lang="ja-JP" altLang="en-US" dirty="0"/>
              <a:t>では、</a:t>
            </a:r>
            <a:r>
              <a:rPr kumimoji="1" lang="en-US" altLang="ja-JP" dirty="0"/>
              <a:t>IoT</a:t>
            </a:r>
            <a:r>
              <a:rPr kumimoji="1" lang="ja-JP" altLang="en-US" dirty="0"/>
              <a:t>を</a:t>
            </a:r>
            <a:r>
              <a:rPr kumimoji="1" lang="en-US" altLang="ja-JP" dirty="0"/>
              <a:t>Web API</a:t>
            </a:r>
            <a:r>
              <a:rPr kumimoji="1" lang="ja-JP" altLang="en-US" dirty="0"/>
              <a:t>化することで相互接続性を実現しました。</a:t>
            </a:r>
            <a:endParaRPr kumimoji="1" lang="en-US" altLang="ja-JP" dirty="0"/>
          </a:p>
          <a:p>
            <a:endParaRPr kumimoji="1" lang="en-US" altLang="ja-JP" dirty="0"/>
          </a:p>
          <a:p>
            <a:r>
              <a:rPr kumimoji="1" lang="ja-JP" altLang="en-US" dirty="0"/>
              <a:t>なぜこのようなことが実現可能かというと、実はデバイスインタフェースの構造が、</a:t>
            </a:r>
            <a:r>
              <a:rPr kumimoji="1" lang="en-US" altLang="ja-JP" dirty="0"/>
              <a:t>Web of Things</a:t>
            </a:r>
            <a:r>
              <a:rPr kumimoji="1" lang="ja-JP" altLang="en-US" dirty="0"/>
              <a:t>の</a:t>
            </a:r>
            <a:r>
              <a:rPr kumimoji="1" lang="en-US" altLang="ja-JP" dirty="0"/>
              <a:t>Web API</a:t>
            </a:r>
            <a:r>
              <a:rPr kumimoji="1" lang="ja-JP" altLang="en-US" dirty="0"/>
              <a:t>の構造とよく似ている。</a:t>
            </a:r>
            <a:endParaRPr kumimoji="1" lang="en-US" altLang="ja-JP" dirty="0"/>
          </a:p>
          <a:p>
            <a:endParaRPr kumimoji="1" lang="en-US" altLang="ja-JP" dirty="0"/>
          </a:p>
          <a:p>
            <a:r>
              <a:rPr kumimoji="1" lang="ja-JP" altLang="en-US" dirty="0"/>
              <a:t>事例に出てきた</a:t>
            </a:r>
            <a:r>
              <a:rPr kumimoji="1" lang="en-US" altLang="ja-JP" dirty="0"/>
              <a:t>ECHONET</a:t>
            </a:r>
            <a:r>
              <a:rPr kumimoji="1" lang="ja-JP" altLang="en-US" dirty="0"/>
              <a:t>のようなデバイスインタフェースにおいても、データのやりとりは</a:t>
            </a:r>
            <a:r>
              <a:rPr kumimoji="1" lang="en-US" altLang="ja-JP" dirty="0"/>
              <a:t>READ/WRITE/EVENT</a:t>
            </a:r>
            <a:r>
              <a:rPr kumimoji="1" lang="ja-JP" altLang="en-US" dirty="0"/>
              <a:t>で</a:t>
            </a:r>
            <a:r>
              <a:rPr kumimoji="1" lang="en-US" altLang="ja-JP" dirty="0" err="1"/>
              <a:t>WoT</a:t>
            </a:r>
            <a:r>
              <a:rPr kumimoji="1" lang="ja-JP" altLang="en-US" dirty="0"/>
              <a:t>と同じ。</a:t>
            </a:r>
            <a:endParaRPr kumimoji="1" lang="en-US" altLang="ja-JP" dirty="0"/>
          </a:p>
          <a:p>
            <a:r>
              <a:rPr kumimoji="1" lang="ja-JP" altLang="en-US" dirty="0"/>
              <a:t>また、デバイス内部には同じように抽象表現が定義されており、その機能はプロパティで表現されています。ただし、</a:t>
            </a:r>
            <a:r>
              <a:rPr kumimoji="1" lang="en-US" altLang="ja-JP" dirty="0"/>
              <a:t>JSON</a:t>
            </a:r>
            <a:r>
              <a:rPr kumimoji="1" lang="ja-JP" altLang="en-US" dirty="0"/>
              <a:t>では</a:t>
            </a:r>
            <a:endParaRPr kumimoji="1" lang="en-US" altLang="ja-JP" dirty="0"/>
          </a:p>
          <a:p>
            <a:r>
              <a:rPr kumimoji="1" lang="ja-JP" altLang="en-US" dirty="0"/>
              <a:t>ありません。</a:t>
            </a:r>
            <a:r>
              <a:rPr kumimoji="1" lang="en-US" altLang="ja-JP" dirty="0"/>
              <a:t>JSON</a:t>
            </a:r>
            <a:r>
              <a:rPr kumimoji="1" lang="ja-JP" altLang="en-US" dirty="0"/>
              <a:t>はタグ付きテキストですので非常に長い。多くのデバイスではバイナリ形式で短く表現されている。</a:t>
            </a:r>
            <a:endParaRPr kumimoji="1" lang="en-US" altLang="ja-JP" dirty="0"/>
          </a:p>
          <a:p>
            <a:r>
              <a:rPr kumimoji="1" lang="ja-JP" altLang="en-US" dirty="0"/>
              <a:t>同じ構造を持つといっても、多少の変換は必要になります。</a:t>
            </a:r>
            <a:endParaRPr kumimoji="1" lang="en-US" altLang="ja-JP" dirty="0"/>
          </a:p>
          <a:p>
            <a:endParaRPr kumimoji="1" lang="en-US" altLang="ja-JP" dirty="0"/>
          </a:p>
          <a:p>
            <a:r>
              <a:rPr kumimoji="1" lang="ja-JP" altLang="en-US" dirty="0"/>
              <a:t>また、そのプロパティの名前（語彙）は、それぞれの規格のなかで規定されているため、規格間での互換性はありません。</a:t>
            </a:r>
            <a:endParaRPr kumimoji="1" lang="en-US" altLang="ja-JP" dirty="0"/>
          </a:p>
          <a:p>
            <a:r>
              <a:rPr kumimoji="1" lang="ja-JP" altLang="en-US" dirty="0"/>
              <a:t>ですから、</a:t>
            </a:r>
            <a:r>
              <a:rPr kumimoji="1" lang="en-US" altLang="ja-JP" dirty="0"/>
              <a:t>Thing Description</a:t>
            </a:r>
            <a:r>
              <a:rPr kumimoji="1" lang="ja-JP" altLang="en-US" dirty="0"/>
              <a:t>の中で、どこの規格の語彙かを示すことができれば汎用化することが出来ます。</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22</a:t>
            </a:fld>
            <a:endParaRPr lang="en-US" altLang="ja-JP"/>
          </a:p>
        </p:txBody>
      </p:sp>
    </p:spTree>
    <p:extLst>
      <p:ext uri="{BB962C8B-B14F-4D97-AF65-F5344CB8AC3E}">
        <p14:creationId xmlns:p14="http://schemas.microsoft.com/office/powerpoint/2010/main" val="4171228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ECHONET</a:t>
            </a:r>
            <a:r>
              <a:rPr kumimoji="1" lang="ja-JP" altLang="en-US" dirty="0"/>
              <a:t>についてもう少し詳しく説明します。</a:t>
            </a:r>
            <a:endParaRPr kumimoji="1" lang="en-US" altLang="ja-JP" dirty="0"/>
          </a:p>
          <a:p>
            <a:endParaRPr kumimoji="1" lang="en-US" altLang="ja-JP" dirty="0"/>
          </a:p>
          <a:p>
            <a:r>
              <a:rPr kumimoji="1" lang="en-US" altLang="ja-JP" dirty="0"/>
              <a:t>ECHONET</a:t>
            </a:r>
            <a:r>
              <a:rPr kumimoji="1" lang="ja-JP" altLang="en-US" dirty="0"/>
              <a:t>は、日本の家電メーカ等が中心となり、住宅で使われる家電や住宅設備のデバイスインタフェースを決めています。</a:t>
            </a:r>
            <a:endParaRPr kumimoji="1" lang="en-US" altLang="ja-JP" dirty="0"/>
          </a:p>
          <a:p>
            <a:r>
              <a:rPr kumimoji="1" lang="en-US" altLang="ja-JP" dirty="0"/>
              <a:t>ECHONET</a:t>
            </a:r>
            <a:r>
              <a:rPr kumimoji="1" lang="ja-JP" altLang="en-US" dirty="0"/>
              <a:t>の歴史は古く、</a:t>
            </a:r>
            <a:r>
              <a:rPr kumimoji="1" lang="en-US" altLang="ja-JP" dirty="0"/>
              <a:t>2000</a:t>
            </a:r>
            <a:r>
              <a:rPr kumimoji="1" lang="ja-JP" altLang="en-US" dirty="0"/>
              <a:t>年には、通信方式と情報モデルを規定しています。その後、</a:t>
            </a:r>
            <a:r>
              <a:rPr kumimoji="1" lang="en-US" altLang="ja-JP" dirty="0"/>
              <a:t>2011</a:t>
            </a:r>
            <a:r>
              <a:rPr kumimoji="1" lang="ja-JP" altLang="en-US" dirty="0"/>
              <a:t>年に通信インタフェースを</a:t>
            </a:r>
            <a:r>
              <a:rPr kumimoji="1" lang="en-US" altLang="ja-JP" dirty="0"/>
              <a:t>IP</a:t>
            </a:r>
            <a:r>
              <a:rPr kumimoji="1" lang="ja-JP" altLang="en-US" dirty="0"/>
              <a:t>に</a:t>
            </a:r>
            <a:endParaRPr kumimoji="1" lang="en-US" altLang="ja-JP" dirty="0"/>
          </a:p>
          <a:p>
            <a:r>
              <a:rPr kumimoji="1" lang="ja-JP" altLang="en-US" dirty="0"/>
              <a:t>統一してため、情報モデルが規格のほとんどになりました。</a:t>
            </a:r>
            <a:r>
              <a:rPr kumimoji="1" lang="en-US" altLang="ja-JP" dirty="0"/>
              <a:t>ECHONET</a:t>
            </a:r>
            <a:r>
              <a:rPr kumimoji="1" lang="ja-JP" altLang="en-US" dirty="0"/>
              <a:t>では機器オブジェクトと呼ばれます。</a:t>
            </a:r>
            <a:endParaRPr kumimoji="1" lang="en-US" altLang="ja-JP" dirty="0"/>
          </a:p>
          <a:p>
            <a:endParaRPr kumimoji="1" lang="en-US" altLang="ja-JP" dirty="0"/>
          </a:p>
          <a:p>
            <a:r>
              <a:rPr kumimoji="1" lang="ja-JP" altLang="en-US" dirty="0"/>
              <a:t>エアコンの情報モデルの一部を紹介します。</a:t>
            </a:r>
            <a:endParaRPr kumimoji="1" lang="en-US" altLang="ja-JP" dirty="0"/>
          </a:p>
          <a:p>
            <a:r>
              <a:rPr kumimoji="1" lang="ja-JP" altLang="en-US" dirty="0"/>
              <a:t>プロパティとして動作状態があります。これは例でも紹介した電源の状態です。規格によるとその値は</a:t>
            </a:r>
            <a:r>
              <a:rPr kumimoji="1" lang="en-US" altLang="ja-JP" dirty="0"/>
              <a:t>1</a:t>
            </a:r>
            <a:r>
              <a:rPr kumimoji="1" lang="ja-JP" altLang="en-US" dirty="0"/>
              <a:t>バイトで表現しています。</a:t>
            </a:r>
            <a:endParaRPr kumimoji="1" lang="en-US" altLang="ja-JP" dirty="0"/>
          </a:p>
          <a:p>
            <a:r>
              <a:rPr kumimoji="1" lang="en-US" altLang="ja-JP" dirty="0"/>
              <a:t>ECHONET</a:t>
            </a:r>
            <a:r>
              <a:rPr kumimoji="1" lang="ja-JP" altLang="en-US" dirty="0"/>
              <a:t>では、内部ではバイナリで表現されますが、このときのプロパティ名に相当するのが</a:t>
            </a:r>
            <a:r>
              <a:rPr kumimoji="1" lang="en-US" altLang="ja-JP" dirty="0"/>
              <a:t>EPC</a:t>
            </a:r>
            <a:r>
              <a:rPr kumimoji="1" lang="ja-JP" altLang="en-US" dirty="0"/>
              <a:t>と呼ばれる</a:t>
            </a:r>
            <a:r>
              <a:rPr kumimoji="1" lang="en-US" altLang="ja-JP" dirty="0"/>
              <a:t>1</a:t>
            </a:r>
            <a:r>
              <a:rPr kumimoji="1" lang="ja-JP" altLang="en-US" dirty="0"/>
              <a:t>バイトのコードです。</a:t>
            </a:r>
            <a:endParaRPr kumimoji="1" lang="en-US" altLang="ja-JP" dirty="0"/>
          </a:p>
          <a:p>
            <a:endParaRPr kumimoji="1" lang="en-US" altLang="ja-JP" dirty="0"/>
          </a:p>
          <a:p>
            <a:r>
              <a:rPr kumimoji="1" lang="ja-JP" altLang="en-US" dirty="0"/>
              <a:t>スマートホームの事例では、</a:t>
            </a:r>
            <a:r>
              <a:rPr kumimoji="1" lang="en-US" altLang="ja-JP" dirty="0"/>
              <a:t>ECHONET</a:t>
            </a:r>
            <a:r>
              <a:rPr kumimoji="1" lang="ja-JP" altLang="en-US" dirty="0"/>
              <a:t>デバイスを</a:t>
            </a:r>
            <a:r>
              <a:rPr kumimoji="1" lang="en-US" altLang="ja-JP" dirty="0"/>
              <a:t>JSON</a:t>
            </a:r>
            <a:r>
              <a:rPr kumimoji="1" lang="ja-JP" altLang="en-US" dirty="0"/>
              <a:t>で表現していますが、プロパティとしてこの表にあるプロパティ名称の英語名称を使って表現しています。</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2020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23</a:t>
            </a:fld>
            <a:endParaRPr lang="en-US" altLang="ja-JP"/>
          </a:p>
        </p:txBody>
      </p:sp>
    </p:spTree>
    <p:extLst>
      <p:ext uri="{BB962C8B-B14F-4D97-AF65-F5344CB8AC3E}">
        <p14:creationId xmlns:p14="http://schemas.microsoft.com/office/powerpoint/2010/main" val="1288068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最近になって、</a:t>
            </a:r>
            <a:r>
              <a:rPr kumimoji="1" lang="en-US" altLang="ja-JP" dirty="0"/>
              <a:t>ECHONET</a:t>
            </a:r>
            <a:r>
              <a:rPr kumimoji="1" lang="ja-JP" altLang="en-US" dirty="0"/>
              <a:t>の</a:t>
            </a:r>
            <a:r>
              <a:rPr kumimoji="1" lang="en-US" altLang="ja-JP" dirty="0"/>
              <a:t>Web API</a:t>
            </a:r>
            <a:r>
              <a:rPr kumimoji="1" lang="ja-JP" altLang="en-US" dirty="0"/>
              <a:t>が規格化されました。</a:t>
            </a:r>
            <a:endParaRPr kumimoji="1" lang="en-US" altLang="ja-JP" dirty="0"/>
          </a:p>
          <a:p>
            <a:endParaRPr kumimoji="1" lang="en-US" altLang="ja-JP" dirty="0"/>
          </a:p>
          <a:p>
            <a:r>
              <a:rPr kumimoji="1" lang="ja-JP" altLang="en-US" dirty="0"/>
              <a:t>ここでは情報モデルを</a:t>
            </a:r>
            <a:r>
              <a:rPr kumimoji="1" lang="en-US" altLang="ja-JP" dirty="0"/>
              <a:t>JSON</a:t>
            </a:r>
            <a:r>
              <a:rPr kumimoji="1" lang="ja-JP" altLang="en-US" dirty="0"/>
              <a:t>で記述しており、</a:t>
            </a:r>
            <a:r>
              <a:rPr kumimoji="1" lang="en-US" altLang="ja-JP" dirty="0"/>
              <a:t>HTTP</a:t>
            </a:r>
            <a:r>
              <a:rPr kumimoji="1" lang="ja-JP" altLang="en-US" dirty="0"/>
              <a:t>で通信する規格となっており、</a:t>
            </a:r>
            <a:r>
              <a:rPr kumimoji="1" lang="en-US" altLang="ja-JP" dirty="0"/>
              <a:t>Web of Things</a:t>
            </a:r>
            <a:r>
              <a:rPr kumimoji="1" lang="ja-JP" altLang="en-US" dirty="0"/>
              <a:t>に近い仕様になっています。</a:t>
            </a:r>
            <a:endParaRPr kumimoji="1" lang="en-US" altLang="ja-JP" dirty="0"/>
          </a:p>
          <a:p>
            <a:endParaRPr kumimoji="1" lang="en-US" altLang="ja-JP" dirty="0"/>
          </a:p>
          <a:p>
            <a:r>
              <a:rPr kumimoji="1" lang="ja-JP" altLang="en-US" dirty="0"/>
              <a:t>仕様書によると、</a:t>
            </a:r>
            <a:r>
              <a:rPr kumimoji="1" lang="en-US" altLang="ja-JP" dirty="0"/>
              <a:t>Web API</a:t>
            </a:r>
            <a:r>
              <a:rPr kumimoji="1" lang="ja-JP" altLang="en-US" dirty="0"/>
              <a:t>はクラウドアプリケーション向けのインタフェース規格であるとなっていますが、先ほどのプラットフォームの</a:t>
            </a:r>
            <a:endParaRPr kumimoji="1" lang="en-US" altLang="ja-JP" dirty="0"/>
          </a:p>
          <a:p>
            <a:r>
              <a:rPr kumimoji="1" lang="en-US" altLang="ja-JP" dirty="0"/>
              <a:t>Web API</a:t>
            </a:r>
            <a:r>
              <a:rPr kumimoji="1" lang="ja-JP" altLang="en-US" dirty="0"/>
              <a:t>と同じインタフェースが</a:t>
            </a:r>
            <a:r>
              <a:rPr kumimoji="1" lang="en-US" altLang="ja-JP" dirty="0"/>
              <a:t>Web API</a:t>
            </a:r>
            <a:r>
              <a:rPr kumimoji="1" lang="ja-JP" altLang="en-US" dirty="0"/>
              <a:t>化されており、</a:t>
            </a:r>
            <a:r>
              <a:rPr kumimoji="1" lang="en-US" altLang="ja-JP" dirty="0"/>
              <a:t>Web of Things</a:t>
            </a:r>
            <a:r>
              <a:rPr kumimoji="1" lang="ja-JP" altLang="en-US" dirty="0"/>
              <a:t>と同じアーキテクチャになっていることが重要です。</a:t>
            </a:r>
            <a:endParaRPr kumimoji="1" lang="en-US" altLang="ja-JP" dirty="0"/>
          </a:p>
          <a:p>
            <a:endParaRPr kumimoji="1" lang="en-US" altLang="ja-JP" dirty="0"/>
          </a:p>
          <a:p>
            <a:r>
              <a:rPr kumimoji="1" lang="ja-JP" altLang="en-US" dirty="0"/>
              <a:t>実は、最初に紹介したデバイスインタフェースにおいても、こうした</a:t>
            </a:r>
            <a:r>
              <a:rPr kumimoji="1" lang="en-US" altLang="ja-JP" dirty="0"/>
              <a:t>Web API</a:t>
            </a:r>
            <a:r>
              <a:rPr kumimoji="1" lang="ja-JP" altLang="en-US" dirty="0"/>
              <a:t>を規定する動きはここ数年盛んです。</a:t>
            </a:r>
            <a:endParaRPr kumimoji="1" lang="en-US" altLang="ja-JP" dirty="0"/>
          </a:p>
          <a:p>
            <a:r>
              <a:rPr kumimoji="1" lang="ja-JP" altLang="en-US" dirty="0"/>
              <a:t>ビル設備の</a:t>
            </a:r>
            <a:r>
              <a:rPr kumimoji="1" lang="en-US" altLang="ja-JP" dirty="0"/>
              <a:t>BAC	net</a:t>
            </a:r>
            <a:r>
              <a:rPr kumimoji="1" lang="ja-JP" altLang="en-US" dirty="0"/>
              <a:t>や工場設備の</a:t>
            </a:r>
            <a:r>
              <a:rPr kumimoji="1" lang="en-US" altLang="ja-JP" dirty="0"/>
              <a:t>OPC UA</a:t>
            </a:r>
            <a:r>
              <a:rPr kumimoji="1" lang="ja-JP" altLang="en-US" dirty="0"/>
              <a:t>では、</a:t>
            </a:r>
            <a:r>
              <a:rPr kumimoji="1" lang="en-US" altLang="ja-JP" dirty="0"/>
              <a:t>Web API</a:t>
            </a:r>
            <a:r>
              <a:rPr kumimoji="1" lang="ja-JP" altLang="en-US" dirty="0"/>
              <a:t>が規定されています。</a:t>
            </a:r>
            <a:endParaRPr kumimoji="1" lang="en-US" altLang="ja-JP" dirty="0"/>
          </a:p>
          <a:p>
            <a:endParaRPr kumimoji="1" lang="en-US" altLang="ja-JP" dirty="0"/>
          </a:p>
          <a:p>
            <a:r>
              <a:rPr kumimoji="1" lang="ja-JP" altLang="en-US" dirty="0"/>
              <a:t>しかし、これらの業界ごとの</a:t>
            </a:r>
            <a:r>
              <a:rPr kumimoji="1" lang="en-US" altLang="ja-JP" dirty="0"/>
              <a:t>Web API</a:t>
            </a:r>
            <a:r>
              <a:rPr kumimoji="1" lang="ja-JP" altLang="en-US" dirty="0"/>
              <a:t>は、多少、デバイスインタフェースに依存する部分が残っており、相互に接続化にはなっていません。</a:t>
            </a:r>
            <a:endParaRPr kumimoji="1" lang="en-US" altLang="ja-JP" dirty="0"/>
          </a:p>
          <a:p>
            <a:endParaRPr kumimoji="1" lang="ja-JP" altLang="en-US"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24</a:t>
            </a:fld>
            <a:endParaRPr lang="en-US" altLang="ja-JP"/>
          </a:p>
        </p:txBody>
      </p:sp>
    </p:spTree>
    <p:extLst>
      <p:ext uri="{BB962C8B-B14F-4D97-AF65-F5344CB8AC3E}">
        <p14:creationId xmlns:p14="http://schemas.microsoft.com/office/powerpoint/2010/main" val="1843435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デバイスインタフェースが同じ構造を持っていることを説明しましたが、そこで使われる語彙は業界ごとに決められており、今後統合するときの障害になる可能性があります。</a:t>
            </a:r>
            <a:endParaRPr kumimoji="1" lang="en-US" altLang="ja-JP" dirty="0"/>
          </a:p>
          <a:p>
            <a:endParaRPr kumimoji="1" lang="en-US" altLang="ja-JP" dirty="0"/>
          </a:p>
          <a:p>
            <a:r>
              <a:rPr kumimoji="1" lang="ja-JP" altLang="en-US" dirty="0"/>
              <a:t>ドイツでは、この課題に早くから取り組んでおり、</a:t>
            </a:r>
            <a:r>
              <a:rPr kumimoji="1" lang="en-US" altLang="ja-JP" dirty="0" err="1"/>
              <a:t>eclass</a:t>
            </a:r>
            <a:r>
              <a:rPr kumimoji="1" lang="ja-JP" altLang="en-US" dirty="0"/>
              <a:t>という団体が</a:t>
            </a:r>
            <a:r>
              <a:rPr kumimoji="1" lang="en-US" altLang="ja-JP" dirty="0"/>
              <a:t>2000</a:t>
            </a:r>
            <a:r>
              <a:rPr kumimoji="1" lang="ja-JP" altLang="en-US" dirty="0"/>
              <a:t>年に設立されています。</a:t>
            </a:r>
            <a:endParaRPr kumimoji="1" lang="en-US" altLang="ja-JP" dirty="0"/>
          </a:p>
          <a:p>
            <a:r>
              <a:rPr kumimoji="1" lang="ja-JP" altLang="en-US" dirty="0"/>
              <a:t>ここでは、自動車や工業製品で使われる語彙を定義することを目的として、業界横断で利用可能な語彙をまとめています。</a:t>
            </a:r>
            <a:endParaRPr kumimoji="1" lang="en-US" altLang="ja-JP" dirty="0"/>
          </a:p>
          <a:p>
            <a:endParaRPr kumimoji="1" lang="en-US" altLang="ja-JP" dirty="0"/>
          </a:p>
          <a:p>
            <a:r>
              <a:rPr kumimoji="1" lang="ja-JP" altLang="en-US" dirty="0"/>
              <a:t>規格としては、装置や設備をクラスとし、その機能をプロパティとして定義する形になっており、そこで使用する共通語彙を決めています。</a:t>
            </a:r>
            <a:endParaRPr kumimoji="1" lang="en-US" altLang="ja-JP" dirty="0"/>
          </a:p>
          <a:p>
            <a:r>
              <a:rPr kumimoji="1" lang="ja-JP" altLang="en-US" dirty="0"/>
              <a:t>昨年策定された</a:t>
            </a:r>
            <a:r>
              <a:rPr kumimoji="1" lang="en-US" altLang="ja-JP" dirty="0"/>
              <a:t>V11</a:t>
            </a:r>
            <a:r>
              <a:rPr kumimoji="1" lang="ja-JP" altLang="en-US" dirty="0"/>
              <a:t>では、</a:t>
            </a:r>
            <a:r>
              <a:rPr kumimoji="1" lang="en-US" altLang="ja-JP" dirty="0"/>
              <a:t>40000</a:t>
            </a:r>
            <a:r>
              <a:rPr kumimoji="1" lang="ja-JP" altLang="en-US" dirty="0"/>
              <a:t>クラスが、</a:t>
            </a:r>
            <a:r>
              <a:rPr kumimoji="1" lang="en-US" altLang="ja-JP" dirty="0"/>
              <a:t>18000</a:t>
            </a:r>
            <a:r>
              <a:rPr kumimoji="1" lang="ja-JP" altLang="en-US" dirty="0"/>
              <a:t>のプロパティを使って定義されています。</a:t>
            </a:r>
            <a:endParaRPr kumimoji="1" lang="en-US" altLang="ja-JP" dirty="0"/>
          </a:p>
          <a:p>
            <a:endParaRPr kumimoji="1" lang="en-US" altLang="ja-JP" dirty="0"/>
          </a:p>
          <a:p>
            <a:r>
              <a:rPr kumimoji="1" lang="ja-JP" altLang="en-US" dirty="0"/>
              <a:t>これはどのように使われているかというと、工場で部品を購入する際に、購入した部品の仕様で使われている語彙をあらかじめ共通化することで、</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a:t>工場で使われている語彙への変換作業をなくすことが目的です。工場での生産を実現する上で、設計、部品生産、組み立て、検査、出荷</a:t>
            </a:r>
            <a:r>
              <a:rPr kumimoji="1" lang="en-US" altLang="ja-JP" dirty="0"/>
              <a:t>/</a:t>
            </a:r>
            <a:r>
              <a:rPr kumimoji="1" lang="ja-JP" altLang="en-US" dirty="0"/>
              <a:t>メンテナンスを</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a:t>複数の企業にまたがって行うことは普通です。その際に、情報モデルが異なると行程ごとにデータ変換のロスが発生するため、これを防ぐために</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a:t>共通語彙が使われています。</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a:t>これは、大きなサプライチェーンを実現したり、プロセスの全体最適化を実施するときにはとても必要なことです。ドイツでは、インダストリ</a:t>
            </a:r>
            <a:r>
              <a:rPr kumimoji="1" lang="en-US" altLang="ja-JP" dirty="0"/>
              <a:t>4.0</a:t>
            </a:r>
            <a:r>
              <a:rPr kumimoji="1" lang="ja-JP" altLang="en-US" dirty="0"/>
              <a:t>の</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ja-JP" altLang="en-US" dirty="0"/>
              <a:t>なかで取り組まれているようです。</a:t>
            </a: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ja-JP"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t>Copyright 2020 Fujitsu Laboratories Ltd.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25</a:t>
            </a:fld>
            <a:endParaRPr lang="en-US" altLang="ja-JP"/>
          </a:p>
        </p:txBody>
      </p:sp>
    </p:spTree>
    <p:extLst>
      <p:ext uri="{BB962C8B-B14F-4D97-AF65-F5344CB8AC3E}">
        <p14:creationId xmlns:p14="http://schemas.microsoft.com/office/powerpoint/2010/main" val="2298456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W3C</a:t>
            </a:r>
            <a:r>
              <a:rPr kumimoji="1" lang="ja-JP" altLang="en-US" dirty="0"/>
              <a:t>で標準化が進められている、</a:t>
            </a:r>
            <a:r>
              <a:rPr kumimoji="1" lang="en-US" altLang="ja-JP" dirty="0"/>
              <a:t>Web of Things</a:t>
            </a:r>
            <a:r>
              <a:rPr kumimoji="1" lang="ja-JP" altLang="en-US" dirty="0"/>
              <a:t>の概要をご紹介いたしました。</a:t>
            </a:r>
            <a:endParaRPr kumimoji="1" lang="en-US" altLang="ja-JP" dirty="0"/>
          </a:p>
          <a:p>
            <a:endParaRPr kumimoji="1" lang="en-US" altLang="ja-JP" dirty="0"/>
          </a:p>
          <a:p>
            <a:r>
              <a:rPr kumimoji="1" lang="en-US" altLang="ja-JP" dirty="0"/>
              <a:t>Web of Things</a:t>
            </a:r>
            <a:r>
              <a:rPr kumimoji="1" lang="ja-JP" altLang="en-US" dirty="0"/>
              <a:t>は、既存</a:t>
            </a:r>
            <a:r>
              <a:rPr kumimoji="1" lang="en-US" altLang="ja-JP" dirty="0"/>
              <a:t>IoT</a:t>
            </a:r>
            <a:r>
              <a:rPr kumimoji="1" lang="ja-JP" altLang="en-US" dirty="0"/>
              <a:t>規格を</a:t>
            </a:r>
            <a:r>
              <a:rPr kumimoji="1" lang="en-US" altLang="ja-JP" dirty="0"/>
              <a:t>Web API</a:t>
            </a:r>
            <a:r>
              <a:rPr kumimoji="1" lang="ja-JP" altLang="en-US" dirty="0"/>
              <a:t>にマッピングすることで、</a:t>
            </a:r>
            <a:r>
              <a:rPr kumimoji="1" lang="en-US" altLang="ja-JP" dirty="0"/>
              <a:t>IoT</a:t>
            </a:r>
            <a:r>
              <a:rPr kumimoji="1" lang="ja-JP" altLang="en-US" dirty="0"/>
              <a:t>規格間を相互に接続することを狙っています。</a:t>
            </a:r>
            <a:endParaRPr kumimoji="1" lang="en-US" altLang="ja-JP" dirty="0"/>
          </a:p>
          <a:p>
            <a:r>
              <a:rPr kumimoji="1" lang="ja-JP" altLang="en-US" dirty="0"/>
              <a:t>そのため、デバイスインタフェースを通信方式と情報モデルという観点で見直し、簡単なインタフェース変換で実現できる</a:t>
            </a:r>
            <a:endParaRPr kumimoji="1" lang="en-US" altLang="ja-JP" dirty="0"/>
          </a:p>
          <a:p>
            <a:r>
              <a:rPr kumimoji="1" lang="en-US" altLang="ja-JP" dirty="0"/>
              <a:t>Web API</a:t>
            </a:r>
            <a:r>
              <a:rPr kumimoji="1" lang="ja-JP" altLang="en-US" dirty="0"/>
              <a:t>を規定しました。事例でも示したように、クラウドからフィールドのデバイスを管理統合することが可能ですので、</a:t>
            </a:r>
            <a:endParaRPr kumimoji="1" lang="en-US" altLang="ja-JP" dirty="0"/>
          </a:p>
          <a:p>
            <a:r>
              <a:rPr kumimoji="1" lang="ja-JP" altLang="en-US" dirty="0"/>
              <a:t>簡単なシステムから大規模なシステムへ継続的に開発することができます。</a:t>
            </a:r>
            <a:endParaRPr kumimoji="1" lang="en-US" altLang="ja-JP" dirty="0"/>
          </a:p>
          <a:p>
            <a:endParaRPr kumimoji="1" lang="en-US" altLang="ja-JP" dirty="0"/>
          </a:p>
          <a:p>
            <a:r>
              <a:rPr kumimoji="1" lang="ja-JP" altLang="en-US" dirty="0"/>
              <a:t>途中、申し上げましたように、</a:t>
            </a:r>
            <a:r>
              <a:rPr kumimoji="1" lang="en-US" altLang="ja-JP" dirty="0"/>
              <a:t>Web of Things</a:t>
            </a:r>
            <a:r>
              <a:rPr kumimoji="1" lang="ja-JP" altLang="en-US" dirty="0"/>
              <a:t>は新しいもう</a:t>
            </a:r>
            <a:r>
              <a:rPr kumimoji="1" lang="en-US" altLang="ja-JP" dirty="0"/>
              <a:t>1</a:t>
            </a:r>
            <a:r>
              <a:rPr kumimoji="1" lang="ja-JP" altLang="en-US" dirty="0"/>
              <a:t>つの</a:t>
            </a:r>
            <a:r>
              <a:rPr kumimoji="1" lang="en-US" altLang="ja-JP" dirty="0"/>
              <a:t>IoT</a:t>
            </a:r>
            <a:r>
              <a:rPr kumimoji="1" lang="ja-JP" altLang="en-US" dirty="0"/>
              <a:t>規格を作ろうとしている訳ではありません。</a:t>
            </a:r>
            <a:endParaRPr kumimoji="1" lang="en-US" altLang="ja-JP" dirty="0"/>
          </a:p>
          <a:p>
            <a:r>
              <a:rPr kumimoji="1" lang="ja-JP" altLang="en-US" dirty="0"/>
              <a:t>既存の</a:t>
            </a:r>
            <a:r>
              <a:rPr kumimoji="1" lang="en-US" altLang="ja-JP" dirty="0"/>
              <a:t>IoT</a:t>
            </a:r>
            <a:r>
              <a:rPr kumimoji="1" lang="ja-JP" altLang="en-US" dirty="0"/>
              <a:t>規格を</a:t>
            </a:r>
            <a:r>
              <a:rPr kumimoji="1" lang="en-US" altLang="ja-JP" dirty="0"/>
              <a:t>Web API</a:t>
            </a:r>
            <a:r>
              <a:rPr kumimoji="1" lang="ja-JP" altLang="en-US" dirty="0"/>
              <a:t>にするときのリファレンスになるような規格を目指しています。</a:t>
            </a:r>
            <a:endParaRPr kumimoji="1" lang="en-US" altLang="ja-JP" dirty="0"/>
          </a:p>
          <a:p>
            <a:r>
              <a:rPr kumimoji="1" lang="ja-JP" altLang="en-US" dirty="0"/>
              <a:t>現在、次期標準化が進んで降りますが、さらなる相互接続性向上を目指して、既存規格と接続するときに必要な</a:t>
            </a:r>
            <a:endParaRPr kumimoji="1" lang="en-US" altLang="ja-JP" dirty="0"/>
          </a:p>
          <a:p>
            <a:r>
              <a:rPr kumimoji="1" lang="ja-JP" altLang="en-US" dirty="0"/>
              <a:t>規格化をすすめていきます。</a:t>
            </a:r>
            <a:endParaRPr kumimoji="1" lang="en-US" altLang="ja-JP" dirty="0"/>
          </a:p>
          <a:p>
            <a:endParaRPr kumimoji="1" lang="en-US" altLang="ja-JP" dirty="0"/>
          </a:p>
          <a:p>
            <a:r>
              <a:rPr kumimoji="1" lang="ja-JP" altLang="en-US" dirty="0"/>
              <a:t>本当の意味で、既存規格を相互に接続できるようになるには、規格同士が歩み寄る部分も必要になると考えています。</a:t>
            </a:r>
            <a:endParaRPr kumimoji="1" lang="en-US" altLang="ja-JP" dirty="0"/>
          </a:p>
          <a:p>
            <a:r>
              <a:rPr kumimoji="1" lang="ja-JP" altLang="en-US" dirty="0"/>
              <a:t>もし</a:t>
            </a:r>
            <a:r>
              <a:rPr kumimoji="1" lang="en-US" altLang="ja-JP" dirty="0"/>
              <a:t>Web of Things</a:t>
            </a:r>
            <a:r>
              <a:rPr kumimoji="1" lang="ja-JP" altLang="en-US" dirty="0"/>
              <a:t>に関心を持たれましたら、是非議論に参加して頂きたいと思っております。</a:t>
            </a:r>
            <a:endParaRPr kumimoji="1" lang="en-US" altLang="ja-JP" dirty="0"/>
          </a:p>
          <a:p>
            <a:endParaRPr kumimoji="1" lang="en-US" altLang="ja-JP" dirty="0"/>
          </a:p>
          <a:p>
            <a:r>
              <a:rPr kumimoji="1" lang="ja-JP" altLang="en-US" dirty="0"/>
              <a:t>どうもありがとうございました。</a:t>
            </a:r>
            <a:endParaRPr kumimoji="1" lang="en-US" altLang="ja-JP" dirty="0"/>
          </a:p>
          <a:p>
            <a:endParaRPr kumimoji="1" lang="ja-JP" altLang="en-US"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26</a:t>
            </a:fld>
            <a:endParaRPr lang="en-US" altLang="ja-JP"/>
          </a:p>
        </p:txBody>
      </p:sp>
    </p:spTree>
    <p:extLst>
      <p:ext uri="{BB962C8B-B14F-4D97-AF65-F5344CB8AC3E}">
        <p14:creationId xmlns:p14="http://schemas.microsoft.com/office/powerpoint/2010/main" val="549543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27</a:t>
            </a:fld>
            <a:endParaRPr lang="en-US" altLang="ja-JP"/>
          </a:p>
        </p:txBody>
      </p:sp>
    </p:spTree>
    <p:extLst>
      <p:ext uri="{BB962C8B-B14F-4D97-AF65-F5344CB8AC3E}">
        <p14:creationId xmlns:p14="http://schemas.microsoft.com/office/powerpoint/2010/main" val="4100964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フッター プレースホルダー 3"/>
          <p:cNvSpPr>
            <a:spLocks noGrp="1"/>
          </p:cNvSpPr>
          <p:nvPr>
            <p:ph type="ftr" sz="quarter" idx="10"/>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28</a:t>
            </a:fld>
            <a:endParaRPr lang="en-US" altLang="ja-JP"/>
          </a:p>
        </p:txBody>
      </p:sp>
    </p:spTree>
    <p:extLst>
      <p:ext uri="{BB962C8B-B14F-4D97-AF65-F5344CB8AC3E}">
        <p14:creationId xmlns:p14="http://schemas.microsoft.com/office/powerpoint/2010/main" val="4197175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さて、最近ではいろいろなところでデジタル化が進んできています。</a:t>
            </a:r>
            <a:endParaRPr kumimoji="1" lang="en-US" altLang="ja-JP" dirty="0"/>
          </a:p>
          <a:p>
            <a:r>
              <a:rPr kumimoji="1" lang="ja-JP" altLang="en-US" dirty="0"/>
              <a:t>身近なところでは、電話や音楽、ビデオがデジタル化され、インターネットサービスに大きく変わりました。</a:t>
            </a:r>
            <a:endParaRPr kumimoji="1" lang="en-US" altLang="ja-JP" dirty="0"/>
          </a:p>
          <a:p>
            <a:r>
              <a:rPr kumimoji="1" lang="ja-JP" altLang="en-US" dirty="0"/>
              <a:t>スマートフォンで電話だけでなく、音楽やビデオを見られるようになったり、他のコミュニケーション機能と</a:t>
            </a:r>
            <a:endParaRPr kumimoji="1" lang="en-US" altLang="ja-JP" dirty="0"/>
          </a:p>
          <a:p>
            <a:r>
              <a:rPr kumimoji="1" lang="ja-JP" altLang="en-US" dirty="0"/>
              <a:t>融合したビデオ会議や</a:t>
            </a:r>
            <a:r>
              <a:rPr kumimoji="1" lang="en-US" altLang="ja-JP" dirty="0"/>
              <a:t>SNS</a:t>
            </a:r>
            <a:r>
              <a:rPr kumimoji="1" lang="ja-JP" altLang="en-US" dirty="0"/>
              <a:t>（</a:t>
            </a:r>
            <a:r>
              <a:rPr kumimoji="1" lang="en-US" altLang="ja-JP" dirty="0"/>
              <a:t>Slack</a:t>
            </a:r>
            <a:r>
              <a:rPr kumimoji="1" lang="ja-JP" altLang="en-US" dirty="0"/>
              <a:t>など）に発展してきました。</a:t>
            </a:r>
            <a:endParaRPr kumimoji="1" lang="en-US" altLang="ja-JP" dirty="0"/>
          </a:p>
          <a:p>
            <a:endParaRPr kumimoji="1" lang="en-US" altLang="ja-JP" dirty="0"/>
          </a:p>
          <a:p>
            <a:r>
              <a:rPr kumimoji="1" lang="ja-JP" altLang="en-US" dirty="0"/>
              <a:t>物理世界にあるものがデジタル化することで、いわゆるデジタルツインが実現されます。</a:t>
            </a:r>
            <a:endParaRPr kumimoji="1" lang="en-US" altLang="ja-JP" dirty="0"/>
          </a:p>
          <a:p>
            <a:r>
              <a:rPr kumimoji="1" lang="ja-JP" altLang="en-US" dirty="0"/>
              <a:t>住宅、工場や街がスマートホーム、スマートファクトリ、スマートシティとなり、快適な家、生産効率の高い工場、安全で住みやすい街につながると同時に、</a:t>
            </a:r>
            <a:endParaRPr kumimoji="1" lang="en-US" altLang="ja-JP" dirty="0"/>
          </a:p>
          <a:p>
            <a:r>
              <a:rPr kumimoji="1" lang="ja-JP" altLang="en-US" dirty="0"/>
              <a:t>さらに様々なサービスが複合して新しいデジタルツインが期待される。</a:t>
            </a:r>
            <a:endParaRPr kumimoji="1" lang="en-US" altLang="ja-JP" dirty="0"/>
          </a:p>
        </p:txBody>
      </p:sp>
      <p:sp>
        <p:nvSpPr>
          <p:cNvPr id="4" name="フッター プレースホルダー 3"/>
          <p:cNvSpPr>
            <a:spLocks noGrp="1"/>
          </p:cNvSpPr>
          <p:nvPr>
            <p:ph type="ftr" sz="quarter" idx="10"/>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2</a:t>
            </a:fld>
            <a:endParaRPr lang="en-US" altLang="ja-JP"/>
          </a:p>
        </p:txBody>
      </p:sp>
    </p:spTree>
    <p:extLst>
      <p:ext uri="{BB962C8B-B14F-4D97-AF65-F5344CB8AC3E}">
        <p14:creationId xmlns:p14="http://schemas.microsoft.com/office/powerpoint/2010/main" val="127637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デジタルツインを利用して、様々な社会的な課題を解決するとして、デジタルトランスフォーメーションが注目されています。</a:t>
            </a:r>
            <a:endParaRPr kumimoji="1" lang="en-US" altLang="ja-JP" dirty="0"/>
          </a:p>
          <a:p>
            <a:r>
              <a:rPr kumimoji="1" lang="ja-JP" altLang="en-US" dirty="0"/>
              <a:t>図にあるように、街にある様々なものがデジタル化することで、クラウドに集まるデータを</a:t>
            </a:r>
            <a:r>
              <a:rPr kumimoji="1" lang="en-US" altLang="ja-JP" dirty="0"/>
              <a:t>AI</a:t>
            </a:r>
            <a:r>
              <a:rPr kumimoji="1" lang="ja-JP" altLang="en-US" dirty="0"/>
              <a:t>やシミュレーションで分析することで、</a:t>
            </a:r>
            <a:endParaRPr kumimoji="1" lang="en-US" altLang="ja-JP" dirty="0"/>
          </a:p>
          <a:p>
            <a:r>
              <a:rPr kumimoji="1" lang="ja-JP" altLang="en-US" dirty="0"/>
              <a:t>エネルギー消費の削減であるとか、工場</a:t>
            </a:r>
            <a:r>
              <a:rPr kumimoji="1" lang="en-US" altLang="ja-JP" dirty="0"/>
              <a:t>/</a:t>
            </a:r>
            <a:r>
              <a:rPr kumimoji="1" lang="ja-JP" altLang="en-US" dirty="0"/>
              <a:t>農業生産の効率化を実現できます。</a:t>
            </a:r>
            <a:endParaRPr kumimoji="1" lang="en-US" altLang="ja-JP" dirty="0"/>
          </a:p>
          <a:p>
            <a:endParaRPr kumimoji="1" lang="en-US" altLang="ja-JP" dirty="0"/>
          </a:p>
          <a:p>
            <a:r>
              <a:rPr kumimoji="1" lang="ja-JP" altLang="en-US" dirty="0"/>
              <a:t>しかし、まだまだデジタル化されるモノは限られています。</a:t>
            </a:r>
            <a:endParaRPr kumimoji="1" lang="en-US" altLang="ja-JP" dirty="0"/>
          </a:p>
          <a:p>
            <a:r>
              <a:rPr kumimoji="1" lang="ja-JP" altLang="en-US" dirty="0"/>
              <a:t>これは物理世界が非常に多様であり、まだまだ簡単にネットワークに接続し、クラウドに集まる状況にはなっていません。</a:t>
            </a:r>
            <a:endParaRPr kumimoji="1" lang="en-US" altLang="ja-JP" dirty="0"/>
          </a:p>
          <a:p>
            <a:r>
              <a:rPr kumimoji="1" lang="ja-JP" altLang="en-US" dirty="0"/>
              <a:t>これを</a:t>
            </a:r>
            <a:r>
              <a:rPr kumimoji="1" lang="en-US" altLang="ja-JP" dirty="0"/>
              <a:t>Web</a:t>
            </a:r>
            <a:r>
              <a:rPr kumimoji="1" lang="ja-JP" altLang="en-US" dirty="0"/>
              <a:t>技術で解決しようとするのが</a:t>
            </a:r>
            <a:r>
              <a:rPr kumimoji="1" lang="en-US" altLang="ja-JP" dirty="0"/>
              <a:t>Web of Things</a:t>
            </a:r>
            <a:r>
              <a:rPr kumimoji="1" lang="ja-JP" altLang="en-US" dirty="0"/>
              <a:t>です。</a:t>
            </a:r>
          </a:p>
        </p:txBody>
      </p:sp>
      <p:sp>
        <p:nvSpPr>
          <p:cNvPr id="4" name="フッター プレースホルダー 3"/>
          <p:cNvSpPr>
            <a:spLocks noGrp="1"/>
          </p:cNvSpPr>
          <p:nvPr>
            <p:ph type="ftr" sz="quarter" idx="10"/>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3</a:t>
            </a:fld>
            <a:endParaRPr lang="en-US" altLang="ja-JP"/>
          </a:p>
        </p:txBody>
      </p:sp>
    </p:spTree>
    <p:extLst>
      <p:ext uri="{BB962C8B-B14F-4D97-AF65-F5344CB8AC3E}">
        <p14:creationId xmlns:p14="http://schemas.microsoft.com/office/powerpoint/2010/main" val="36876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なぜ</a:t>
            </a:r>
            <a:r>
              <a:rPr kumimoji="1" lang="en-US" altLang="ja-JP" dirty="0"/>
              <a:t>Web</a:t>
            </a:r>
            <a:r>
              <a:rPr kumimoji="1" lang="ja-JP" altLang="en-US" dirty="0"/>
              <a:t>技術が良いのでしょうか。</a:t>
            </a:r>
            <a:endParaRPr kumimoji="1" lang="en-US" altLang="ja-JP" dirty="0"/>
          </a:p>
          <a:p>
            <a:endParaRPr kumimoji="1" lang="en-US" altLang="ja-JP" dirty="0"/>
          </a:p>
          <a:p>
            <a:r>
              <a:rPr kumimoji="1" lang="ja-JP" altLang="en-US" dirty="0"/>
              <a:t>これは、インターネットの進化の過程で、</a:t>
            </a:r>
            <a:r>
              <a:rPr kumimoji="1" lang="en-US" altLang="ja-JP" dirty="0"/>
              <a:t>Web</a:t>
            </a:r>
            <a:r>
              <a:rPr kumimoji="1" lang="ja-JP" altLang="en-US" dirty="0"/>
              <a:t>技術が様々なところで利用されるようになり、統合する要の技術になっているからです。</a:t>
            </a:r>
            <a:endParaRPr kumimoji="1" lang="en-US" altLang="ja-JP" dirty="0"/>
          </a:p>
          <a:p>
            <a:r>
              <a:rPr kumimoji="1" lang="ja-JP" altLang="en-US" dirty="0"/>
              <a:t>またソフトウェア開発者は圧倒的に</a:t>
            </a:r>
            <a:r>
              <a:rPr kumimoji="1" lang="en-US" altLang="ja-JP" dirty="0"/>
              <a:t>Web</a:t>
            </a:r>
            <a:r>
              <a:rPr kumimoji="1" lang="ja-JP" altLang="en-US" dirty="0"/>
              <a:t>アプリケーション開発者が多く、</a:t>
            </a:r>
            <a:r>
              <a:rPr kumimoji="1" lang="en-US" altLang="ja-JP" dirty="0"/>
              <a:t>Web</a:t>
            </a:r>
            <a:r>
              <a:rPr kumimoji="1" lang="ja-JP" altLang="en-US" dirty="0"/>
              <a:t>技術で実現出来ることはとても重要です。</a:t>
            </a:r>
            <a:endParaRPr kumimoji="1" lang="en-US" altLang="ja-JP" dirty="0"/>
          </a:p>
          <a:p>
            <a:endParaRPr kumimoji="1" lang="en-US" altLang="ja-JP" dirty="0"/>
          </a:p>
          <a:p>
            <a:r>
              <a:rPr kumimoji="1" lang="en-US" altLang="ja-JP" dirty="0"/>
              <a:t>1990</a:t>
            </a:r>
            <a:r>
              <a:rPr kumimoji="1" lang="ja-JP" altLang="en-US" dirty="0"/>
              <a:t>年台に</a:t>
            </a:r>
            <a:r>
              <a:rPr kumimoji="1" lang="en-US" altLang="ja-JP" dirty="0"/>
              <a:t>Web</a:t>
            </a:r>
            <a:r>
              <a:rPr kumimoji="1" lang="ja-JP" altLang="en-US" dirty="0"/>
              <a:t>が発明されて、情報の発信が容易になりました。その後、</a:t>
            </a:r>
            <a:r>
              <a:rPr kumimoji="1" lang="en-US" altLang="ja-JP" dirty="0"/>
              <a:t>Google map</a:t>
            </a:r>
            <a:r>
              <a:rPr kumimoji="1" lang="ja-JP" altLang="en-US" dirty="0"/>
              <a:t>や</a:t>
            </a:r>
            <a:r>
              <a:rPr kumimoji="1" lang="en-US" altLang="ja-JP" dirty="0"/>
              <a:t>Gmail</a:t>
            </a:r>
            <a:r>
              <a:rPr kumimoji="1" lang="ja-JP" altLang="en-US" dirty="0"/>
              <a:t>のような</a:t>
            </a:r>
            <a:r>
              <a:rPr kumimoji="1" lang="en-US" altLang="ja-JP" dirty="0"/>
              <a:t>Web</a:t>
            </a:r>
            <a:r>
              <a:rPr kumimoji="1" lang="ja-JP" altLang="en-US" dirty="0"/>
              <a:t>アプリケーションが広まりました。</a:t>
            </a:r>
            <a:endParaRPr kumimoji="1" lang="en-US" altLang="ja-JP" dirty="0"/>
          </a:p>
          <a:p>
            <a:r>
              <a:rPr kumimoji="1" lang="ja-JP" altLang="en-US" dirty="0"/>
              <a:t>また、この頃になると双方の通信が</a:t>
            </a:r>
            <a:r>
              <a:rPr kumimoji="1" lang="en-US" altLang="ja-JP" dirty="0"/>
              <a:t>Web</a:t>
            </a:r>
            <a:r>
              <a:rPr kumimoji="1" lang="ja-JP" altLang="en-US" dirty="0"/>
              <a:t>で出来るようになり、様々な業務システムが</a:t>
            </a:r>
            <a:r>
              <a:rPr kumimoji="1" lang="en-US" altLang="ja-JP" dirty="0"/>
              <a:t>Web</a:t>
            </a:r>
            <a:r>
              <a:rPr kumimoji="1" lang="ja-JP" altLang="en-US" dirty="0"/>
              <a:t>で実現されています。そして、</a:t>
            </a:r>
            <a:r>
              <a:rPr kumimoji="1" lang="en-US" altLang="ja-JP" dirty="0"/>
              <a:t>HTML5</a:t>
            </a:r>
            <a:r>
              <a:rPr kumimoji="1" lang="ja-JP" altLang="en-US" dirty="0"/>
              <a:t>の登場によって、</a:t>
            </a:r>
            <a:endParaRPr kumimoji="1" lang="en-US" altLang="ja-JP" dirty="0"/>
          </a:p>
          <a:p>
            <a:r>
              <a:rPr kumimoji="1" lang="ja-JP" altLang="en-US" dirty="0"/>
              <a:t>必要な技術は一気に</a:t>
            </a:r>
            <a:r>
              <a:rPr kumimoji="1" lang="en-US" altLang="ja-JP" dirty="0"/>
              <a:t>Web</a:t>
            </a:r>
            <a:r>
              <a:rPr kumimoji="1" lang="ja-JP" altLang="en-US" dirty="0"/>
              <a:t>技術に集約されました。</a:t>
            </a:r>
            <a:endParaRPr kumimoji="1" lang="en-US" altLang="ja-JP" dirty="0"/>
          </a:p>
          <a:p>
            <a:r>
              <a:rPr kumimoji="1" lang="en-US" altLang="ja-JP" dirty="0"/>
              <a:t>2014</a:t>
            </a:r>
            <a:r>
              <a:rPr kumimoji="1" lang="ja-JP" altLang="en-US" dirty="0"/>
              <a:t>年頃になると、</a:t>
            </a:r>
            <a:r>
              <a:rPr kumimoji="1" lang="en-US" altLang="ja-JP" dirty="0"/>
              <a:t>IoT</a:t>
            </a:r>
            <a:r>
              <a:rPr kumimoji="1" lang="ja-JP" altLang="en-US" dirty="0"/>
              <a:t>が広く知られるようになり、</a:t>
            </a:r>
            <a:r>
              <a:rPr kumimoji="1" lang="en-US" altLang="ja-JP" dirty="0"/>
              <a:t>Web</a:t>
            </a:r>
            <a:r>
              <a:rPr kumimoji="1" lang="ja-JP" altLang="en-US" dirty="0"/>
              <a:t>アプリケーションとの連携が期待が集まっています。</a:t>
            </a:r>
          </a:p>
        </p:txBody>
      </p:sp>
      <p:sp>
        <p:nvSpPr>
          <p:cNvPr id="4" name="フッター プレースホルダー 3"/>
          <p:cNvSpPr>
            <a:spLocks noGrp="1"/>
          </p:cNvSpPr>
          <p:nvPr>
            <p:ph type="ftr" sz="quarter" idx="10"/>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11"/>
          </p:nvPr>
        </p:nvSpPr>
        <p:spPr/>
        <p:txBody>
          <a:bodyPr/>
          <a:lstStyle/>
          <a:p>
            <a:fld id="{9F92722A-13CA-49BB-B125-2A56C31837E2}" type="slidenum">
              <a:rPr lang="en-US" altLang="ja-JP" smtClean="0"/>
              <a:pPr/>
              <a:t>4</a:t>
            </a:fld>
            <a:endParaRPr lang="en-US" altLang="ja-JP"/>
          </a:p>
        </p:txBody>
      </p:sp>
    </p:spTree>
    <p:extLst>
      <p:ext uri="{BB962C8B-B14F-4D97-AF65-F5344CB8AC3E}">
        <p14:creationId xmlns:p14="http://schemas.microsoft.com/office/powerpoint/2010/main" val="1467196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a:t>
            </a:r>
            <a:r>
              <a:rPr kumimoji="1" lang="ja-JP" altLang="en-US" dirty="0"/>
              <a:t>アプリケーションで必要だった機能が</a:t>
            </a:r>
            <a:r>
              <a:rPr kumimoji="1" lang="en-US" altLang="ja-JP" dirty="0"/>
              <a:t>HTML5</a:t>
            </a:r>
            <a:r>
              <a:rPr kumimoji="1" lang="ja-JP" altLang="en-US" dirty="0"/>
              <a:t>に取り込まれように、</a:t>
            </a:r>
            <a:r>
              <a:rPr kumimoji="1" lang="en-US" altLang="ja-JP" dirty="0"/>
              <a:t>Web of Things</a:t>
            </a:r>
            <a:r>
              <a:rPr kumimoji="1" lang="ja-JP" altLang="en-US" dirty="0"/>
              <a:t>においても、</a:t>
            </a:r>
            <a:endParaRPr kumimoji="1" lang="en-US" altLang="ja-JP" dirty="0"/>
          </a:p>
          <a:p>
            <a:r>
              <a:rPr kumimoji="1" lang="en-US" altLang="ja-JP" dirty="0"/>
              <a:t>IoT</a:t>
            </a:r>
            <a:r>
              <a:rPr kumimoji="1" lang="ja-JP" altLang="en-US" dirty="0"/>
              <a:t>が既存の</a:t>
            </a:r>
            <a:r>
              <a:rPr kumimoji="1" lang="en-US" altLang="ja-JP" dirty="0"/>
              <a:t>Web API</a:t>
            </a:r>
            <a:r>
              <a:rPr kumimoji="1" lang="ja-JP" altLang="en-US" dirty="0"/>
              <a:t>に集約されることが目指すところです。</a:t>
            </a:r>
            <a:endParaRPr kumimoji="1" lang="en-US" altLang="ja-JP" dirty="0"/>
          </a:p>
          <a:p>
            <a:endParaRPr kumimoji="1" lang="en-US" altLang="ja-JP" dirty="0"/>
          </a:p>
          <a:p>
            <a:r>
              <a:rPr kumimoji="1" lang="en-US" altLang="ja-JP" dirty="0"/>
              <a:t>IoT</a:t>
            </a:r>
            <a:r>
              <a:rPr kumimoji="1" lang="ja-JP" altLang="en-US" dirty="0"/>
              <a:t>デバイスは、</a:t>
            </a:r>
            <a:r>
              <a:rPr kumimoji="1" lang="en-US" altLang="ja-JP" dirty="0"/>
              <a:t>Ethernet</a:t>
            </a:r>
            <a:r>
              <a:rPr kumimoji="1" lang="ja-JP" altLang="en-US" dirty="0"/>
              <a:t>や</a:t>
            </a:r>
            <a:r>
              <a:rPr kumimoji="1" lang="en-US" altLang="ja-JP" dirty="0"/>
              <a:t>Wi-Fi</a:t>
            </a:r>
            <a:r>
              <a:rPr kumimoji="1" lang="ja-JP" altLang="en-US" dirty="0"/>
              <a:t>他の無線技術によって接続される</a:t>
            </a:r>
            <a:r>
              <a:rPr kumimoji="1" lang="en-US" altLang="ja-JP" dirty="0"/>
              <a:t>IoT</a:t>
            </a:r>
            <a:r>
              <a:rPr kumimoji="1" lang="ja-JP" altLang="en-US" dirty="0"/>
              <a:t>技術によって実現されていますが、</a:t>
            </a:r>
            <a:endParaRPr kumimoji="1" lang="en-US" altLang="ja-JP" dirty="0"/>
          </a:p>
          <a:p>
            <a:r>
              <a:rPr kumimoji="1" lang="ja-JP" altLang="en-US" dirty="0"/>
              <a:t>これを</a:t>
            </a:r>
            <a:r>
              <a:rPr kumimoji="1" lang="en-US" altLang="ja-JP" dirty="0"/>
              <a:t>Web</a:t>
            </a:r>
            <a:r>
              <a:rPr kumimoji="1" lang="ja-JP" altLang="en-US" dirty="0"/>
              <a:t>技術で実現するということではありません。現在の</a:t>
            </a:r>
            <a:r>
              <a:rPr kumimoji="1" lang="en-US" altLang="ja-JP" dirty="0"/>
              <a:t>IoT</a:t>
            </a:r>
            <a:r>
              <a:rPr kumimoji="1" lang="ja-JP" altLang="en-US" dirty="0"/>
              <a:t>では、デバイスに依存するインタフェースが</a:t>
            </a:r>
            <a:endParaRPr kumimoji="1" lang="en-US" altLang="ja-JP" dirty="0"/>
          </a:p>
          <a:p>
            <a:r>
              <a:rPr kumimoji="1" lang="ja-JP" altLang="en-US" dirty="0"/>
              <a:t>存在し、これらをそのまま</a:t>
            </a:r>
            <a:r>
              <a:rPr kumimoji="1" lang="en-US" altLang="ja-JP" dirty="0"/>
              <a:t>Web API</a:t>
            </a:r>
            <a:r>
              <a:rPr kumimoji="1" lang="ja-JP" altLang="en-US" dirty="0"/>
              <a:t>にすることが良いことと考えていないためです。</a:t>
            </a:r>
            <a:endParaRPr kumimoji="1" lang="en-US" altLang="ja-JP" dirty="0"/>
          </a:p>
          <a:p>
            <a:endParaRPr kumimoji="1" lang="en-US" altLang="ja-JP" dirty="0"/>
          </a:p>
          <a:p>
            <a:r>
              <a:rPr kumimoji="1" lang="en-US" altLang="ja-JP" dirty="0"/>
              <a:t>Web of Things</a:t>
            </a:r>
            <a:r>
              <a:rPr kumimoji="1" lang="ja-JP" altLang="en-US" dirty="0"/>
              <a:t>は、既存の</a:t>
            </a:r>
            <a:r>
              <a:rPr kumimoji="1" lang="en-US" altLang="ja-JP" dirty="0"/>
              <a:t>IoT</a:t>
            </a:r>
            <a:r>
              <a:rPr kumimoji="1" lang="ja-JP" altLang="en-US" dirty="0"/>
              <a:t>規格を</a:t>
            </a:r>
            <a:r>
              <a:rPr kumimoji="1" lang="en-US" altLang="ja-JP" dirty="0"/>
              <a:t>Web API</a:t>
            </a:r>
            <a:r>
              <a:rPr kumimoji="1" lang="ja-JP" altLang="en-US" dirty="0"/>
              <a:t>で記述するための方法を決めたいと考えています。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5</a:t>
            </a:fld>
            <a:endParaRPr lang="en-US" altLang="ja-JP"/>
          </a:p>
        </p:txBody>
      </p:sp>
    </p:spTree>
    <p:extLst>
      <p:ext uri="{BB962C8B-B14F-4D97-AF65-F5344CB8AC3E}">
        <p14:creationId xmlns:p14="http://schemas.microsoft.com/office/powerpoint/2010/main" val="3223669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W3C</a:t>
            </a:r>
            <a:r>
              <a:rPr kumimoji="1" lang="ja-JP" altLang="en-US" dirty="0"/>
              <a:t>は、</a:t>
            </a:r>
            <a:r>
              <a:rPr kumimoji="1" lang="en-US" altLang="ja-JP" dirty="0"/>
              <a:t>Web</a:t>
            </a:r>
            <a:r>
              <a:rPr kumimoji="1" lang="ja-JP" altLang="en-US" dirty="0"/>
              <a:t>技術の標準化を行う非営利団体であり、</a:t>
            </a:r>
            <a:r>
              <a:rPr kumimoji="1" lang="en-US" altLang="ja-JP" dirty="0"/>
              <a:t>Web of Things</a:t>
            </a:r>
            <a:r>
              <a:rPr kumimoji="1" lang="ja-JP" altLang="en-US" dirty="0"/>
              <a:t>はその中の</a:t>
            </a:r>
            <a:r>
              <a:rPr kumimoji="1" lang="en-US" altLang="ja-JP" dirty="0"/>
              <a:t>1</a:t>
            </a:r>
            <a:r>
              <a:rPr kumimoji="1" lang="ja-JP" altLang="en-US" dirty="0"/>
              <a:t>つの標準化グループである。</a:t>
            </a:r>
            <a:endParaRPr kumimoji="1" lang="en-US" altLang="ja-JP" dirty="0"/>
          </a:p>
          <a:p>
            <a:r>
              <a:rPr kumimoji="1" lang="ja-JP" altLang="en-US" dirty="0"/>
              <a:t>議長は、</a:t>
            </a:r>
            <a:r>
              <a:rPr kumimoji="1" lang="en-US" altLang="ja-JP" dirty="0"/>
              <a:t>Siemens</a:t>
            </a:r>
            <a:r>
              <a:rPr kumimoji="1" lang="ja-JP" altLang="en-US" dirty="0"/>
              <a:t>と</a:t>
            </a:r>
            <a:r>
              <a:rPr kumimoji="1" lang="en-US" altLang="ja-JP" dirty="0"/>
              <a:t>Intel</a:t>
            </a:r>
            <a:r>
              <a:rPr kumimoji="1" lang="ja-JP" altLang="en-US" dirty="0"/>
              <a:t>が務めており、現在、</a:t>
            </a:r>
            <a:r>
              <a:rPr kumimoji="1" lang="en-US" altLang="ja-JP" dirty="0"/>
              <a:t>Interest group</a:t>
            </a:r>
            <a:r>
              <a:rPr kumimoji="1" lang="ja-JP" altLang="en-US" dirty="0"/>
              <a:t>と</a:t>
            </a:r>
            <a:r>
              <a:rPr kumimoji="1" lang="en-US" altLang="ja-JP" dirty="0"/>
              <a:t>Working group</a:t>
            </a:r>
            <a:r>
              <a:rPr kumimoji="1" lang="ja-JP" altLang="en-US" dirty="0"/>
              <a:t>の</a:t>
            </a:r>
            <a:r>
              <a:rPr kumimoji="1" lang="en-US" altLang="ja-JP" dirty="0"/>
              <a:t>2</a:t>
            </a:r>
            <a:r>
              <a:rPr kumimoji="1" lang="ja-JP" altLang="en-US" dirty="0"/>
              <a:t>つのグループからなっている。</a:t>
            </a:r>
            <a:endParaRPr kumimoji="1" lang="en-US" altLang="ja-JP" dirty="0"/>
          </a:p>
          <a:p>
            <a:endParaRPr kumimoji="1" lang="en-US" altLang="ja-JP" dirty="0"/>
          </a:p>
          <a:p>
            <a:r>
              <a:rPr kumimoji="1" lang="en-US" altLang="ja-JP" dirty="0"/>
              <a:t>W3C</a:t>
            </a:r>
            <a:r>
              <a:rPr kumimoji="1" lang="ja-JP" altLang="en-US" dirty="0"/>
              <a:t>は他のインターネット系の標準化団体と同じように、決めた規格を実装して、動作を確認してから規格を広げていく。</a:t>
            </a:r>
            <a:endParaRPr kumimoji="1" lang="en-US" altLang="ja-JP" dirty="0"/>
          </a:p>
          <a:p>
            <a:endParaRPr kumimoji="1" lang="en-US" altLang="ja-JP" dirty="0"/>
          </a:p>
          <a:p>
            <a:r>
              <a:rPr kumimoji="1" lang="ja-JP" altLang="en-US" dirty="0"/>
              <a:t>そのため、</a:t>
            </a:r>
            <a:r>
              <a:rPr kumimoji="1" lang="en-US" altLang="ja-JP" dirty="0"/>
              <a:t>Interest group</a:t>
            </a:r>
            <a:r>
              <a:rPr kumimoji="1" lang="ja-JP" altLang="en-US" dirty="0"/>
              <a:t>では、</a:t>
            </a:r>
            <a:r>
              <a:rPr kumimoji="1" lang="en-US" altLang="ja-JP" dirty="0"/>
              <a:t>Web of Things</a:t>
            </a:r>
            <a:r>
              <a:rPr kumimoji="1" lang="ja-JP" altLang="en-US" dirty="0"/>
              <a:t>で議論すべき課題を自由に議論し、対外的な連携を議論する。</a:t>
            </a:r>
            <a:endParaRPr kumimoji="1" lang="en-US" altLang="ja-JP" dirty="0"/>
          </a:p>
          <a:p>
            <a:r>
              <a:rPr kumimoji="1" lang="ja-JP" altLang="en-US" dirty="0"/>
              <a:t>一方で、</a:t>
            </a:r>
            <a:r>
              <a:rPr kumimoji="1" lang="en-US" altLang="ja-JP" dirty="0"/>
              <a:t>Working group</a:t>
            </a:r>
            <a:r>
              <a:rPr kumimoji="1" lang="ja-JP" altLang="en-US" dirty="0"/>
              <a:t>は標準文書を議論・承認するところであり、</a:t>
            </a:r>
            <a:r>
              <a:rPr kumimoji="1" lang="en-US" altLang="ja-JP" dirty="0"/>
              <a:t>40</a:t>
            </a:r>
            <a:r>
              <a:rPr kumimoji="1" lang="ja-JP" altLang="en-US" dirty="0"/>
              <a:t>社</a:t>
            </a:r>
            <a:r>
              <a:rPr kumimoji="1" lang="en-US" altLang="ja-JP" dirty="0"/>
              <a:t>100</a:t>
            </a:r>
            <a:r>
              <a:rPr kumimoji="1" lang="ja-JP" altLang="en-US" dirty="0"/>
              <a:t>名ほどがメンバー登録している。</a:t>
            </a:r>
            <a:endParaRPr kumimoji="1" lang="en-US" altLang="ja-JP" dirty="0"/>
          </a:p>
          <a:p>
            <a:endParaRPr kumimoji="1" lang="en-US" altLang="ja-JP" dirty="0"/>
          </a:p>
          <a:p>
            <a:r>
              <a:rPr kumimoji="1" lang="ja-JP" altLang="en-US" dirty="0"/>
              <a:t>実際に文書を作成しているのは、ここに記載した企業である。</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6</a:t>
            </a:fld>
            <a:endParaRPr lang="en-US" altLang="ja-JP"/>
          </a:p>
        </p:txBody>
      </p:sp>
    </p:spTree>
    <p:extLst>
      <p:ext uri="{BB962C8B-B14F-4D97-AF65-F5344CB8AC3E}">
        <p14:creationId xmlns:p14="http://schemas.microsoft.com/office/powerpoint/2010/main" val="244705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ここからは</a:t>
            </a:r>
            <a:r>
              <a:rPr kumimoji="1" lang="en-US" altLang="ja-JP" dirty="0"/>
              <a:t>4</a:t>
            </a:r>
            <a:r>
              <a:rPr kumimoji="1" lang="ja-JP" altLang="en-US" dirty="0"/>
              <a:t>月に勧告になった文書の概要について説明します。</a:t>
            </a:r>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7</a:t>
            </a:fld>
            <a:endParaRPr lang="en-US" altLang="ja-JP"/>
          </a:p>
        </p:txBody>
      </p:sp>
    </p:spTree>
    <p:extLst>
      <p:ext uri="{BB962C8B-B14F-4D97-AF65-F5344CB8AC3E}">
        <p14:creationId xmlns:p14="http://schemas.microsoft.com/office/powerpoint/2010/main" val="299638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Web of Things</a:t>
            </a:r>
            <a:r>
              <a:rPr kumimoji="1" lang="ja-JP" altLang="en-US" dirty="0"/>
              <a:t>の説明に入る前に、フィールドで実際に使われているデバイスを見てみることにしましょう。</a:t>
            </a:r>
            <a:endParaRPr kumimoji="1" lang="en-US" altLang="ja-JP" dirty="0"/>
          </a:p>
          <a:p>
            <a:endParaRPr kumimoji="1" lang="en-US" altLang="ja-JP" dirty="0"/>
          </a:p>
          <a:p>
            <a:r>
              <a:rPr kumimoji="1" lang="ja-JP" altLang="en-US" dirty="0"/>
              <a:t>写真にあるのは、工場等で使われている温度センサです。</a:t>
            </a:r>
            <a:endParaRPr kumimoji="1" lang="en-US" altLang="ja-JP" dirty="0"/>
          </a:p>
          <a:p>
            <a:r>
              <a:rPr kumimoji="1" lang="en-US" altLang="ja-JP" dirty="0"/>
              <a:t>RS-485</a:t>
            </a:r>
            <a:r>
              <a:rPr kumimoji="1" lang="ja-JP" altLang="en-US" dirty="0"/>
              <a:t>といういう規格のインタフェースを持っており、</a:t>
            </a:r>
            <a:r>
              <a:rPr kumimoji="1" lang="en-US" altLang="ja-JP" dirty="0"/>
              <a:t>4</a:t>
            </a:r>
            <a:r>
              <a:rPr kumimoji="1" lang="ja-JP" altLang="en-US" dirty="0"/>
              <a:t>本の線を接続して通信することができる。</a:t>
            </a:r>
            <a:endParaRPr kumimoji="1" lang="en-US" altLang="ja-JP" dirty="0"/>
          </a:p>
          <a:p>
            <a:endParaRPr kumimoji="1" lang="en-US" altLang="ja-JP" dirty="0"/>
          </a:p>
          <a:p>
            <a:r>
              <a:rPr kumimoji="1" lang="ja-JP" altLang="en-US" dirty="0"/>
              <a:t>このままでは</a:t>
            </a:r>
            <a:r>
              <a:rPr kumimoji="1" lang="en-US" altLang="ja-JP" dirty="0"/>
              <a:t>Ethernet</a:t>
            </a:r>
            <a:r>
              <a:rPr kumimoji="1" lang="ja-JP" altLang="en-US" dirty="0"/>
              <a:t>や</a:t>
            </a:r>
            <a:r>
              <a:rPr kumimoji="1" lang="en-US" altLang="ja-JP" dirty="0"/>
              <a:t>Wi-Fi</a:t>
            </a:r>
            <a:r>
              <a:rPr kumimoji="1" lang="ja-JP" altLang="en-US" dirty="0"/>
              <a:t>のような</a:t>
            </a:r>
            <a:r>
              <a:rPr kumimoji="1" lang="en-US" altLang="ja-JP" dirty="0"/>
              <a:t>LAN</a:t>
            </a:r>
            <a:r>
              <a:rPr kumimoji="1" lang="ja-JP" altLang="en-US" dirty="0"/>
              <a:t>にはつながらないようです。</a:t>
            </a:r>
            <a:endParaRPr kumimoji="1" lang="en-US" altLang="ja-JP" dirty="0"/>
          </a:p>
          <a:p>
            <a:r>
              <a:rPr kumimoji="1" lang="ja-JP" altLang="en-US" dirty="0"/>
              <a:t>このデバイスをどうやってクラウドに接続するか。</a:t>
            </a:r>
            <a:endParaRPr kumimoji="1" lang="en-US" altLang="ja-JP" dirty="0"/>
          </a:p>
          <a:p>
            <a:endParaRPr kumimoji="1" lang="en-US" altLang="ja-JP" dirty="0"/>
          </a:p>
          <a:p>
            <a:r>
              <a:rPr kumimoji="1" lang="ja-JP" altLang="en-US" dirty="0"/>
              <a:t>実は、多くのデバイスは</a:t>
            </a:r>
            <a:r>
              <a:rPr kumimoji="1" lang="en-US" altLang="ja-JP" dirty="0"/>
              <a:t>Ethernet</a:t>
            </a:r>
            <a:r>
              <a:rPr kumimoji="1" lang="ja-JP" altLang="en-US" dirty="0"/>
              <a:t>や</a:t>
            </a:r>
            <a:r>
              <a:rPr kumimoji="1" lang="en-US" altLang="ja-JP" dirty="0"/>
              <a:t>Wi-Fi</a:t>
            </a:r>
            <a:r>
              <a:rPr kumimoji="1" lang="ja-JP" altLang="en-US" dirty="0"/>
              <a:t>をもっておらず、こうした単純なインタフェースが多い。</a:t>
            </a:r>
            <a:endParaRPr kumimoji="1" lang="en-US" altLang="ja-JP" dirty="0"/>
          </a:p>
          <a:p>
            <a:r>
              <a:rPr kumimoji="1" lang="ja-JP" altLang="en-US" dirty="0"/>
              <a:t>しかも数十年前から使われている規格であり、現在でも利用するデバイスが多いので、</a:t>
            </a:r>
            <a:endParaRPr kumimoji="1" lang="en-US" altLang="ja-JP" dirty="0"/>
          </a:p>
          <a:p>
            <a:r>
              <a:rPr kumimoji="1" lang="en-US" altLang="ja-JP" dirty="0"/>
              <a:t>IoT</a:t>
            </a:r>
            <a:r>
              <a:rPr kumimoji="1" lang="ja-JP" altLang="en-US" dirty="0"/>
              <a:t>実現にはこうしたデバイスを無視することはできません。</a:t>
            </a:r>
            <a:endParaRPr kumimoji="1" lang="en-US" altLang="ja-JP" dirty="0"/>
          </a:p>
        </p:txBody>
      </p:sp>
      <p:sp>
        <p:nvSpPr>
          <p:cNvPr id="4" name="フッター プレースホルダー 3"/>
          <p:cNvSpPr>
            <a:spLocks noGrp="1"/>
          </p:cNvSpPr>
          <p:nvPr>
            <p:ph type="ftr" sz="quarter" idx="4"/>
          </p:nvPr>
        </p:nvSpPr>
        <p:spPr/>
        <p:txBody>
          <a:bodyPr/>
          <a:lstStyle/>
          <a:p>
            <a:r>
              <a:rPr lang="en-US" altLang="ja-JP"/>
              <a:t>Copyright 2019 FUJITSU LABORATORIES LTD.</a:t>
            </a:r>
          </a:p>
        </p:txBody>
      </p:sp>
      <p:sp>
        <p:nvSpPr>
          <p:cNvPr id="5" name="スライド番号プレースホルダー 4"/>
          <p:cNvSpPr>
            <a:spLocks noGrp="1"/>
          </p:cNvSpPr>
          <p:nvPr>
            <p:ph type="sldNum" sz="quarter" idx="5"/>
          </p:nvPr>
        </p:nvSpPr>
        <p:spPr/>
        <p:txBody>
          <a:bodyPr/>
          <a:lstStyle/>
          <a:p>
            <a:fld id="{9F92722A-13CA-49BB-B125-2A56C31837E2}" type="slidenum">
              <a:rPr lang="en-US" altLang="ja-JP" smtClean="0"/>
              <a:pPr/>
              <a:t>8</a:t>
            </a:fld>
            <a:endParaRPr lang="en-US" altLang="ja-JP"/>
          </a:p>
        </p:txBody>
      </p:sp>
    </p:spTree>
    <p:extLst>
      <p:ext uri="{BB962C8B-B14F-4D97-AF65-F5344CB8AC3E}">
        <p14:creationId xmlns:p14="http://schemas.microsoft.com/office/powerpoint/2010/main" val="36116002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47217" name="Picture 49" descr="TitleRed_L15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gray">
          <a:xfrm>
            <a:off x="0" y="0"/>
            <a:ext cx="9144000" cy="4852988"/>
          </a:xfrm>
          <a:prstGeom prst="rect">
            <a:avLst/>
          </a:prstGeom>
          <a:noFill/>
          <a:extLst>
            <a:ext uri="{909E8E84-426E-40DD-AFC4-6F175D3DCCD1}">
              <a14:hiddenFill xmlns:a14="http://schemas.microsoft.com/office/drawing/2010/main">
                <a:solidFill>
                  <a:srgbClr val="FFFFFF"/>
                </a:solidFill>
              </a14:hiddenFill>
            </a:ext>
          </a:extLst>
        </p:spPr>
      </p:pic>
      <p:grpSp>
        <p:nvGrpSpPr>
          <p:cNvPr id="647218" name="Group 50"/>
          <p:cNvGrpSpPr>
            <a:grpSpLocks noChangeAspect="1"/>
          </p:cNvGrpSpPr>
          <p:nvPr userDrawn="1"/>
        </p:nvGrpSpPr>
        <p:grpSpPr bwMode="gray">
          <a:xfrm>
            <a:off x="7308850" y="185738"/>
            <a:ext cx="1647825" cy="920750"/>
            <a:chOff x="4604" y="117"/>
            <a:chExt cx="1038" cy="580"/>
          </a:xfrm>
        </p:grpSpPr>
        <p:sp>
          <p:nvSpPr>
            <p:cNvPr id="647219" name="AutoShape 51"/>
            <p:cNvSpPr>
              <a:spLocks noChangeAspect="1" noChangeArrowheads="1" noTextEdit="1"/>
            </p:cNvSpPr>
            <p:nvPr userDrawn="1"/>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7220" name="Freeform 52"/>
            <p:cNvSpPr>
              <a:spLocks/>
            </p:cNvSpPr>
            <p:nvPr userDrawn="1"/>
          </p:nvSpPr>
          <p:spPr bwMode="gray">
            <a:xfrm>
              <a:off x="4655" y="604"/>
              <a:ext cx="26" cy="43"/>
            </a:xfrm>
            <a:custGeom>
              <a:avLst/>
              <a:gdLst>
                <a:gd name="T0" fmla="*/ 0 w 463"/>
                <a:gd name="T1" fmla="*/ 731 h 762"/>
                <a:gd name="T2" fmla="*/ 0 w 463"/>
                <a:gd name="T3" fmla="*/ 643 h 762"/>
                <a:gd name="T4" fmla="*/ 177 w 463"/>
                <a:gd name="T5" fmla="*/ 684 h 762"/>
                <a:gd name="T6" fmla="*/ 355 w 463"/>
                <a:gd name="T7" fmla="*/ 568 h 762"/>
                <a:gd name="T8" fmla="*/ 325 w 463"/>
                <a:gd name="T9" fmla="*/ 493 h 762"/>
                <a:gd name="T10" fmla="*/ 271 w 463"/>
                <a:gd name="T11" fmla="*/ 452 h 762"/>
                <a:gd name="T12" fmla="*/ 203 w 463"/>
                <a:gd name="T13" fmla="*/ 417 h 762"/>
                <a:gd name="T14" fmla="*/ 62 w 463"/>
                <a:gd name="T15" fmla="*/ 323 h 762"/>
                <a:gd name="T16" fmla="*/ 12 w 463"/>
                <a:gd name="T17" fmla="*/ 190 h 762"/>
                <a:gd name="T18" fmla="*/ 90 w 463"/>
                <a:gd name="T19" fmla="*/ 41 h 762"/>
                <a:gd name="T20" fmla="*/ 257 w 463"/>
                <a:gd name="T21" fmla="*/ 0 h 762"/>
                <a:gd name="T22" fmla="*/ 411 w 463"/>
                <a:gd name="T23" fmla="*/ 24 h 762"/>
                <a:gd name="T24" fmla="*/ 411 w 463"/>
                <a:gd name="T25" fmla="*/ 106 h 762"/>
                <a:gd name="T26" fmla="*/ 262 w 463"/>
                <a:gd name="T27" fmla="*/ 74 h 762"/>
                <a:gd name="T28" fmla="*/ 162 w 463"/>
                <a:gd name="T29" fmla="*/ 98 h 762"/>
                <a:gd name="T30" fmla="*/ 120 w 463"/>
                <a:gd name="T31" fmla="*/ 178 h 762"/>
                <a:gd name="T32" fmla="*/ 149 w 463"/>
                <a:gd name="T33" fmla="*/ 253 h 762"/>
                <a:gd name="T34" fmla="*/ 273 w 463"/>
                <a:gd name="T35" fmla="*/ 331 h 762"/>
                <a:gd name="T36" fmla="*/ 374 w 463"/>
                <a:gd name="T37" fmla="*/ 388 h 762"/>
                <a:gd name="T38" fmla="*/ 444 w 463"/>
                <a:gd name="T39" fmla="*/ 465 h 762"/>
                <a:gd name="T40" fmla="*/ 463 w 463"/>
                <a:gd name="T41" fmla="*/ 556 h 762"/>
                <a:gd name="T42" fmla="*/ 184 w 463"/>
                <a:gd name="T43" fmla="*/ 762 h 762"/>
                <a:gd name="T44" fmla="*/ 0 w 463"/>
                <a:gd name="T45" fmla="*/ 731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3" h="762">
                  <a:moveTo>
                    <a:pt x="0" y="731"/>
                  </a:moveTo>
                  <a:cubicBezTo>
                    <a:pt x="0" y="643"/>
                    <a:pt x="0" y="643"/>
                    <a:pt x="0" y="643"/>
                  </a:cubicBezTo>
                  <a:cubicBezTo>
                    <a:pt x="48" y="670"/>
                    <a:pt x="107" y="684"/>
                    <a:pt x="177" y="684"/>
                  </a:cubicBezTo>
                  <a:cubicBezTo>
                    <a:pt x="296" y="684"/>
                    <a:pt x="355" y="645"/>
                    <a:pt x="355" y="568"/>
                  </a:cubicBezTo>
                  <a:cubicBezTo>
                    <a:pt x="355" y="538"/>
                    <a:pt x="345" y="513"/>
                    <a:pt x="325" y="493"/>
                  </a:cubicBezTo>
                  <a:cubicBezTo>
                    <a:pt x="309" y="477"/>
                    <a:pt x="291" y="463"/>
                    <a:pt x="271" y="452"/>
                  </a:cubicBezTo>
                  <a:cubicBezTo>
                    <a:pt x="253" y="442"/>
                    <a:pt x="231" y="431"/>
                    <a:pt x="203" y="417"/>
                  </a:cubicBezTo>
                  <a:cubicBezTo>
                    <a:pt x="135" y="384"/>
                    <a:pt x="89" y="352"/>
                    <a:pt x="62" y="323"/>
                  </a:cubicBezTo>
                  <a:cubicBezTo>
                    <a:pt x="29" y="286"/>
                    <a:pt x="12" y="242"/>
                    <a:pt x="12" y="190"/>
                  </a:cubicBezTo>
                  <a:cubicBezTo>
                    <a:pt x="12" y="124"/>
                    <a:pt x="38" y="74"/>
                    <a:pt x="90" y="41"/>
                  </a:cubicBezTo>
                  <a:cubicBezTo>
                    <a:pt x="134" y="13"/>
                    <a:pt x="189" y="0"/>
                    <a:pt x="257" y="0"/>
                  </a:cubicBezTo>
                  <a:cubicBezTo>
                    <a:pt x="304" y="0"/>
                    <a:pt x="355" y="8"/>
                    <a:pt x="411" y="24"/>
                  </a:cubicBezTo>
                  <a:cubicBezTo>
                    <a:pt x="411" y="106"/>
                    <a:pt x="411" y="106"/>
                    <a:pt x="411" y="106"/>
                  </a:cubicBezTo>
                  <a:cubicBezTo>
                    <a:pt x="364" y="85"/>
                    <a:pt x="314" y="74"/>
                    <a:pt x="262" y="74"/>
                  </a:cubicBezTo>
                  <a:cubicBezTo>
                    <a:pt x="222" y="74"/>
                    <a:pt x="188" y="82"/>
                    <a:pt x="162" y="98"/>
                  </a:cubicBezTo>
                  <a:cubicBezTo>
                    <a:pt x="134" y="115"/>
                    <a:pt x="120" y="141"/>
                    <a:pt x="120" y="178"/>
                  </a:cubicBezTo>
                  <a:cubicBezTo>
                    <a:pt x="120" y="209"/>
                    <a:pt x="130" y="234"/>
                    <a:pt x="149" y="253"/>
                  </a:cubicBezTo>
                  <a:cubicBezTo>
                    <a:pt x="168" y="273"/>
                    <a:pt x="209" y="298"/>
                    <a:pt x="273" y="331"/>
                  </a:cubicBezTo>
                  <a:cubicBezTo>
                    <a:pt x="324" y="356"/>
                    <a:pt x="357" y="375"/>
                    <a:pt x="374" y="388"/>
                  </a:cubicBezTo>
                  <a:cubicBezTo>
                    <a:pt x="407" y="412"/>
                    <a:pt x="430" y="437"/>
                    <a:pt x="444" y="465"/>
                  </a:cubicBezTo>
                  <a:cubicBezTo>
                    <a:pt x="457" y="490"/>
                    <a:pt x="463" y="520"/>
                    <a:pt x="463" y="556"/>
                  </a:cubicBezTo>
                  <a:cubicBezTo>
                    <a:pt x="463" y="693"/>
                    <a:pt x="370" y="762"/>
                    <a:pt x="184" y="762"/>
                  </a:cubicBezTo>
                  <a:cubicBezTo>
                    <a:pt x="109" y="762"/>
                    <a:pt x="48" y="752"/>
                    <a:pt x="0" y="7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1" name="Freeform 53"/>
            <p:cNvSpPr>
              <a:spLocks/>
            </p:cNvSpPr>
            <p:nvPr userDrawn="1"/>
          </p:nvSpPr>
          <p:spPr bwMode="gray">
            <a:xfrm>
              <a:off x="4691" y="585"/>
              <a:ext cx="30"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2" name="Freeform 54"/>
            <p:cNvSpPr>
              <a:spLocks noEditPoints="1"/>
            </p:cNvSpPr>
            <p:nvPr userDrawn="1"/>
          </p:nvSpPr>
          <p:spPr bwMode="gray">
            <a:xfrm>
              <a:off x="4730" y="604"/>
              <a:ext cx="32" cy="43"/>
            </a:xfrm>
            <a:custGeom>
              <a:avLst/>
              <a:gdLst>
                <a:gd name="T0" fmla="*/ 437 w 561"/>
                <a:gd name="T1" fmla="*/ 286 h 762"/>
                <a:gd name="T2" fmla="*/ 437 w 561"/>
                <a:gd name="T3" fmla="*/ 248 h 762"/>
                <a:gd name="T4" fmla="*/ 415 w 561"/>
                <a:gd name="T5" fmla="*/ 138 h 762"/>
                <a:gd name="T6" fmla="*/ 271 w 561"/>
                <a:gd name="T7" fmla="*/ 77 h 762"/>
                <a:gd name="T8" fmla="*/ 70 w 561"/>
                <a:gd name="T9" fmla="*/ 118 h 762"/>
                <a:gd name="T10" fmla="*/ 70 w 561"/>
                <a:gd name="T11" fmla="*/ 31 h 762"/>
                <a:gd name="T12" fmla="*/ 284 w 561"/>
                <a:gd name="T13" fmla="*/ 0 h 762"/>
                <a:gd name="T14" fmla="*/ 516 w 561"/>
                <a:gd name="T15" fmla="*/ 76 h 762"/>
                <a:gd name="T16" fmla="*/ 558 w 561"/>
                <a:gd name="T17" fmla="*/ 200 h 762"/>
                <a:gd name="T18" fmla="*/ 561 w 561"/>
                <a:gd name="T19" fmla="*/ 290 h 762"/>
                <a:gd name="T20" fmla="*/ 561 w 561"/>
                <a:gd name="T21" fmla="*/ 727 h 762"/>
                <a:gd name="T22" fmla="*/ 293 w 561"/>
                <a:gd name="T23" fmla="*/ 762 h 762"/>
                <a:gd name="T24" fmla="*/ 83 w 561"/>
                <a:gd name="T25" fmla="*/ 720 h 762"/>
                <a:gd name="T26" fmla="*/ 0 w 561"/>
                <a:gd name="T27" fmla="*/ 558 h 762"/>
                <a:gd name="T28" fmla="*/ 96 w 561"/>
                <a:gd name="T29" fmla="*/ 363 h 762"/>
                <a:gd name="T30" fmla="*/ 336 w 561"/>
                <a:gd name="T31" fmla="*/ 297 h 762"/>
                <a:gd name="T32" fmla="*/ 437 w 561"/>
                <a:gd name="T33" fmla="*/ 286 h 762"/>
                <a:gd name="T34" fmla="*/ 437 w 561"/>
                <a:gd name="T35" fmla="*/ 356 h 762"/>
                <a:gd name="T36" fmla="*/ 267 w 561"/>
                <a:gd name="T37" fmla="*/ 382 h 762"/>
                <a:gd name="T38" fmla="*/ 127 w 561"/>
                <a:gd name="T39" fmla="*/ 545 h 762"/>
                <a:gd name="T40" fmla="*/ 168 w 561"/>
                <a:gd name="T41" fmla="*/ 650 h 762"/>
                <a:gd name="T42" fmla="*/ 312 w 561"/>
                <a:gd name="T43" fmla="*/ 687 h 762"/>
                <a:gd name="T44" fmla="*/ 437 w 561"/>
                <a:gd name="T45" fmla="*/ 670 h 762"/>
                <a:gd name="T46" fmla="*/ 437 w 561"/>
                <a:gd name="T47" fmla="*/ 356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61" h="762">
                  <a:moveTo>
                    <a:pt x="437" y="286"/>
                  </a:moveTo>
                  <a:cubicBezTo>
                    <a:pt x="437" y="248"/>
                    <a:pt x="437" y="248"/>
                    <a:pt x="437" y="248"/>
                  </a:cubicBezTo>
                  <a:cubicBezTo>
                    <a:pt x="437" y="200"/>
                    <a:pt x="430" y="164"/>
                    <a:pt x="415" y="138"/>
                  </a:cubicBezTo>
                  <a:cubicBezTo>
                    <a:pt x="392" y="97"/>
                    <a:pt x="344" y="77"/>
                    <a:pt x="271" y="77"/>
                  </a:cubicBezTo>
                  <a:cubicBezTo>
                    <a:pt x="206" y="77"/>
                    <a:pt x="139" y="91"/>
                    <a:pt x="70" y="118"/>
                  </a:cubicBezTo>
                  <a:cubicBezTo>
                    <a:pt x="70" y="31"/>
                    <a:pt x="70" y="31"/>
                    <a:pt x="70" y="31"/>
                  </a:cubicBezTo>
                  <a:cubicBezTo>
                    <a:pt x="139" y="10"/>
                    <a:pt x="210" y="0"/>
                    <a:pt x="284" y="0"/>
                  </a:cubicBezTo>
                  <a:cubicBezTo>
                    <a:pt x="397" y="0"/>
                    <a:pt x="474" y="25"/>
                    <a:pt x="516" y="76"/>
                  </a:cubicBezTo>
                  <a:cubicBezTo>
                    <a:pt x="539" y="104"/>
                    <a:pt x="553" y="145"/>
                    <a:pt x="558" y="200"/>
                  </a:cubicBezTo>
                  <a:cubicBezTo>
                    <a:pt x="560" y="220"/>
                    <a:pt x="561" y="250"/>
                    <a:pt x="561" y="290"/>
                  </a:cubicBezTo>
                  <a:cubicBezTo>
                    <a:pt x="561" y="727"/>
                    <a:pt x="561" y="727"/>
                    <a:pt x="561" y="727"/>
                  </a:cubicBezTo>
                  <a:cubicBezTo>
                    <a:pt x="477" y="750"/>
                    <a:pt x="387" y="762"/>
                    <a:pt x="293" y="762"/>
                  </a:cubicBezTo>
                  <a:cubicBezTo>
                    <a:pt x="203" y="762"/>
                    <a:pt x="133" y="748"/>
                    <a:pt x="83" y="720"/>
                  </a:cubicBezTo>
                  <a:cubicBezTo>
                    <a:pt x="28" y="689"/>
                    <a:pt x="0" y="635"/>
                    <a:pt x="0" y="558"/>
                  </a:cubicBezTo>
                  <a:cubicBezTo>
                    <a:pt x="0" y="470"/>
                    <a:pt x="32" y="405"/>
                    <a:pt x="96" y="363"/>
                  </a:cubicBezTo>
                  <a:cubicBezTo>
                    <a:pt x="143" y="332"/>
                    <a:pt x="223" y="310"/>
                    <a:pt x="336" y="297"/>
                  </a:cubicBezTo>
                  <a:cubicBezTo>
                    <a:pt x="357" y="294"/>
                    <a:pt x="391" y="291"/>
                    <a:pt x="437" y="286"/>
                  </a:cubicBezTo>
                  <a:close/>
                  <a:moveTo>
                    <a:pt x="437" y="356"/>
                  </a:moveTo>
                  <a:cubicBezTo>
                    <a:pt x="362" y="363"/>
                    <a:pt x="305" y="372"/>
                    <a:pt x="267" y="382"/>
                  </a:cubicBezTo>
                  <a:cubicBezTo>
                    <a:pt x="173" y="405"/>
                    <a:pt x="127" y="460"/>
                    <a:pt x="127" y="545"/>
                  </a:cubicBezTo>
                  <a:cubicBezTo>
                    <a:pt x="127" y="593"/>
                    <a:pt x="140" y="627"/>
                    <a:pt x="168" y="650"/>
                  </a:cubicBezTo>
                  <a:cubicBezTo>
                    <a:pt x="198" y="675"/>
                    <a:pt x="246" y="687"/>
                    <a:pt x="312" y="687"/>
                  </a:cubicBezTo>
                  <a:cubicBezTo>
                    <a:pt x="357" y="687"/>
                    <a:pt x="398" y="681"/>
                    <a:pt x="437" y="670"/>
                  </a:cubicBezTo>
                  <a:lnTo>
                    <a:pt x="437"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3" name="Freeform 55"/>
            <p:cNvSpPr>
              <a:spLocks noEditPoints="1"/>
            </p:cNvSpPr>
            <p:nvPr userDrawn="1"/>
          </p:nvSpPr>
          <p:spPr bwMode="gray">
            <a:xfrm>
              <a:off x="4774" y="604"/>
              <a:ext cx="32" cy="61"/>
            </a:xfrm>
            <a:custGeom>
              <a:avLst/>
              <a:gdLst>
                <a:gd name="T0" fmla="*/ 123 w 567"/>
                <a:gd name="T1" fmla="*/ 711 h 1087"/>
                <a:gd name="T2" fmla="*/ 123 w 567"/>
                <a:gd name="T3" fmla="*/ 1087 h 1087"/>
                <a:gd name="T4" fmla="*/ 0 w 567"/>
                <a:gd name="T5" fmla="*/ 1087 h 1087"/>
                <a:gd name="T6" fmla="*/ 0 w 567"/>
                <a:gd name="T7" fmla="*/ 28 h 1087"/>
                <a:gd name="T8" fmla="*/ 249 w 567"/>
                <a:gd name="T9" fmla="*/ 0 h 1087"/>
                <a:gd name="T10" fmla="*/ 505 w 567"/>
                <a:gd name="T11" fmla="*/ 113 h 1087"/>
                <a:gd name="T12" fmla="*/ 567 w 567"/>
                <a:gd name="T13" fmla="*/ 379 h 1087"/>
                <a:gd name="T14" fmla="*/ 489 w 567"/>
                <a:gd name="T15" fmla="*/ 662 h 1087"/>
                <a:gd name="T16" fmla="*/ 274 w 567"/>
                <a:gd name="T17" fmla="*/ 762 h 1087"/>
                <a:gd name="T18" fmla="*/ 172 w 567"/>
                <a:gd name="T19" fmla="*/ 742 h 1087"/>
                <a:gd name="T20" fmla="*/ 123 w 567"/>
                <a:gd name="T21" fmla="*/ 711 h 1087"/>
                <a:gd name="T22" fmla="*/ 123 w 567"/>
                <a:gd name="T23" fmla="*/ 625 h 1087"/>
                <a:gd name="T24" fmla="*/ 260 w 567"/>
                <a:gd name="T25" fmla="*/ 687 h 1087"/>
                <a:gd name="T26" fmla="*/ 400 w 567"/>
                <a:gd name="T27" fmla="*/ 591 h 1087"/>
                <a:gd name="T28" fmla="*/ 441 w 567"/>
                <a:gd name="T29" fmla="*/ 378 h 1087"/>
                <a:gd name="T30" fmla="*/ 386 w 567"/>
                <a:gd name="T31" fmla="*/ 140 h 1087"/>
                <a:gd name="T32" fmla="*/ 230 w 567"/>
                <a:gd name="T33" fmla="*/ 74 h 1087"/>
                <a:gd name="T34" fmla="*/ 123 w 567"/>
                <a:gd name="T35" fmla="*/ 83 h 1087"/>
                <a:gd name="T36" fmla="*/ 123 w 567"/>
                <a:gd name="T37" fmla="*/ 625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7" h="1087">
                  <a:moveTo>
                    <a:pt x="123" y="711"/>
                  </a:moveTo>
                  <a:cubicBezTo>
                    <a:pt x="123" y="1087"/>
                    <a:pt x="123" y="1087"/>
                    <a:pt x="123" y="1087"/>
                  </a:cubicBezTo>
                  <a:cubicBezTo>
                    <a:pt x="0" y="1087"/>
                    <a:pt x="0" y="1087"/>
                    <a:pt x="0" y="1087"/>
                  </a:cubicBezTo>
                  <a:cubicBezTo>
                    <a:pt x="0" y="28"/>
                    <a:pt x="0" y="28"/>
                    <a:pt x="0" y="28"/>
                  </a:cubicBezTo>
                  <a:cubicBezTo>
                    <a:pt x="85" y="9"/>
                    <a:pt x="168" y="0"/>
                    <a:pt x="249" y="0"/>
                  </a:cubicBezTo>
                  <a:cubicBezTo>
                    <a:pt x="374" y="0"/>
                    <a:pt x="459" y="37"/>
                    <a:pt x="505" y="113"/>
                  </a:cubicBezTo>
                  <a:cubicBezTo>
                    <a:pt x="546" y="180"/>
                    <a:pt x="567" y="269"/>
                    <a:pt x="567" y="379"/>
                  </a:cubicBezTo>
                  <a:cubicBezTo>
                    <a:pt x="567" y="495"/>
                    <a:pt x="541" y="590"/>
                    <a:pt x="489" y="662"/>
                  </a:cubicBezTo>
                  <a:cubicBezTo>
                    <a:pt x="440" y="728"/>
                    <a:pt x="369" y="762"/>
                    <a:pt x="274" y="762"/>
                  </a:cubicBezTo>
                  <a:cubicBezTo>
                    <a:pt x="234" y="762"/>
                    <a:pt x="200" y="755"/>
                    <a:pt x="172" y="742"/>
                  </a:cubicBezTo>
                  <a:cubicBezTo>
                    <a:pt x="159" y="736"/>
                    <a:pt x="142" y="725"/>
                    <a:pt x="123" y="711"/>
                  </a:cubicBezTo>
                  <a:close/>
                  <a:moveTo>
                    <a:pt x="123" y="625"/>
                  </a:moveTo>
                  <a:cubicBezTo>
                    <a:pt x="165" y="666"/>
                    <a:pt x="210" y="687"/>
                    <a:pt x="260" y="687"/>
                  </a:cubicBezTo>
                  <a:cubicBezTo>
                    <a:pt x="324" y="687"/>
                    <a:pt x="371" y="655"/>
                    <a:pt x="400" y="591"/>
                  </a:cubicBezTo>
                  <a:cubicBezTo>
                    <a:pt x="427" y="533"/>
                    <a:pt x="441" y="462"/>
                    <a:pt x="441" y="378"/>
                  </a:cubicBezTo>
                  <a:cubicBezTo>
                    <a:pt x="441" y="272"/>
                    <a:pt x="422" y="193"/>
                    <a:pt x="386" y="140"/>
                  </a:cubicBezTo>
                  <a:cubicBezTo>
                    <a:pt x="356" y="96"/>
                    <a:pt x="304" y="74"/>
                    <a:pt x="230" y="74"/>
                  </a:cubicBezTo>
                  <a:cubicBezTo>
                    <a:pt x="198" y="74"/>
                    <a:pt x="162" y="77"/>
                    <a:pt x="123" y="83"/>
                  </a:cubicBezTo>
                  <a:lnTo>
                    <a:pt x="123" y="6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4" name="Freeform 56"/>
            <p:cNvSpPr>
              <a:spLocks noEditPoints="1"/>
            </p:cNvSpPr>
            <p:nvPr userDrawn="1"/>
          </p:nvSpPr>
          <p:spPr bwMode="gray">
            <a:xfrm>
              <a:off x="4815" y="591"/>
              <a:ext cx="9" cy="55"/>
            </a:xfrm>
            <a:custGeom>
              <a:avLst/>
              <a:gdLst>
                <a:gd name="T0" fmla="*/ 75 w 150"/>
                <a:gd name="T1" fmla="*/ 0 h 987"/>
                <a:gd name="T2" fmla="*/ 131 w 150"/>
                <a:gd name="T3" fmla="*/ 25 h 987"/>
                <a:gd name="T4" fmla="*/ 150 w 150"/>
                <a:gd name="T5" fmla="*/ 76 h 987"/>
                <a:gd name="T6" fmla="*/ 126 w 150"/>
                <a:gd name="T7" fmla="*/ 132 h 987"/>
                <a:gd name="T8" fmla="*/ 74 w 150"/>
                <a:gd name="T9" fmla="*/ 151 h 987"/>
                <a:gd name="T10" fmla="*/ 19 w 150"/>
                <a:gd name="T11" fmla="*/ 127 h 987"/>
                <a:gd name="T12" fmla="*/ 0 w 150"/>
                <a:gd name="T13" fmla="*/ 75 h 987"/>
                <a:gd name="T14" fmla="*/ 24 w 150"/>
                <a:gd name="T15" fmla="*/ 20 h 987"/>
                <a:gd name="T16" fmla="*/ 75 w 150"/>
                <a:gd name="T17" fmla="*/ 0 h 987"/>
                <a:gd name="T18" fmla="*/ 15 w 150"/>
                <a:gd name="T19" fmla="*/ 987 h 987"/>
                <a:gd name="T20" fmla="*/ 15 w 150"/>
                <a:gd name="T21" fmla="*/ 265 h 987"/>
                <a:gd name="T22" fmla="*/ 138 w 150"/>
                <a:gd name="T23" fmla="*/ 265 h 987"/>
                <a:gd name="T24" fmla="*/ 138 w 150"/>
                <a:gd name="T25" fmla="*/ 987 h 987"/>
                <a:gd name="T26" fmla="*/ 15 w 150"/>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987">
                  <a:moveTo>
                    <a:pt x="75" y="0"/>
                  </a:moveTo>
                  <a:cubicBezTo>
                    <a:pt x="97" y="0"/>
                    <a:pt x="116" y="9"/>
                    <a:pt x="131" y="25"/>
                  </a:cubicBezTo>
                  <a:cubicBezTo>
                    <a:pt x="144" y="40"/>
                    <a:pt x="150" y="57"/>
                    <a:pt x="150" y="76"/>
                  </a:cubicBezTo>
                  <a:cubicBezTo>
                    <a:pt x="150" y="98"/>
                    <a:pt x="142" y="117"/>
                    <a:pt x="126" y="132"/>
                  </a:cubicBezTo>
                  <a:cubicBezTo>
                    <a:pt x="112" y="145"/>
                    <a:pt x="94" y="151"/>
                    <a:pt x="74" y="151"/>
                  </a:cubicBezTo>
                  <a:cubicBezTo>
                    <a:pt x="52" y="151"/>
                    <a:pt x="33" y="143"/>
                    <a:pt x="19" y="127"/>
                  </a:cubicBezTo>
                  <a:cubicBezTo>
                    <a:pt x="6" y="112"/>
                    <a:pt x="0" y="95"/>
                    <a:pt x="0" y="75"/>
                  </a:cubicBezTo>
                  <a:cubicBezTo>
                    <a:pt x="0" y="53"/>
                    <a:pt x="8" y="35"/>
                    <a:pt x="24" y="20"/>
                  </a:cubicBezTo>
                  <a:cubicBezTo>
                    <a:pt x="38" y="7"/>
                    <a:pt x="55" y="0"/>
                    <a:pt x="75" y="0"/>
                  </a:cubicBezTo>
                  <a:close/>
                  <a:moveTo>
                    <a:pt x="15" y="987"/>
                  </a:moveTo>
                  <a:cubicBezTo>
                    <a:pt x="15" y="265"/>
                    <a:pt x="15" y="265"/>
                    <a:pt x="15" y="265"/>
                  </a:cubicBezTo>
                  <a:cubicBezTo>
                    <a:pt x="138" y="265"/>
                    <a:pt x="138" y="265"/>
                    <a:pt x="138" y="265"/>
                  </a:cubicBezTo>
                  <a:cubicBezTo>
                    <a:pt x="138" y="987"/>
                    <a:pt x="138" y="987"/>
                    <a:pt x="138"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5" name="Freeform 57"/>
            <p:cNvSpPr>
              <a:spLocks/>
            </p:cNvSpPr>
            <p:nvPr userDrawn="1"/>
          </p:nvSpPr>
          <p:spPr bwMode="gray">
            <a:xfrm>
              <a:off x="4836" y="604"/>
              <a:ext cx="31" cy="42"/>
            </a:xfrm>
            <a:custGeom>
              <a:avLst/>
              <a:gdLst>
                <a:gd name="T0" fmla="*/ 0 w 548"/>
                <a:gd name="T1" fmla="*/ 742 h 742"/>
                <a:gd name="T2" fmla="*/ 0 w 548"/>
                <a:gd name="T3" fmla="*/ 28 h 742"/>
                <a:gd name="T4" fmla="*/ 289 w 548"/>
                <a:gd name="T5" fmla="*/ 0 h 742"/>
                <a:gd name="T6" fmla="*/ 526 w 548"/>
                <a:gd name="T7" fmla="*/ 113 h 742"/>
                <a:gd name="T8" fmla="*/ 548 w 548"/>
                <a:gd name="T9" fmla="*/ 299 h 742"/>
                <a:gd name="T10" fmla="*/ 548 w 548"/>
                <a:gd name="T11" fmla="*/ 742 h 742"/>
                <a:gd name="T12" fmla="*/ 424 w 548"/>
                <a:gd name="T13" fmla="*/ 742 h 742"/>
                <a:gd name="T14" fmla="*/ 424 w 548"/>
                <a:gd name="T15" fmla="*/ 306 h 742"/>
                <a:gd name="T16" fmla="*/ 403 w 548"/>
                <a:gd name="T17" fmla="*/ 134 h 742"/>
                <a:gd name="T18" fmla="*/ 277 w 548"/>
                <a:gd name="T19" fmla="*/ 74 h 742"/>
                <a:gd name="T20" fmla="*/ 123 w 548"/>
                <a:gd name="T21" fmla="*/ 90 h 742"/>
                <a:gd name="T22" fmla="*/ 123 w 548"/>
                <a:gd name="T23" fmla="*/ 742 h 742"/>
                <a:gd name="T24" fmla="*/ 0 w 548"/>
                <a:gd name="T25"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8" h="742">
                  <a:moveTo>
                    <a:pt x="0" y="742"/>
                  </a:moveTo>
                  <a:cubicBezTo>
                    <a:pt x="0" y="28"/>
                    <a:pt x="0" y="28"/>
                    <a:pt x="0" y="28"/>
                  </a:cubicBezTo>
                  <a:cubicBezTo>
                    <a:pt x="114" y="9"/>
                    <a:pt x="210" y="0"/>
                    <a:pt x="289" y="0"/>
                  </a:cubicBezTo>
                  <a:cubicBezTo>
                    <a:pt x="415" y="0"/>
                    <a:pt x="494" y="38"/>
                    <a:pt x="526" y="113"/>
                  </a:cubicBezTo>
                  <a:cubicBezTo>
                    <a:pt x="541" y="149"/>
                    <a:pt x="548" y="210"/>
                    <a:pt x="548" y="299"/>
                  </a:cubicBezTo>
                  <a:cubicBezTo>
                    <a:pt x="548" y="742"/>
                    <a:pt x="548" y="742"/>
                    <a:pt x="548" y="742"/>
                  </a:cubicBezTo>
                  <a:cubicBezTo>
                    <a:pt x="424" y="742"/>
                    <a:pt x="424" y="742"/>
                    <a:pt x="424" y="742"/>
                  </a:cubicBezTo>
                  <a:cubicBezTo>
                    <a:pt x="424" y="306"/>
                    <a:pt x="424" y="306"/>
                    <a:pt x="424" y="306"/>
                  </a:cubicBezTo>
                  <a:cubicBezTo>
                    <a:pt x="424" y="221"/>
                    <a:pt x="417" y="163"/>
                    <a:pt x="403" y="134"/>
                  </a:cubicBezTo>
                  <a:cubicBezTo>
                    <a:pt x="382" y="94"/>
                    <a:pt x="341" y="74"/>
                    <a:pt x="277" y="74"/>
                  </a:cubicBezTo>
                  <a:cubicBezTo>
                    <a:pt x="227" y="74"/>
                    <a:pt x="176" y="80"/>
                    <a:pt x="123" y="90"/>
                  </a:cubicBezTo>
                  <a:cubicBezTo>
                    <a:pt x="123" y="742"/>
                    <a:pt x="123" y="742"/>
                    <a:pt x="123"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6" name="Freeform 58"/>
            <p:cNvSpPr>
              <a:spLocks noEditPoints="1"/>
            </p:cNvSpPr>
            <p:nvPr userDrawn="1"/>
          </p:nvSpPr>
          <p:spPr bwMode="gray">
            <a:xfrm>
              <a:off x="4876" y="604"/>
              <a:ext cx="32" cy="62"/>
            </a:xfrm>
            <a:custGeom>
              <a:avLst/>
              <a:gdLst>
                <a:gd name="T0" fmla="*/ 445 w 569"/>
                <a:gd name="T1" fmla="*/ 677 h 1098"/>
                <a:gd name="T2" fmla="*/ 399 w 569"/>
                <a:gd name="T3" fmla="*/ 721 h 1098"/>
                <a:gd name="T4" fmla="*/ 257 w 569"/>
                <a:gd name="T5" fmla="*/ 762 h 1098"/>
                <a:gd name="T6" fmla="*/ 97 w 569"/>
                <a:gd name="T7" fmla="*/ 708 h 1098"/>
                <a:gd name="T8" fmla="*/ 0 w 569"/>
                <a:gd name="T9" fmla="*/ 414 h 1098"/>
                <a:gd name="T10" fmla="*/ 71 w 569"/>
                <a:gd name="T11" fmla="*/ 131 h 1098"/>
                <a:gd name="T12" fmla="*/ 340 w 569"/>
                <a:gd name="T13" fmla="*/ 0 h 1098"/>
                <a:gd name="T14" fmla="*/ 569 w 569"/>
                <a:gd name="T15" fmla="*/ 28 h 1098"/>
                <a:gd name="T16" fmla="*/ 569 w 569"/>
                <a:gd name="T17" fmla="*/ 601 h 1098"/>
                <a:gd name="T18" fmla="*/ 555 w 569"/>
                <a:gd name="T19" fmla="*/ 843 h 1098"/>
                <a:gd name="T20" fmla="*/ 422 w 569"/>
                <a:gd name="T21" fmla="*/ 1052 h 1098"/>
                <a:gd name="T22" fmla="*/ 191 w 569"/>
                <a:gd name="T23" fmla="*/ 1098 h 1098"/>
                <a:gd name="T24" fmla="*/ 98 w 569"/>
                <a:gd name="T25" fmla="*/ 1092 h 1098"/>
                <a:gd name="T26" fmla="*/ 98 w 569"/>
                <a:gd name="T27" fmla="*/ 1018 h 1098"/>
                <a:gd name="T28" fmla="*/ 190 w 569"/>
                <a:gd name="T29" fmla="*/ 1024 h 1098"/>
                <a:gd name="T30" fmla="*/ 341 w 569"/>
                <a:gd name="T31" fmla="*/ 997 h 1098"/>
                <a:gd name="T32" fmla="*/ 434 w 569"/>
                <a:gd name="T33" fmla="*/ 858 h 1098"/>
                <a:gd name="T34" fmla="*/ 445 w 569"/>
                <a:gd name="T35" fmla="*/ 716 h 1098"/>
                <a:gd name="T36" fmla="*/ 445 w 569"/>
                <a:gd name="T37" fmla="*/ 677 h 1098"/>
                <a:gd name="T38" fmla="*/ 445 w 569"/>
                <a:gd name="T39" fmla="*/ 81 h 1098"/>
                <a:gd name="T40" fmla="*/ 353 w 569"/>
                <a:gd name="T41" fmla="*/ 74 h 1098"/>
                <a:gd name="T42" fmla="*/ 231 w 569"/>
                <a:gd name="T43" fmla="*/ 106 h 1098"/>
                <a:gd name="T44" fmla="*/ 152 w 569"/>
                <a:gd name="T45" fmla="*/ 233 h 1098"/>
                <a:gd name="T46" fmla="*/ 126 w 569"/>
                <a:gd name="T47" fmla="*/ 419 h 1098"/>
                <a:gd name="T48" fmla="*/ 174 w 569"/>
                <a:gd name="T49" fmla="*/ 633 h 1098"/>
                <a:gd name="T50" fmla="*/ 274 w 569"/>
                <a:gd name="T51" fmla="*/ 687 h 1098"/>
                <a:gd name="T52" fmla="*/ 371 w 569"/>
                <a:gd name="T53" fmla="*/ 654 h 1098"/>
                <a:gd name="T54" fmla="*/ 435 w 569"/>
                <a:gd name="T55" fmla="*/ 566 h 1098"/>
                <a:gd name="T56" fmla="*/ 445 w 569"/>
                <a:gd name="T57" fmla="*/ 483 h 1098"/>
                <a:gd name="T58" fmla="*/ 445 w 569"/>
                <a:gd name="T59" fmla="*/ 81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098">
                  <a:moveTo>
                    <a:pt x="445" y="677"/>
                  </a:moveTo>
                  <a:cubicBezTo>
                    <a:pt x="427" y="697"/>
                    <a:pt x="412" y="712"/>
                    <a:pt x="399" y="721"/>
                  </a:cubicBezTo>
                  <a:cubicBezTo>
                    <a:pt x="362" y="748"/>
                    <a:pt x="314" y="762"/>
                    <a:pt x="257" y="762"/>
                  </a:cubicBezTo>
                  <a:cubicBezTo>
                    <a:pt x="192" y="762"/>
                    <a:pt x="139" y="744"/>
                    <a:pt x="97" y="708"/>
                  </a:cubicBezTo>
                  <a:cubicBezTo>
                    <a:pt x="32" y="654"/>
                    <a:pt x="0" y="556"/>
                    <a:pt x="0" y="414"/>
                  </a:cubicBezTo>
                  <a:cubicBezTo>
                    <a:pt x="0" y="300"/>
                    <a:pt x="24" y="206"/>
                    <a:pt x="71" y="131"/>
                  </a:cubicBezTo>
                  <a:cubicBezTo>
                    <a:pt x="126" y="44"/>
                    <a:pt x="216" y="0"/>
                    <a:pt x="340" y="0"/>
                  </a:cubicBezTo>
                  <a:cubicBezTo>
                    <a:pt x="414" y="0"/>
                    <a:pt x="490" y="9"/>
                    <a:pt x="569" y="28"/>
                  </a:cubicBezTo>
                  <a:cubicBezTo>
                    <a:pt x="569" y="601"/>
                    <a:pt x="569" y="601"/>
                    <a:pt x="569" y="601"/>
                  </a:cubicBezTo>
                  <a:cubicBezTo>
                    <a:pt x="569" y="707"/>
                    <a:pt x="564" y="788"/>
                    <a:pt x="555" y="843"/>
                  </a:cubicBezTo>
                  <a:cubicBezTo>
                    <a:pt x="538" y="944"/>
                    <a:pt x="494" y="1013"/>
                    <a:pt x="422" y="1052"/>
                  </a:cubicBezTo>
                  <a:cubicBezTo>
                    <a:pt x="363" y="1083"/>
                    <a:pt x="286" y="1098"/>
                    <a:pt x="191" y="1098"/>
                  </a:cubicBezTo>
                  <a:cubicBezTo>
                    <a:pt x="164" y="1098"/>
                    <a:pt x="133" y="1096"/>
                    <a:pt x="98" y="1092"/>
                  </a:cubicBezTo>
                  <a:cubicBezTo>
                    <a:pt x="98" y="1018"/>
                    <a:pt x="98" y="1018"/>
                    <a:pt x="98" y="1018"/>
                  </a:cubicBezTo>
                  <a:cubicBezTo>
                    <a:pt x="130" y="1022"/>
                    <a:pt x="160" y="1024"/>
                    <a:pt x="190" y="1024"/>
                  </a:cubicBezTo>
                  <a:cubicBezTo>
                    <a:pt x="258" y="1024"/>
                    <a:pt x="308" y="1015"/>
                    <a:pt x="341" y="997"/>
                  </a:cubicBezTo>
                  <a:cubicBezTo>
                    <a:pt x="390" y="971"/>
                    <a:pt x="421" y="924"/>
                    <a:pt x="434" y="858"/>
                  </a:cubicBezTo>
                  <a:cubicBezTo>
                    <a:pt x="442" y="821"/>
                    <a:pt x="445" y="773"/>
                    <a:pt x="445" y="716"/>
                  </a:cubicBezTo>
                  <a:lnTo>
                    <a:pt x="445" y="677"/>
                  </a:lnTo>
                  <a:close/>
                  <a:moveTo>
                    <a:pt x="445" y="81"/>
                  </a:moveTo>
                  <a:cubicBezTo>
                    <a:pt x="411" y="77"/>
                    <a:pt x="380" y="74"/>
                    <a:pt x="353" y="74"/>
                  </a:cubicBezTo>
                  <a:cubicBezTo>
                    <a:pt x="301" y="74"/>
                    <a:pt x="260" y="85"/>
                    <a:pt x="231" y="106"/>
                  </a:cubicBezTo>
                  <a:cubicBezTo>
                    <a:pt x="197" y="130"/>
                    <a:pt x="171" y="173"/>
                    <a:pt x="152" y="233"/>
                  </a:cubicBezTo>
                  <a:cubicBezTo>
                    <a:pt x="135" y="287"/>
                    <a:pt x="126" y="348"/>
                    <a:pt x="126" y="419"/>
                  </a:cubicBezTo>
                  <a:cubicBezTo>
                    <a:pt x="126" y="517"/>
                    <a:pt x="142" y="589"/>
                    <a:pt x="174" y="633"/>
                  </a:cubicBezTo>
                  <a:cubicBezTo>
                    <a:pt x="199" y="669"/>
                    <a:pt x="233" y="687"/>
                    <a:pt x="274" y="687"/>
                  </a:cubicBezTo>
                  <a:cubicBezTo>
                    <a:pt x="308" y="687"/>
                    <a:pt x="341" y="676"/>
                    <a:pt x="371" y="654"/>
                  </a:cubicBezTo>
                  <a:cubicBezTo>
                    <a:pt x="401" y="631"/>
                    <a:pt x="423" y="602"/>
                    <a:pt x="435" y="566"/>
                  </a:cubicBezTo>
                  <a:cubicBezTo>
                    <a:pt x="442" y="547"/>
                    <a:pt x="445" y="520"/>
                    <a:pt x="445" y="483"/>
                  </a:cubicBezTo>
                  <a:lnTo>
                    <a:pt x="44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7" name="Freeform 59"/>
            <p:cNvSpPr>
              <a:spLocks/>
            </p:cNvSpPr>
            <p:nvPr userDrawn="1"/>
          </p:nvSpPr>
          <p:spPr bwMode="gray">
            <a:xfrm>
              <a:off x="4939"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6"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8" name="Freeform 60"/>
            <p:cNvSpPr>
              <a:spLocks noEditPoints="1"/>
            </p:cNvSpPr>
            <p:nvPr userDrawn="1"/>
          </p:nvSpPr>
          <p:spPr bwMode="gray">
            <a:xfrm>
              <a:off x="4963"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29" name="Freeform 61"/>
            <p:cNvSpPr>
              <a:spLocks/>
            </p:cNvSpPr>
            <p:nvPr userDrawn="1"/>
          </p:nvSpPr>
          <p:spPr bwMode="gray">
            <a:xfrm>
              <a:off x="5007" y="604"/>
              <a:ext cx="52" cy="42"/>
            </a:xfrm>
            <a:custGeom>
              <a:avLst/>
              <a:gdLst>
                <a:gd name="T0" fmla="*/ 0 w 933"/>
                <a:gd name="T1" fmla="*/ 742 h 742"/>
                <a:gd name="T2" fmla="*/ 0 w 933"/>
                <a:gd name="T3" fmla="*/ 28 h 742"/>
                <a:gd name="T4" fmla="*/ 267 w 933"/>
                <a:gd name="T5" fmla="*/ 0 h 742"/>
                <a:gd name="T6" fmla="*/ 460 w 933"/>
                <a:gd name="T7" fmla="*/ 46 h 742"/>
                <a:gd name="T8" fmla="*/ 691 w 933"/>
                <a:gd name="T9" fmla="*/ 0 h 742"/>
                <a:gd name="T10" fmla="*/ 912 w 933"/>
                <a:gd name="T11" fmla="*/ 114 h 742"/>
                <a:gd name="T12" fmla="*/ 933 w 933"/>
                <a:gd name="T13" fmla="*/ 299 h 742"/>
                <a:gd name="T14" fmla="*/ 933 w 933"/>
                <a:gd name="T15" fmla="*/ 742 h 742"/>
                <a:gd name="T16" fmla="*/ 809 w 933"/>
                <a:gd name="T17" fmla="*/ 742 h 742"/>
                <a:gd name="T18" fmla="*/ 809 w 933"/>
                <a:gd name="T19" fmla="*/ 306 h 742"/>
                <a:gd name="T20" fmla="*/ 790 w 933"/>
                <a:gd name="T21" fmla="*/ 135 h 742"/>
                <a:gd name="T22" fmla="*/ 675 w 933"/>
                <a:gd name="T23" fmla="*/ 74 h 742"/>
                <a:gd name="T24" fmla="*/ 528 w 933"/>
                <a:gd name="T25" fmla="*/ 108 h 742"/>
                <a:gd name="T26" fmla="*/ 528 w 933"/>
                <a:gd name="T27" fmla="*/ 742 h 742"/>
                <a:gd name="T28" fmla="*/ 405 w 933"/>
                <a:gd name="T29" fmla="*/ 742 h 742"/>
                <a:gd name="T30" fmla="*/ 405 w 933"/>
                <a:gd name="T31" fmla="*/ 301 h 742"/>
                <a:gd name="T32" fmla="*/ 385 w 933"/>
                <a:gd name="T33" fmla="*/ 135 h 742"/>
                <a:gd name="T34" fmla="*/ 267 w 933"/>
                <a:gd name="T35" fmla="*/ 74 h 742"/>
                <a:gd name="T36" fmla="*/ 124 w 933"/>
                <a:gd name="T37" fmla="*/ 90 h 742"/>
                <a:gd name="T38" fmla="*/ 124 w 933"/>
                <a:gd name="T39" fmla="*/ 742 h 742"/>
                <a:gd name="T40" fmla="*/ 0 w 933"/>
                <a:gd name="T41" fmla="*/ 742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33" h="742">
                  <a:moveTo>
                    <a:pt x="0" y="742"/>
                  </a:moveTo>
                  <a:cubicBezTo>
                    <a:pt x="0" y="28"/>
                    <a:pt x="0" y="28"/>
                    <a:pt x="0" y="28"/>
                  </a:cubicBezTo>
                  <a:cubicBezTo>
                    <a:pt x="113" y="9"/>
                    <a:pt x="202" y="0"/>
                    <a:pt x="267" y="0"/>
                  </a:cubicBezTo>
                  <a:cubicBezTo>
                    <a:pt x="352" y="0"/>
                    <a:pt x="417" y="15"/>
                    <a:pt x="460" y="46"/>
                  </a:cubicBezTo>
                  <a:cubicBezTo>
                    <a:pt x="538" y="15"/>
                    <a:pt x="615" y="0"/>
                    <a:pt x="691" y="0"/>
                  </a:cubicBezTo>
                  <a:cubicBezTo>
                    <a:pt x="808" y="0"/>
                    <a:pt x="881" y="38"/>
                    <a:pt x="912" y="114"/>
                  </a:cubicBezTo>
                  <a:cubicBezTo>
                    <a:pt x="926" y="149"/>
                    <a:pt x="933" y="211"/>
                    <a:pt x="933" y="299"/>
                  </a:cubicBezTo>
                  <a:cubicBezTo>
                    <a:pt x="933" y="742"/>
                    <a:pt x="933" y="742"/>
                    <a:pt x="933" y="742"/>
                  </a:cubicBezTo>
                  <a:cubicBezTo>
                    <a:pt x="809" y="742"/>
                    <a:pt x="809" y="742"/>
                    <a:pt x="809" y="742"/>
                  </a:cubicBezTo>
                  <a:cubicBezTo>
                    <a:pt x="809" y="306"/>
                    <a:pt x="809" y="306"/>
                    <a:pt x="809" y="306"/>
                  </a:cubicBezTo>
                  <a:cubicBezTo>
                    <a:pt x="809" y="222"/>
                    <a:pt x="803" y="164"/>
                    <a:pt x="790" y="135"/>
                  </a:cubicBezTo>
                  <a:cubicBezTo>
                    <a:pt x="771" y="94"/>
                    <a:pt x="733" y="74"/>
                    <a:pt x="675" y="74"/>
                  </a:cubicBezTo>
                  <a:cubicBezTo>
                    <a:pt x="627" y="74"/>
                    <a:pt x="578" y="86"/>
                    <a:pt x="528" y="108"/>
                  </a:cubicBezTo>
                  <a:cubicBezTo>
                    <a:pt x="528" y="742"/>
                    <a:pt x="528" y="742"/>
                    <a:pt x="528" y="742"/>
                  </a:cubicBezTo>
                  <a:cubicBezTo>
                    <a:pt x="405" y="742"/>
                    <a:pt x="405" y="742"/>
                    <a:pt x="405" y="742"/>
                  </a:cubicBezTo>
                  <a:cubicBezTo>
                    <a:pt x="405" y="301"/>
                    <a:pt x="405" y="301"/>
                    <a:pt x="405" y="301"/>
                  </a:cubicBezTo>
                  <a:cubicBezTo>
                    <a:pt x="405" y="219"/>
                    <a:pt x="398" y="164"/>
                    <a:pt x="385" y="135"/>
                  </a:cubicBezTo>
                  <a:cubicBezTo>
                    <a:pt x="366" y="94"/>
                    <a:pt x="327" y="74"/>
                    <a:pt x="267" y="74"/>
                  </a:cubicBezTo>
                  <a:cubicBezTo>
                    <a:pt x="221" y="74"/>
                    <a:pt x="173" y="80"/>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0" name="Freeform 62"/>
            <p:cNvSpPr>
              <a:spLocks noEditPoints="1"/>
            </p:cNvSpPr>
            <p:nvPr userDrawn="1"/>
          </p:nvSpPr>
          <p:spPr bwMode="gray">
            <a:xfrm>
              <a:off x="5069"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1" name="Freeform 63"/>
            <p:cNvSpPr>
              <a:spLocks/>
            </p:cNvSpPr>
            <p:nvPr userDrawn="1"/>
          </p:nvSpPr>
          <p:spPr bwMode="gray">
            <a:xfrm>
              <a:off x="5113"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2" name="Freeform 64"/>
            <p:cNvSpPr>
              <a:spLocks/>
            </p:cNvSpPr>
            <p:nvPr userDrawn="1"/>
          </p:nvSpPr>
          <p:spPr bwMode="gray">
            <a:xfrm>
              <a:off x="5138" y="604"/>
              <a:ext cx="17" cy="42"/>
            </a:xfrm>
            <a:custGeom>
              <a:avLst/>
              <a:gdLst>
                <a:gd name="T0" fmla="*/ 0 w 312"/>
                <a:gd name="T1" fmla="*/ 742 h 742"/>
                <a:gd name="T2" fmla="*/ 0 w 312"/>
                <a:gd name="T3" fmla="*/ 31 h 742"/>
                <a:gd name="T4" fmla="*/ 312 w 312"/>
                <a:gd name="T5" fmla="*/ 0 h 742"/>
                <a:gd name="T6" fmla="*/ 312 w 312"/>
                <a:gd name="T7" fmla="*/ 77 h 742"/>
                <a:gd name="T8" fmla="*/ 124 w 312"/>
                <a:gd name="T9" fmla="*/ 90 h 742"/>
                <a:gd name="T10" fmla="*/ 124 w 312"/>
                <a:gd name="T11" fmla="*/ 742 h 742"/>
                <a:gd name="T12" fmla="*/ 0 w 312"/>
                <a:gd name="T13" fmla="*/ 742 h 742"/>
              </a:gdLst>
              <a:ahLst/>
              <a:cxnLst>
                <a:cxn ang="0">
                  <a:pos x="T0" y="T1"/>
                </a:cxn>
                <a:cxn ang="0">
                  <a:pos x="T2" y="T3"/>
                </a:cxn>
                <a:cxn ang="0">
                  <a:pos x="T4" y="T5"/>
                </a:cxn>
                <a:cxn ang="0">
                  <a:pos x="T6" y="T7"/>
                </a:cxn>
                <a:cxn ang="0">
                  <a:pos x="T8" y="T9"/>
                </a:cxn>
                <a:cxn ang="0">
                  <a:pos x="T10" y="T11"/>
                </a:cxn>
                <a:cxn ang="0">
                  <a:pos x="T12" y="T13"/>
                </a:cxn>
              </a:cxnLst>
              <a:rect l="0" t="0" r="r" b="b"/>
              <a:pathLst>
                <a:path w="312" h="742">
                  <a:moveTo>
                    <a:pt x="0" y="742"/>
                  </a:moveTo>
                  <a:cubicBezTo>
                    <a:pt x="0" y="31"/>
                    <a:pt x="0" y="31"/>
                    <a:pt x="0" y="31"/>
                  </a:cubicBezTo>
                  <a:cubicBezTo>
                    <a:pt x="94" y="11"/>
                    <a:pt x="198" y="1"/>
                    <a:pt x="312" y="0"/>
                  </a:cubicBezTo>
                  <a:cubicBezTo>
                    <a:pt x="312" y="77"/>
                    <a:pt x="312" y="77"/>
                    <a:pt x="312" y="77"/>
                  </a:cubicBezTo>
                  <a:cubicBezTo>
                    <a:pt x="243" y="78"/>
                    <a:pt x="180" y="82"/>
                    <a:pt x="124" y="90"/>
                  </a:cubicBezTo>
                  <a:cubicBezTo>
                    <a:pt x="124" y="742"/>
                    <a:pt x="124" y="742"/>
                    <a:pt x="124" y="742"/>
                  </a:cubicBezTo>
                  <a:lnTo>
                    <a:pt x="0" y="7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3" name="Freeform 65"/>
            <p:cNvSpPr>
              <a:spLocks noEditPoints="1"/>
            </p:cNvSpPr>
            <p:nvPr userDrawn="1"/>
          </p:nvSpPr>
          <p:spPr bwMode="gray">
            <a:xfrm>
              <a:off x="5160" y="604"/>
              <a:ext cx="34" cy="43"/>
            </a:xfrm>
            <a:custGeom>
              <a:avLst/>
              <a:gdLst>
                <a:gd name="T0" fmla="*/ 304 w 607"/>
                <a:gd name="T1" fmla="*/ 0 h 762"/>
                <a:gd name="T2" fmla="*/ 534 w 607"/>
                <a:gd name="T3" fmla="*/ 103 h 762"/>
                <a:gd name="T4" fmla="*/ 607 w 607"/>
                <a:gd name="T5" fmla="*/ 381 h 762"/>
                <a:gd name="T6" fmla="*/ 534 w 607"/>
                <a:gd name="T7" fmla="*/ 659 h 762"/>
                <a:gd name="T8" fmla="*/ 305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5" y="762"/>
                  </a:cubicBezTo>
                  <a:cubicBezTo>
                    <a:pt x="102" y="762"/>
                    <a:pt x="0" y="633"/>
                    <a:pt x="0" y="375"/>
                  </a:cubicBezTo>
                  <a:cubicBezTo>
                    <a:pt x="0" y="260"/>
                    <a:pt x="24" y="169"/>
                    <a:pt x="73" y="103"/>
                  </a:cubicBezTo>
                  <a:cubicBezTo>
                    <a:pt x="123" y="34"/>
                    <a:pt x="200" y="0"/>
                    <a:pt x="304" y="0"/>
                  </a:cubicBezTo>
                  <a:close/>
                  <a:moveTo>
                    <a:pt x="304" y="74"/>
                  </a:moveTo>
                  <a:cubicBezTo>
                    <a:pt x="234" y="74"/>
                    <a:pt x="186" y="106"/>
                    <a:pt x="159" y="168"/>
                  </a:cubicBezTo>
                  <a:cubicBezTo>
                    <a:pt x="137" y="220"/>
                    <a:pt x="126" y="290"/>
                    <a:pt x="126" y="377"/>
                  </a:cubicBezTo>
                  <a:cubicBezTo>
                    <a:pt x="126" y="469"/>
                    <a:pt x="137" y="541"/>
                    <a:pt x="159" y="593"/>
                  </a:cubicBezTo>
                  <a:cubicBezTo>
                    <a:pt x="186"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4" name="Freeform 66"/>
            <p:cNvSpPr>
              <a:spLocks/>
            </p:cNvSpPr>
            <p:nvPr userDrawn="1"/>
          </p:nvSpPr>
          <p:spPr bwMode="gray">
            <a:xfrm>
              <a:off x="5198" y="605"/>
              <a:ext cx="52" cy="41"/>
            </a:xfrm>
            <a:custGeom>
              <a:avLst/>
              <a:gdLst>
                <a:gd name="T0" fmla="*/ 204 w 929"/>
                <a:gd name="T1" fmla="*/ 722 h 722"/>
                <a:gd name="T2" fmla="*/ 0 w 929"/>
                <a:gd name="T3" fmla="*/ 0 h 722"/>
                <a:gd name="T4" fmla="*/ 124 w 929"/>
                <a:gd name="T5" fmla="*/ 0 h 722"/>
                <a:gd name="T6" fmla="*/ 277 w 929"/>
                <a:gd name="T7" fmla="*/ 588 h 722"/>
                <a:gd name="T8" fmla="*/ 412 w 929"/>
                <a:gd name="T9" fmla="*/ 0 h 722"/>
                <a:gd name="T10" fmla="*/ 534 w 929"/>
                <a:gd name="T11" fmla="*/ 0 h 722"/>
                <a:gd name="T12" fmla="*/ 676 w 929"/>
                <a:gd name="T13" fmla="*/ 588 h 722"/>
                <a:gd name="T14" fmla="*/ 828 w 929"/>
                <a:gd name="T15" fmla="*/ 0 h 722"/>
                <a:gd name="T16" fmla="*/ 929 w 929"/>
                <a:gd name="T17" fmla="*/ 0 h 722"/>
                <a:gd name="T18" fmla="*/ 726 w 929"/>
                <a:gd name="T19" fmla="*/ 722 h 722"/>
                <a:gd name="T20" fmla="*/ 603 w 929"/>
                <a:gd name="T21" fmla="*/ 722 h 722"/>
                <a:gd name="T22" fmla="*/ 495 w 929"/>
                <a:gd name="T23" fmla="*/ 255 h 722"/>
                <a:gd name="T24" fmla="*/ 468 w 929"/>
                <a:gd name="T25" fmla="*/ 107 h 722"/>
                <a:gd name="T26" fmla="*/ 440 w 929"/>
                <a:gd name="T27" fmla="*/ 254 h 722"/>
                <a:gd name="T28" fmla="*/ 332 w 929"/>
                <a:gd name="T29" fmla="*/ 722 h 722"/>
                <a:gd name="T30" fmla="*/ 204 w 929"/>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9" h="722">
                  <a:moveTo>
                    <a:pt x="204" y="722"/>
                  </a:moveTo>
                  <a:cubicBezTo>
                    <a:pt x="0" y="0"/>
                    <a:pt x="0" y="0"/>
                    <a:pt x="0" y="0"/>
                  </a:cubicBezTo>
                  <a:cubicBezTo>
                    <a:pt x="124" y="0"/>
                    <a:pt x="124" y="0"/>
                    <a:pt x="124" y="0"/>
                  </a:cubicBezTo>
                  <a:cubicBezTo>
                    <a:pt x="277" y="588"/>
                    <a:pt x="277" y="588"/>
                    <a:pt x="277" y="588"/>
                  </a:cubicBezTo>
                  <a:cubicBezTo>
                    <a:pt x="412" y="0"/>
                    <a:pt x="412" y="0"/>
                    <a:pt x="412" y="0"/>
                  </a:cubicBezTo>
                  <a:cubicBezTo>
                    <a:pt x="534" y="0"/>
                    <a:pt x="534" y="0"/>
                    <a:pt x="534" y="0"/>
                  </a:cubicBezTo>
                  <a:cubicBezTo>
                    <a:pt x="676" y="588"/>
                    <a:pt x="676" y="588"/>
                    <a:pt x="676" y="588"/>
                  </a:cubicBezTo>
                  <a:cubicBezTo>
                    <a:pt x="828" y="0"/>
                    <a:pt x="828" y="0"/>
                    <a:pt x="828" y="0"/>
                  </a:cubicBezTo>
                  <a:cubicBezTo>
                    <a:pt x="929" y="0"/>
                    <a:pt x="929" y="0"/>
                    <a:pt x="929" y="0"/>
                  </a:cubicBezTo>
                  <a:cubicBezTo>
                    <a:pt x="726" y="722"/>
                    <a:pt x="726" y="722"/>
                    <a:pt x="726" y="722"/>
                  </a:cubicBezTo>
                  <a:cubicBezTo>
                    <a:pt x="603" y="722"/>
                    <a:pt x="603" y="722"/>
                    <a:pt x="603" y="722"/>
                  </a:cubicBezTo>
                  <a:cubicBezTo>
                    <a:pt x="495" y="255"/>
                    <a:pt x="495" y="255"/>
                    <a:pt x="495" y="255"/>
                  </a:cubicBezTo>
                  <a:cubicBezTo>
                    <a:pt x="487" y="221"/>
                    <a:pt x="478" y="172"/>
                    <a:pt x="468" y="107"/>
                  </a:cubicBezTo>
                  <a:cubicBezTo>
                    <a:pt x="460" y="159"/>
                    <a:pt x="451" y="208"/>
                    <a:pt x="440"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5" name="Freeform 67"/>
            <p:cNvSpPr>
              <a:spLocks/>
            </p:cNvSpPr>
            <p:nvPr userDrawn="1"/>
          </p:nvSpPr>
          <p:spPr bwMode="gray">
            <a:xfrm>
              <a:off x="5270" y="605"/>
              <a:ext cx="52" cy="41"/>
            </a:xfrm>
            <a:custGeom>
              <a:avLst/>
              <a:gdLst>
                <a:gd name="T0" fmla="*/ 204 w 930"/>
                <a:gd name="T1" fmla="*/ 722 h 722"/>
                <a:gd name="T2" fmla="*/ 0 w 930"/>
                <a:gd name="T3" fmla="*/ 0 h 722"/>
                <a:gd name="T4" fmla="*/ 125 w 930"/>
                <a:gd name="T5" fmla="*/ 0 h 722"/>
                <a:gd name="T6" fmla="*/ 277 w 930"/>
                <a:gd name="T7" fmla="*/ 588 h 722"/>
                <a:gd name="T8" fmla="*/ 412 w 930"/>
                <a:gd name="T9" fmla="*/ 0 h 722"/>
                <a:gd name="T10" fmla="*/ 535 w 930"/>
                <a:gd name="T11" fmla="*/ 0 h 722"/>
                <a:gd name="T12" fmla="*/ 676 w 930"/>
                <a:gd name="T13" fmla="*/ 588 h 722"/>
                <a:gd name="T14" fmla="*/ 829 w 930"/>
                <a:gd name="T15" fmla="*/ 0 h 722"/>
                <a:gd name="T16" fmla="*/ 930 w 930"/>
                <a:gd name="T17" fmla="*/ 0 h 722"/>
                <a:gd name="T18" fmla="*/ 726 w 930"/>
                <a:gd name="T19" fmla="*/ 722 h 722"/>
                <a:gd name="T20" fmla="*/ 604 w 930"/>
                <a:gd name="T21" fmla="*/ 722 h 722"/>
                <a:gd name="T22" fmla="*/ 495 w 930"/>
                <a:gd name="T23" fmla="*/ 255 h 722"/>
                <a:gd name="T24" fmla="*/ 468 w 930"/>
                <a:gd name="T25" fmla="*/ 107 h 722"/>
                <a:gd name="T26" fmla="*/ 441 w 930"/>
                <a:gd name="T27" fmla="*/ 254 h 722"/>
                <a:gd name="T28" fmla="*/ 332 w 930"/>
                <a:gd name="T29" fmla="*/ 722 h 722"/>
                <a:gd name="T30" fmla="*/ 204 w 930"/>
                <a:gd name="T31" fmla="*/ 722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0" h="722">
                  <a:moveTo>
                    <a:pt x="204" y="722"/>
                  </a:moveTo>
                  <a:cubicBezTo>
                    <a:pt x="0" y="0"/>
                    <a:pt x="0" y="0"/>
                    <a:pt x="0" y="0"/>
                  </a:cubicBezTo>
                  <a:cubicBezTo>
                    <a:pt x="125" y="0"/>
                    <a:pt x="125" y="0"/>
                    <a:pt x="125" y="0"/>
                  </a:cubicBezTo>
                  <a:cubicBezTo>
                    <a:pt x="277" y="588"/>
                    <a:pt x="277" y="588"/>
                    <a:pt x="277" y="588"/>
                  </a:cubicBezTo>
                  <a:cubicBezTo>
                    <a:pt x="412" y="0"/>
                    <a:pt x="412" y="0"/>
                    <a:pt x="412" y="0"/>
                  </a:cubicBezTo>
                  <a:cubicBezTo>
                    <a:pt x="535" y="0"/>
                    <a:pt x="535" y="0"/>
                    <a:pt x="535" y="0"/>
                  </a:cubicBezTo>
                  <a:cubicBezTo>
                    <a:pt x="676" y="588"/>
                    <a:pt x="676" y="588"/>
                    <a:pt x="676" y="588"/>
                  </a:cubicBezTo>
                  <a:cubicBezTo>
                    <a:pt x="829" y="0"/>
                    <a:pt x="829" y="0"/>
                    <a:pt x="829" y="0"/>
                  </a:cubicBezTo>
                  <a:cubicBezTo>
                    <a:pt x="930" y="0"/>
                    <a:pt x="930" y="0"/>
                    <a:pt x="930" y="0"/>
                  </a:cubicBezTo>
                  <a:cubicBezTo>
                    <a:pt x="726" y="722"/>
                    <a:pt x="726" y="722"/>
                    <a:pt x="726" y="722"/>
                  </a:cubicBezTo>
                  <a:cubicBezTo>
                    <a:pt x="604" y="722"/>
                    <a:pt x="604" y="722"/>
                    <a:pt x="604" y="722"/>
                  </a:cubicBezTo>
                  <a:cubicBezTo>
                    <a:pt x="495" y="255"/>
                    <a:pt x="495" y="255"/>
                    <a:pt x="495" y="255"/>
                  </a:cubicBezTo>
                  <a:cubicBezTo>
                    <a:pt x="488" y="221"/>
                    <a:pt x="479" y="172"/>
                    <a:pt x="468" y="107"/>
                  </a:cubicBezTo>
                  <a:cubicBezTo>
                    <a:pt x="460" y="159"/>
                    <a:pt x="451" y="208"/>
                    <a:pt x="441" y="254"/>
                  </a:cubicBezTo>
                  <a:cubicBezTo>
                    <a:pt x="332" y="722"/>
                    <a:pt x="332" y="722"/>
                    <a:pt x="332" y="722"/>
                  </a:cubicBezTo>
                  <a:lnTo>
                    <a:pt x="204" y="7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6" name="Freeform 68"/>
            <p:cNvSpPr>
              <a:spLocks noEditPoints="1"/>
            </p:cNvSpPr>
            <p:nvPr userDrawn="1"/>
          </p:nvSpPr>
          <p:spPr bwMode="gray">
            <a:xfrm>
              <a:off x="5329" y="591"/>
              <a:ext cx="9" cy="55"/>
            </a:xfrm>
            <a:custGeom>
              <a:avLst/>
              <a:gdLst>
                <a:gd name="T0" fmla="*/ 76 w 151"/>
                <a:gd name="T1" fmla="*/ 0 h 987"/>
                <a:gd name="T2" fmla="*/ 132 w 151"/>
                <a:gd name="T3" fmla="*/ 25 h 987"/>
                <a:gd name="T4" fmla="*/ 151 w 151"/>
                <a:gd name="T5" fmla="*/ 76 h 987"/>
                <a:gd name="T6" fmla="*/ 126 w 151"/>
                <a:gd name="T7" fmla="*/ 132 h 987"/>
                <a:gd name="T8" fmla="*/ 75 w 151"/>
                <a:gd name="T9" fmla="*/ 151 h 987"/>
                <a:gd name="T10" fmla="*/ 20 w 151"/>
                <a:gd name="T11" fmla="*/ 127 h 987"/>
                <a:gd name="T12" fmla="*/ 0 w 151"/>
                <a:gd name="T13" fmla="*/ 75 h 987"/>
                <a:gd name="T14" fmla="*/ 25 w 151"/>
                <a:gd name="T15" fmla="*/ 20 h 987"/>
                <a:gd name="T16" fmla="*/ 76 w 151"/>
                <a:gd name="T17" fmla="*/ 0 h 987"/>
                <a:gd name="T18" fmla="*/ 15 w 151"/>
                <a:gd name="T19" fmla="*/ 987 h 987"/>
                <a:gd name="T20" fmla="*/ 15 w 151"/>
                <a:gd name="T21" fmla="*/ 265 h 987"/>
                <a:gd name="T22" fmla="*/ 139 w 151"/>
                <a:gd name="T23" fmla="*/ 265 h 987"/>
                <a:gd name="T24" fmla="*/ 139 w 151"/>
                <a:gd name="T25" fmla="*/ 987 h 987"/>
                <a:gd name="T26" fmla="*/ 15 w 151"/>
                <a:gd name="T27" fmla="*/ 987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 h="987">
                  <a:moveTo>
                    <a:pt x="76" y="0"/>
                  </a:moveTo>
                  <a:cubicBezTo>
                    <a:pt x="98" y="0"/>
                    <a:pt x="117" y="9"/>
                    <a:pt x="132" y="25"/>
                  </a:cubicBezTo>
                  <a:cubicBezTo>
                    <a:pt x="145" y="40"/>
                    <a:pt x="151" y="57"/>
                    <a:pt x="151" y="76"/>
                  </a:cubicBezTo>
                  <a:cubicBezTo>
                    <a:pt x="151" y="98"/>
                    <a:pt x="143" y="117"/>
                    <a:pt x="126" y="132"/>
                  </a:cubicBezTo>
                  <a:cubicBezTo>
                    <a:pt x="112" y="145"/>
                    <a:pt x="95" y="151"/>
                    <a:pt x="75" y="151"/>
                  </a:cubicBezTo>
                  <a:cubicBezTo>
                    <a:pt x="53" y="151"/>
                    <a:pt x="34" y="143"/>
                    <a:pt x="20" y="127"/>
                  </a:cubicBezTo>
                  <a:cubicBezTo>
                    <a:pt x="7" y="112"/>
                    <a:pt x="0" y="95"/>
                    <a:pt x="0" y="75"/>
                  </a:cubicBezTo>
                  <a:cubicBezTo>
                    <a:pt x="0" y="53"/>
                    <a:pt x="9" y="35"/>
                    <a:pt x="25" y="20"/>
                  </a:cubicBezTo>
                  <a:cubicBezTo>
                    <a:pt x="39" y="7"/>
                    <a:pt x="56" y="0"/>
                    <a:pt x="76" y="0"/>
                  </a:cubicBezTo>
                  <a:close/>
                  <a:moveTo>
                    <a:pt x="15" y="987"/>
                  </a:moveTo>
                  <a:cubicBezTo>
                    <a:pt x="15" y="265"/>
                    <a:pt x="15" y="265"/>
                    <a:pt x="15" y="265"/>
                  </a:cubicBezTo>
                  <a:cubicBezTo>
                    <a:pt x="139" y="265"/>
                    <a:pt x="139" y="265"/>
                    <a:pt x="139" y="265"/>
                  </a:cubicBezTo>
                  <a:cubicBezTo>
                    <a:pt x="139" y="987"/>
                    <a:pt x="139" y="987"/>
                    <a:pt x="139" y="987"/>
                  </a:cubicBezTo>
                  <a:lnTo>
                    <a:pt x="15" y="9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7" name="Freeform 69"/>
            <p:cNvSpPr>
              <a:spLocks/>
            </p:cNvSpPr>
            <p:nvPr userDrawn="1"/>
          </p:nvSpPr>
          <p:spPr bwMode="gray">
            <a:xfrm>
              <a:off x="5350" y="595"/>
              <a:ext cx="18" cy="51"/>
            </a:xfrm>
            <a:custGeom>
              <a:avLst/>
              <a:gdLst>
                <a:gd name="T0" fmla="*/ 0 w 318"/>
                <a:gd name="T1" fmla="*/ 0 h 917"/>
                <a:gd name="T2" fmla="*/ 124 w 318"/>
                <a:gd name="T3" fmla="*/ 0 h 917"/>
                <a:gd name="T4" fmla="*/ 124 w 318"/>
                <a:gd name="T5" fmla="*/ 195 h 917"/>
                <a:gd name="T6" fmla="*/ 318 w 318"/>
                <a:gd name="T7" fmla="*/ 195 h 917"/>
                <a:gd name="T8" fmla="*/ 318 w 318"/>
                <a:gd name="T9" fmla="*/ 273 h 917"/>
                <a:gd name="T10" fmla="*/ 124 w 318"/>
                <a:gd name="T11" fmla="*/ 273 h 917"/>
                <a:gd name="T12" fmla="*/ 124 w 318"/>
                <a:gd name="T13" fmla="*/ 656 h 917"/>
                <a:gd name="T14" fmla="*/ 156 w 318"/>
                <a:gd name="T15" fmla="*/ 804 h 917"/>
                <a:gd name="T16" fmla="*/ 225 w 318"/>
                <a:gd name="T17" fmla="*/ 836 h 917"/>
                <a:gd name="T18" fmla="*/ 277 w 318"/>
                <a:gd name="T19" fmla="*/ 838 h 917"/>
                <a:gd name="T20" fmla="*/ 318 w 318"/>
                <a:gd name="T21" fmla="*/ 838 h 917"/>
                <a:gd name="T22" fmla="*/ 318 w 318"/>
                <a:gd name="T23" fmla="*/ 917 h 917"/>
                <a:gd name="T24" fmla="*/ 251 w 318"/>
                <a:gd name="T25" fmla="*/ 917 h 917"/>
                <a:gd name="T26" fmla="*/ 127 w 318"/>
                <a:gd name="T27" fmla="*/ 904 h 917"/>
                <a:gd name="T28" fmla="*/ 11 w 318"/>
                <a:gd name="T29" fmla="*/ 782 h 917"/>
                <a:gd name="T30" fmla="*/ 0 w 318"/>
                <a:gd name="T31" fmla="*/ 638 h 917"/>
                <a:gd name="T32" fmla="*/ 0 w 318"/>
                <a:gd name="T33" fmla="*/ 0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8" h="917">
                  <a:moveTo>
                    <a:pt x="0" y="0"/>
                  </a:moveTo>
                  <a:cubicBezTo>
                    <a:pt x="124" y="0"/>
                    <a:pt x="124" y="0"/>
                    <a:pt x="124" y="0"/>
                  </a:cubicBezTo>
                  <a:cubicBezTo>
                    <a:pt x="124" y="195"/>
                    <a:pt x="124" y="195"/>
                    <a:pt x="124" y="195"/>
                  </a:cubicBezTo>
                  <a:cubicBezTo>
                    <a:pt x="318" y="195"/>
                    <a:pt x="318" y="195"/>
                    <a:pt x="318" y="195"/>
                  </a:cubicBezTo>
                  <a:cubicBezTo>
                    <a:pt x="318" y="273"/>
                    <a:pt x="318" y="273"/>
                    <a:pt x="318" y="273"/>
                  </a:cubicBezTo>
                  <a:cubicBezTo>
                    <a:pt x="124" y="273"/>
                    <a:pt x="124" y="273"/>
                    <a:pt x="124" y="273"/>
                  </a:cubicBezTo>
                  <a:cubicBezTo>
                    <a:pt x="124" y="656"/>
                    <a:pt x="124" y="656"/>
                    <a:pt x="124" y="656"/>
                  </a:cubicBezTo>
                  <a:cubicBezTo>
                    <a:pt x="124" y="729"/>
                    <a:pt x="135" y="778"/>
                    <a:pt x="156" y="804"/>
                  </a:cubicBezTo>
                  <a:cubicBezTo>
                    <a:pt x="171" y="821"/>
                    <a:pt x="194" y="832"/>
                    <a:pt x="225" y="836"/>
                  </a:cubicBezTo>
                  <a:cubicBezTo>
                    <a:pt x="235" y="837"/>
                    <a:pt x="252" y="838"/>
                    <a:pt x="277" y="838"/>
                  </a:cubicBezTo>
                  <a:cubicBezTo>
                    <a:pt x="318" y="838"/>
                    <a:pt x="318" y="838"/>
                    <a:pt x="318" y="838"/>
                  </a:cubicBezTo>
                  <a:cubicBezTo>
                    <a:pt x="318" y="917"/>
                    <a:pt x="318" y="917"/>
                    <a:pt x="318" y="917"/>
                  </a:cubicBezTo>
                  <a:cubicBezTo>
                    <a:pt x="251" y="917"/>
                    <a:pt x="251" y="917"/>
                    <a:pt x="251" y="917"/>
                  </a:cubicBezTo>
                  <a:cubicBezTo>
                    <a:pt x="198" y="917"/>
                    <a:pt x="157" y="913"/>
                    <a:pt x="127" y="904"/>
                  </a:cubicBezTo>
                  <a:cubicBezTo>
                    <a:pt x="64" y="887"/>
                    <a:pt x="25" y="846"/>
                    <a:pt x="11" y="782"/>
                  </a:cubicBezTo>
                  <a:cubicBezTo>
                    <a:pt x="4" y="747"/>
                    <a:pt x="0" y="699"/>
                    <a:pt x="0" y="63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8" name="Freeform 70"/>
            <p:cNvSpPr>
              <a:spLocks/>
            </p:cNvSpPr>
            <p:nvPr userDrawn="1"/>
          </p:nvSpPr>
          <p:spPr bwMode="gray">
            <a:xfrm>
              <a:off x="5376" y="585"/>
              <a:ext cx="31" cy="61"/>
            </a:xfrm>
            <a:custGeom>
              <a:avLst/>
              <a:gdLst>
                <a:gd name="T0" fmla="*/ 0 w 548"/>
                <a:gd name="T1" fmla="*/ 1087 h 1087"/>
                <a:gd name="T2" fmla="*/ 0 w 548"/>
                <a:gd name="T3" fmla="*/ 0 h 1087"/>
                <a:gd name="T4" fmla="*/ 124 w 548"/>
                <a:gd name="T5" fmla="*/ 0 h 1087"/>
                <a:gd name="T6" fmla="*/ 124 w 548"/>
                <a:gd name="T7" fmla="*/ 382 h 1087"/>
                <a:gd name="T8" fmla="*/ 306 w 548"/>
                <a:gd name="T9" fmla="*/ 345 h 1087"/>
                <a:gd name="T10" fmla="*/ 526 w 548"/>
                <a:gd name="T11" fmla="*/ 458 h 1087"/>
                <a:gd name="T12" fmla="*/ 548 w 548"/>
                <a:gd name="T13" fmla="*/ 644 h 1087"/>
                <a:gd name="T14" fmla="*/ 548 w 548"/>
                <a:gd name="T15" fmla="*/ 1087 h 1087"/>
                <a:gd name="T16" fmla="*/ 425 w 548"/>
                <a:gd name="T17" fmla="*/ 1087 h 1087"/>
                <a:gd name="T18" fmla="*/ 425 w 548"/>
                <a:gd name="T19" fmla="*/ 624 h 1087"/>
                <a:gd name="T20" fmla="*/ 403 w 548"/>
                <a:gd name="T21" fmla="*/ 477 h 1087"/>
                <a:gd name="T22" fmla="*/ 294 w 548"/>
                <a:gd name="T23" fmla="*/ 419 h 1087"/>
                <a:gd name="T24" fmla="*/ 124 w 548"/>
                <a:gd name="T25" fmla="*/ 463 h 1087"/>
                <a:gd name="T26" fmla="*/ 124 w 548"/>
                <a:gd name="T27" fmla="*/ 1087 h 1087"/>
                <a:gd name="T28" fmla="*/ 0 w 548"/>
                <a:gd name="T29"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8" h="1087">
                  <a:moveTo>
                    <a:pt x="0" y="1087"/>
                  </a:moveTo>
                  <a:cubicBezTo>
                    <a:pt x="0" y="0"/>
                    <a:pt x="0" y="0"/>
                    <a:pt x="0" y="0"/>
                  </a:cubicBezTo>
                  <a:cubicBezTo>
                    <a:pt x="124" y="0"/>
                    <a:pt x="124" y="0"/>
                    <a:pt x="124" y="0"/>
                  </a:cubicBezTo>
                  <a:cubicBezTo>
                    <a:pt x="124" y="382"/>
                    <a:pt x="124" y="382"/>
                    <a:pt x="124" y="382"/>
                  </a:cubicBezTo>
                  <a:cubicBezTo>
                    <a:pt x="188" y="357"/>
                    <a:pt x="249" y="345"/>
                    <a:pt x="306" y="345"/>
                  </a:cubicBezTo>
                  <a:cubicBezTo>
                    <a:pt x="420" y="345"/>
                    <a:pt x="493" y="382"/>
                    <a:pt x="526" y="458"/>
                  </a:cubicBezTo>
                  <a:cubicBezTo>
                    <a:pt x="541" y="492"/>
                    <a:pt x="548" y="554"/>
                    <a:pt x="548" y="644"/>
                  </a:cubicBezTo>
                  <a:cubicBezTo>
                    <a:pt x="548" y="1087"/>
                    <a:pt x="548" y="1087"/>
                    <a:pt x="548" y="1087"/>
                  </a:cubicBezTo>
                  <a:cubicBezTo>
                    <a:pt x="425" y="1087"/>
                    <a:pt x="425" y="1087"/>
                    <a:pt x="425" y="1087"/>
                  </a:cubicBezTo>
                  <a:cubicBezTo>
                    <a:pt x="425" y="624"/>
                    <a:pt x="425" y="624"/>
                    <a:pt x="425" y="624"/>
                  </a:cubicBezTo>
                  <a:cubicBezTo>
                    <a:pt x="425" y="555"/>
                    <a:pt x="418" y="506"/>
                    <a:pt x="403" y="477"/>
                  </a:cubicBezTo>
                  <a:cubicBezTo>
                    <a:pt x="384" y="439"/>
                    <a:pt x="347" y="419"/>
                    <a:pt x="294" y="419"/>
                  </a:cubicBezTo>
                  <a:cubicBezTo>
                    <a:pt x="245" y="419"/>
                    <a:pt x="189" y="434"/>
                    <a:pt x="124" y="463"/>
                  </a:cubicBezTo>
                  <a:cubicBezTo>
                    <a:pt x="124" y="1087"/>
                    <a:pt x="124" y="1087"/>
                    <a:pt x="124" y="1087"/>
                  </a:cubicBezTo>
                  <a:lnTo>
                    <a:pt x="0" y="10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39" name="Freeform 71"/>
            <p:cNvSpPr>
              <a:spLocks/>
            </p:cNvSpPr>
            <p:nvPr userDrawn="1"/>
          </p:nvSpPr>
          <p:spPr bwMode="gray">
            <a:xfrm>
              <a:off x="5432" y="605"/>
              <a:ext cx="34" cy="60"/>
            </a:xfrm>
            <a:custGeom>
              <a:avLst/>
              <a:gdLst>
                <a:gd name="T0" fmla="*/ 15 w 34"/>
                <a:gd name="T1" fmla="*/ 41 h 60"/>
                <a:gd name="T2" fmla="*/ 0 w 34"/>
                <a:gd name="T3" fmla="*/ 0 h 60"/>
                <a:gd name="T4" fmla="*/ 7 w 34"/>
                <a:gd name="T5" fmla="*/ 0 h 60"/>
                <a:gd name="T6" fmla="*/ 18 w 34"/>
                <a:gd name="T7" fmla="*/ 33 h 60"/>
                <a:gd name="T8" fmla="*/ 28 w 34"/>
                <a:gd name="T9" fmla="*/ 0 h 60"/>
                <a:gd name="T10" fmla="*/ 34 w 34"/>
                <a:gd name="T11" fmla="*/ 0 h 60"/>
                <a:gd name="T12" fmla="*/ 14 w 34"/>
                <a:gd name="T13" fmla="*/ 60 h 60"/>
                <a:gd name="T14" fmla="*/ 8 w 34"/>
                <a:gd name="T15" fmla="*/ 60 h 60"/>
                <a:gd name="T16" fmla="*/ 15 w 34"/>
                <a:gd name="T17"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60">
                  <a:moveTo>
                    <a:pt x="15" y="41"/>
                  </a:moveTo>
                  <a:lnTo>
                    <a:pt x="0" y="0"/>
                  </a:lnTo>
                  <a:lnTo>
                    <a:pt x="7" y="0"/>
                  </a:lnTo>
                  <a:lnTo>
                    <a:pt x="18" y="33"/>
                  </a:lnTo>
                  <a:lnTo>
                    <a:pt x="28" y="0"/>
                  </a:lnTo>
                  <a:lnTo>
                    <a:pt x="34" y="0"/>
                  </a:lnTo>
                  <a:lnTo>
                    <a:pt x="14" y="60"/>
                  </a:lnTo>
                  <a:lnTo>
                    <a:pt x="8" y="60"/>
                  </a:lnTo>
                  <a:lnTo>
                    <a:pt x="15"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0" name="Freeform 72"/>
            <p:cNvSpPr>
              <a:spLocks noEditPoints="1"/>
            </p:cNvSpPr>
            <p:nvPr userDrawn="1"/>
          </p:nvSpPr>
          <p:spPr bwMode="gray">
            <a:xfrm>
              <a:off x="5470" y="604"/>
              <a:ext cx="34" cy="43"/>
            </a:xfrm>
            <a:custGeom>
              <a:avLst/>
              <a:gdLst>
                <a:gd name="T0" fmla="*/ 304 w 607"/>
                <a:gd name="T1" fmla="*/ 0 h 762"/>
                <a:gd name="T2" fmla="*/ 534 w 607"/>
                <a:gd name="T3" fmla="*/ 103 h 762"/>
                <a:gd name="T4" fmla="*/ 607 w 607"/>
                <a:gd name="T5" fmla="*/ 381 h 762"/>
                <a:gd name="T6" fmla="*/ 534 w 607"/>
                <a:gd name="T7" fmla="*/ 659 h 762"/>
                <a:gd name="T8" fmla="*/ 304 w 607"/>
                <a:gd name="T9" fmla="*/ 762 h 762"/>
                <a:gd name="T10" fmla="*/ 0 w 607"/>
                <a:gd name="T11" fmla="*/ 375 h 762"/>
                <a:gd name="T12" fmla="*/ 73 w 607"/>
                <a:gd name="T13" fmla="*/ 103 h 762"/>
                <a:gd name="T14" fmla="*/ 304 w 607"/>
                <a:gd name="T15" fmla="*/ 0 h 762"/>
                <a:gd name="T16" fmla="*/ 304 w 607"/>
                <a:gd name="T17" fmla="*/ 74 h 762"/>
                <a:gd name="T18" fmla="*/ 159 w 607"/>
                <a:gd name="T19" fmla="*/ 168 h 762"/>
                <a:gd name="T20" fmla="*/ 126 w 607"/>
                <a:gd name="T21" fmla="*/ 377 h 762"/>
                <a:gd name="T22" fmla="*/ 159 w 607"/>
                <a:gd name="T23" fmla="*/ 593 h 762"/>
                <a:gd name="T24" fmla="*/ 304 w 607"/>
                <a:gd name="T25" fmla="*/ 687 h 762"/>
                <a:gd name="T26" fmla="*/ 448 w 607"/>
                <a:gd name="T27" fmla="*/ 593 h 762"/>
                <a:gd name="T28" fmla="*/ 481 w 607"/>
                <a:gd name="T29" fmla="*/ 380 h 762"/>
                <a:gd name="T30" fmla="*/ 448 w 607"/>
                <a:gd name="T31" fmla="*/ 168 h 762"/>
                <a:gd name="T32" fmla="*/ 304 w 607"/>
                <a:gd name="T33" fmla="*/ 7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762">
                  <a:moveTo>
                    <a:pt x="304" y="0"/>
                  </a:moveTo>
                  <a:cubicBezTo>
                    <a:pt x="407" y="0"/>
                    <a:pt x="484" y="34"/>
                    <a:pt x="534" y="103"/>
                  </a:cubicBezTo>
                  <a:cubicBezTo>
                    <a:pt x="583" y="169"/>
                    <a:pt x="607" y="262"/>
                    <a:pt x="607" y="381"/>
                  </a:cubicBezTo>
                  <a:cubicBezTo>
                    <a:pt x="607" y="499"/>
                    <a:pt x="583" y="591"/>
                    <a:pt x="534" y="659"/>
                  </a:cubicBezTo>
                  <a:cubicBezTo>
                    <a:pt x="485" y="727"/>
                    <a:pt x="408" y="762"/>
                    <a:pt x="304" y="762"/>
                  </a:cubicBezTo>
                  <a:cubicBezTo>
                    <a:pt x="101" y="762"/>
                    <a:pt x="0" y="633"/>
                    <a:pt x="0" y="375"/>
                  </a:cubicBezTo>
                  <a:cubicBezTo>
                    <a:pt x="0" y="260"/>
                    <a:pt x="24" y="169"/>
                    <a:pt x="73" y="103"/>
                  </a:cubicBezTo>
                  <a:cubicBezTo>
                    <a:pt x="123" y="34"/>
                    <a:pt x="200" y="0"/>
                    <a:pt x="304" y="0"/>
                  </a:cubicBezTo>
                  <a:close/>
                  <a:moveTo>
                    <a:pt x="304" y="74"/>
                  </a:moveTo>
                  <a:cubicBezTo>
                    <a:pt x="234" y="74"/>
                    <a:pt x="185" y="106"/>
                    <a:pt x="159" y="168"/>
                  </a:cubicBezTo>
                  <a:cubicBezTo>
                    <a:pt x="137" y="220"/>
                    <a:pt x="126" y="290"/>
                    <a:pt x="126" y="377"/>
                  </a:cubicBezTo>
                  <a:cubicBezTo>
                    <a:pt x="126" y="469"/>
                    <a:pt x="137" y="541"/>
                    <a:pt x="159" y="593"/>
                  </a:cubicBezTo>
                  <a:cubicBezTo>
                    <a:pt x="185" y="655"/>
                    <a:pt x="234" y="687"/>
                    <a:pt x="304" y="687"/>
                  </a:cubicBezTo>
                  <a:cubicBezTo>
                    <a:pt x="374" y="687"/>
                    <a:pt x="422" y="655"/>
                    <a:pt x="448" y="593"/>
                  </a:cubicBezTo>
                  <a:cubicBezTo>
                    <a:pt x="470" y="541"/>
                    <a:pt x="481" y="470"/>
                    <a:pt x="481" y="380"/>
                  </a:cubicBezTo>
                  <a:cubicBezTo>
                    <a:pt x="481" y="289"/>
                    <a:pt x="470" y="219"/>
                    <a:pt x="448" y="168"/>
                  </a:cubicBezTo>
                  <a:cubicBezTo>
                    <a:pt x="421" y="106"/>
                    <a:pt x="373" y="74"/>
                    <a:pt x="304"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1" name="Freeform 73"/>
            <p:cNvSpPr>
              <a:spLocks/>
            </p:cNvSpPr>
            <p:nvPr userDrawn="1"/>
          </p:nvSpPr>
          <p:spPr bwMode="gray">
            <a:xfrm>
              <a:off x="5514" y="605"/>
              <a:ext cx="29" cy="42"/>
            </a:xfrm>
            <a:custGeom>
              <a:avLst/>
              <a:gdLst>
                <a:gd name="T0" fmla="*/ 0 w 527"/>
                <a:gd name="T1" fmla="*/ 0 h 742"/>
                <a:gd name="T2" fmla="*/ 123 w 527"/>
                <a:gd name="T3" fmla="*/ 0 h 742"/>
                <a:gd name="T4" fmla="*/ 123 w 527"/>
                <a:gd name="T5" fmla="*/ 445 h 742"/>
                <a:gd name="T6" fmla="*/ 145 w 527"/>
                <a:gd name="T7" fmla="*/ 609 h 742"/>
                <a:gd name="T8" fmla="*/ 197 w 527"/>
                <a:gd name="T9" fmla="*/ 656 h 742"/>
                <a:gd name="T10" fmla="*/ 276 w 527"/>
                <a:gd name="T11" fmla="*/ 667 h 742"/>
                <a:gd name="T12" fmla="*/ 403 w 527"/>
                <a:gd name="T13" fmla="*/ 648 h 742"/>
                <a:gd name="T14" fmla="*/ 403 w 527"/>
                <a:gd name="T15" fmla="*/ 0 h 742"/>
                <a:gd name="T16" fmla="*/ 527 w 527"/>
                <a:gd name="T17" fmla="*/ 0 h 742"/>
                <a:gd name="T18" fmla="*/ 527 w 527"/>
                <a:gd name="T19" fmla="*/ 710 h 742"/>
                <a:gd name="T20" fmla="*/ 269 w 527"/>
                <a:gd name="T21" fmla="*/ 742 h 742"/>
                <a:gd name="T22" fmla="*/ 86 w 527"/>
                <a:gd name="T23" fmla="*/ 703 h 742"/>
                <a:gd name="T24" fmla="*/ 6 w 527"/>
                <a:gd name="T25" fmla="*/ 567 h 742"/>
                <a:gd name="T26" fmla="*/ 0 w 527"/>
                <a:gd name="T27" fmla="*/ 454 h 742"/>
                <a:gd name="T28" fmla="*/ 0 w 527"/>
                <a:gd name="T29"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742">
                  <a:moveTo>
                    <a:pt x="0" y="0"/>
                  </a:moveTo>
                  <a:cubicBezTo>
                    <a:pt x="123" y="0"/>
                    <a:pt x="123" y="0"/>
                    <a:pt x="123" y="0"/>
                  </a:cubicBezTo>
                  <a:cubicBezTo>
                    <a:pt x="123" y="445"/>
                    <a:pt x="123" y="445"/>
                    <a:pt x="123" y="445"/>
                  </a:cubicBezTo>
                  <a:cubicBezTo>
                    <a:pt x="123" y="527"/>
                    <a:pt x="131" y="582"/>
                    <a:pt x="145" y="609"/>
                  </a:cubicBezTo>
                  <a:cubicBezTo>
                    <a:pt x="157" y="632"/>
                    <a:pt x="174" y="648"/>
                    <a:pt x="197" y="656"/>
                  </a:cubicBezTo>
                  <a:cubicBezTo>
                    <a:pt x="216" y="663"/>
                    <a:pt x="242" y="667"/>
                    <a:pt x="276" y="667"/>
                  </a:cubicBezTo>
                  <a:cubicBezTo>
                    <a:pt x="317" y="667"/>
                    <a:pt x="359" y="661"/>
                    <a:pt x="403" y="648"/>
                  </a:cubicBezTo>
                  <a:cubicBezTo>
                    <a:pt x="403" y="0"/>
                    <a:pt x="403" y="0"/>
                    <a:pt x="403" y="0"/>
                  </a:cubicBezTo>
                  <a:cubicBezTo>
                    <a:pt x="527" y="0"/>
                    <a:pt x="527" y="0"/>
                    <a:pt x="527" y="0"/>
                  </a:cubicBezTo>
                  <a:cubicBezTo>
                    <a:pt x="527" y="710"/>
                    <a:pt x="527" y="710"/>
                    <a:pt x="527" y="710"/>
                  </a:cubicBezTo>
                  <a:cubicBezTo>
                    <a:pt x="435" y="731"/>
                    <a:pt x="349" y="742"/>
                    <a:pt x="269" y="742"/>
                  </a:cubicBezTo>
                  <a:cubicBezTo>
                    <a:pt x="187" y="742"/>
                    <a:pt x="126" y="729"/>
                    <a:pt x="86" y="703"/>
                  </a:cubicBezTo>
                  <a:cubicBezTo>
                    <a:pt x="41" y="674"/>
                    <a:pt x="14" y="629"/>
                    <a:pt x="6" y="567"/>
                  </a:cubicBezTo>
                  <a:cubicBezTo>
                    <a:pt x="2" y="539"/>
                    <a:pt x="0" y="501"/>
                    <a:pt x="0" y="454"/>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2" name="Freeform 74"/>
            <p:cNvSpPr>
              <a:spLocks/>
            </p:cNvSpPr>
            <p:nvPr userDrawn="1"/>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3" name="Freeform 75"/>
            <p:cNvSpPr>
              <a:spLocks/>
            </p:cNvSpPr>
            <p:nvPr userDrawn="1"/>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4" name="Freeform 76"/>
            <p:cNvSpPr>
              <a:spLocks/>
            </p:cNvSpPr>
            <p:nvPr userDrawn="1"/>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5" name="Freeform 77"/>
            <p:cNvSpPr>
              <a:spLocks/>
            </p:cNvSpPr>
            <p:nvPr userDrawn="1"/>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6" name="Freeform 78"/>
            <p:cNvSpPr>
              <a:spLocks/>
            </p:cNvSpPr>
            <p:nvPr userDrawn="1"/>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7" name="Freeform 79"/>
            <p:cNvSpPr>
              <a:spLocks/>
            </p:cNvSpPr>
            <p:nvPr userDrawn="1"/>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8" name="Freeform 80"/>
            <p:cNvSpPr>
              <a:spLocks/>
            </p:cNvSpPr>
            <p:nvPr userDrawn="1"/>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7249" name="Freeform 81"/>
            <p:cNvSpPr>
              <a:spLocks/>
            </p:cNvSpPr>
            <p:nvPr userDrawn="1"/>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7173" name="Rectangle 5"/>
          <p:cNvSpPr>
            <a:spLocks noGrp="1" noChangeArrowheads="1"/>
          </p:cNvSpPr>
          <p:nvPr>
            <p:ph type="subTitle" idx="1"/>
          </p:nvPr>
        </p:nvSpPr>
        <p:spPr bwMode="gray">
          <a:xfrm>
            <a:off x="323850" y="4572000"/>
            <a:ext cx="7920038" cy="1784350"/>
          </a:xfrm>
        </p:spPr>
        <p:txBody>
          <a:bodyPr/>
          <a:lstStyle>
            <a:lvl1pPr marL="0" indent="0">
              <a:lnSpc>
                <a:spcPct val="100000"/>
              </a:lnSpc>
              <a:spcBef>
                <a:spcPct val="0"/>
              </a:spcBef>
              <a:spcAft>
                <a:spcPct val="0"/>
              </a:spcAft>
              <a:buFont typeface="Wingdings" pitchFamily="2" charset="2"/>
              <a:buNone/>
              <a:defRPr sz="2800"/>
            </a:lvl1pPr>
          </a:lstStyle>
          <a:p>
            <a:pPr lvl="0"/>
            <a:r>
              <a:rPr lang="ja-JP" altLang="en-US" noProof="0" dirty="0"/>
              <a:t>マスタ サブタイトルの書式設定</a:t>
            </a:r>
          </a:p>
        </p:txBody>
      </p:sp>
      <p:sp>
        <p:nvSpPr>
          <p:cNvPr id="647174" name="Rectangle 6"/>
          <p:cNvSpPr>
            <a:spLocks noGrp="1" noChangeArrowheads="1"/>
          </p:cNvSpPr>
          <p:nvPr>
            <p:ph type="ctrTitle"/>
          </p:nvPr>
        </p:nvSpPr>
        <p:spPr bwMode="gray">
          <a:xfrm>
            <a:off x="323850" y="1738313"/>
            <a:ext cx="7920038" cy="2360612"/>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rgbClr val="FFFFFF"/>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a:lstStyle>
            <a:lvl1pPr>
              <a:defRPr/>
            </a:lvl1pPr>
          </a:lstStyle>
          <a:p>
            <a:r>
              <a:rPr lang="en-US" altLang="ja-JP"/>
              <a:t>Copyright 2020 Fujitsu Laboratories Ltd.</a:t>
            </a:r>
            <a:endParaRPr lang="de-DE" altLang="ja-JP"/>
          </a:p>
        </p:txBody>
      </p:sp>
      <p:sp>
        <p:nvSpPr>
          <p:cNvPr id="39"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中表紙">
    <p:spTree>
      <p:nvGrpSpPr>
        <p:cNvPr id="1" name=""/>
        <p:cNvGrpSpPr/>
        <p:nvPr/>
      </p:nvGrpSpPr>
      <p:grpSpPr>
        <a:xfrm>
          <a:off x="0" y="0"/>
          <a:ext cx="0" cy="0"/>
          <a:chOff x="0" y="0"/>
          <a:chExt cx="0" cy="0"/>
        </a:xfrm>
      </p:grpSpPr>
      <p:grpSp>
        <p:nvGrpSpPr>
          <p:cNvPr id="39" name="Group 84" descr="F_Tool_Middle_Cover"/>
          <p:cNvGrpSpPr>
            <a:grpSpLocks/>
          </p:cNvGrpSpPr>
          <p:nvPr userDrawn="1"/>
        </p:nvGrpSpPr>
        <p:grpSpPr bwMode="gray">
          <a:xfrm>
            <a:off x="0" y="0"/>
            <a:ext cx="9144000" cy="3913188"/>
            <a:chOff x="0" y="0"/>
            <a:chExt cx="5760" cy="2465"/>
          </a:xfrm>
        </p:grpSpPr>
        <p:pic>
          <p:nvPicPr>
            <p:cNvPr id="40" name="Picture 39" descr="MiddleGray_L1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5760" cy="2465"/>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3"/>
            <p:cNvGrpSpPr>
              <a:grpSpLocks noChangeAspect="1"/>
            </p:cNvGrpSpPr>
            <p:nvPr/>
          </p:nvGrpSpPr>
          <p:grpSpPr bwMode="gray">
            <a:xfrm>
              <a:off x="4604" y="117"/>
              <a:ext cx="1038" cy="580"/>
              <a:chOff x="4604" y="117"/>
              <a:chExt cx="1038" cy="580"/>
            </a:xfrm>
          </p:grpSpPr>
          <p:sp>
            <p:nvSpPr>
              <p:cNvPr id="42" name="AutoShape 42"/>
              <p:cNvSpPr>
                <a:spLocks noChangeAspect="1" noChangeArrowheads="1" noTextEdit="1"/>
              </p:cNvSpPr>
              <p:nvPr/>
            </p:nvSpPr>
            <p:spPr bwMode="gray">
              <a:xfrm>
                <a:off x="4604" y="117"/>
                <a:ext cx="1038"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43" name="Freeform 44"/>
              <p:cNvSpPr>
                <a:spLocks/>
              </p:cNvSpPr>
              <p:nvPr/>
            </p:nvSpPr>
            <p:spPr bwMode="gray">
              <a:xfrm>
                <a:off x="5115" y="216"/>
                <a:ext cx="132" cy="10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4" name="Freeform 45"/>
              <p:cNvSpPr>
                <a:spLocks/>
              </p:cNvSpPr>
              <p:nvPr/>
            </p:nvSpPr>
            <p:spPr bwMode="gray">
              <a:xfrm>
                <a:off x="4899" y="327"/>
                <a:ext cx="91" cy="148"/>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5" name="Freeform 46"/>
              <p:cNvSpPr>
                <a:spLocks/>
              </p:cNvSpPr>
              <p:nvPr/>
            </p:nvSpPr>
            <p:spPr bwMode="gray">
              <a:xfrm>
                <a:off x="5114" y="327"/>
                <a:ext cx="60" cy="207"/>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6" name="Freeform 47"/>
              <p:cNvSpPr>
                <a:spLocks/>
              </p:cNvSpPr>
              <p:nvPr/>
            </p:nvSpPr>
            <p:spPr bwMode="gray">
              <a:xfrm>
                <a:off x="5180" y="327"/>
                <a:ext cx="47" cy="148"/>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7" name="Freeform 48"/>
              <p:cNvSpPr>
                <a:spLocks/>
              </p:cNvSpPr>
              <p:nvPr/>
            </p:nvSpPr>
            <p:spPr bwMode="gray">
              <a:xfrm>
                <a:off x="5227" y="327"/>
                <a:ext cx="111" cy="148"/>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8" name="Freeform 49"/>
              <p:cNvSpPr>
                <a:spLocks/>
              </p:cNvSpPr>
              <p:nvPr/>
            </p:nvSpPr>
            <p:spPr bwMode="gray">
              <a:xfrm>
                <a:off x="5429" y="327"/>
                <a:ext cx="124" cy="151"/>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49" name="Freeform 50"/>
              <p:cNvSpPr>
                <a:spLocks/>
              </p:cNvSpPr>
              <p:nvPr/>
            </p:nvSpPr>
            <p:spPr bwMode="gray">
              <a:xfrm>
                <a:off x="4994" y="327"/>
                <a:ext cx="125" cy="151"/>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50" name="Freeform 51"/>
              <p:cNvSpPr>
                <a:spLocks/>
              </p:cNvSpPr>
              <p:nvPr/>
            </p:nvSpPr>
            <p:spPr bwMode="gray">
              <a:xfrm>
                <a:off x="5333" y="324"/>
                <a:ext cx="95" cy="154"/>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
        <p:nvSpPr>
          <p:cNvPr id="647173" name="Rectangle 5"/>
          <p:cNvSpPr>
            <a:spLocks noGrp="1" noChangeArrowheads="1"/>
          </p:cNvSpPr>
          <p:nvPr>
            <p:ph type="subTitle" idx="1" hasCustomPrompt="1"/>
          </p:nvPr>
        </p:nvSpPr>
        <p:spPr bwMode="gray">
          <a:xfrm>
            <a:off x="323850" y="3697200"/>
            <a:ext cx="7923600" cy="2595600"/>
          </a:xfrm>
        </p:spPr>
        <p:txBody>
          <a:bodyPr/>
          <a:lstStyle>
            <a:lvl1pPr marL="304800" marR="0" indent="-304800" algn="l" defTabSz="457200" rtl="0" eaLnBrk="1" fontAlgn="base" latinLnBrk="0" hangingPunct="1">
              <a:lnSpc>
                <a:spcPct val="100000"/>
              </a:lnSpc>
              <a:spcBef>
                <a:spcPct val="10000"/>
              </a:spcBef>
              <a:spcAft>
                <a:spcPct val="10000"/>
              </a:spcAft>
              <a:buClr>
                <a:srgbClr val="87867E"/>
              </a:buClr>
              <a:buSzTx/>
              <a:buFont typeface="Wingdings" pitchFamily="2" charset="2"/>
              <a:buChar char="n"/>
              <a:tabLst/>
              <a:defRPr sz="2400"/>
            </a:lvl1pPr>
          </a:lstStyle>
          <a:p>
            <a:pPr lvl="0"/>
            <a:r>
              <a:rPr lang="ja-JP" altLang="en-US" noProof="0" dirty="0"/>
              <a:t>マスタ サブタイトルの書式設定</a:t>
            </a:r>
            <a:endParaRPr kumimoji="1" lang="de-DE" altLang="ja-JP" sz="2400" b="0" i="0" u="none" strike="noStrike" kern="0" cap="none" spc="0" normalizeH="0" baseline="0" noProof="0" dirty="0">
              <a:ln>
                <a:noFill/>
              </a:ln>
              <a:solidFill>
                <a:srgbClr val="000000"/>
              </a:solidFill>
              <a:effectLst/>
              <a:uLnTx/>
              <a:uFillTx/>
              <a:latin typeface="+mn-lt"/>
              <a:ea typeface="+mn-ea"/>
              <a:cs typeface="+mn-cs"/>
            </a:endParaRPr>
          </a:p>
        </p:txBody>
      </p:sp>
      <p:sp>
        <p:nvSpPr>
          <p:cNvPr id="647174" name="Rectangle 6"/>
          <p:cNvSpPr>
            <a:spLocks noGrp="1" noChangeArrowheads="1"/>
          </p:cNvSpPr>
          <p:nvPr>
            <p:ph type="ctrTitle" hasCustomPrompt="1"/>
          </p:nvPr>
        </p:nvSpPr>
        <p:spPr bwMode="gray">
          <a:xfrm>
            <a:off x="323850" y="1774800"/>
            <a:ext cx="7923600" cy="1440000"/>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4400">
                <a:solidFill>
                  <a:schemeClr val="tx1"/>
                </a:solidFill>
              </a:defRPr>
            </a:lvl1pPr>
          </a:lstStyle>
          <a:p>
            <a:pPr lvl="0"/>
            <a:br>
              <a:rPr lang="en-US" altLang="ja-JP" noProof="0" dirty="0"/>
            </a:br>
            <a:r>
              <a:rPr lang="ja-JP" altLang="en-US" noProof="0" dirty="0"/>
              <a:t>マスタ タイトルの書式設定</a:t>
            </a:r>
            <a:endParaRPr lang="de-DE" altLang="ja-JP" noProof="0" dirty="0"/>
          </a:p>
        </p:txBody>
      </p:sp>
      <p:sp>
        <p:nvSpPr>
          <p:cNvPr id="647215" name="Rectangle 47"/>
          <p:cNvSpPr>
            <a:spLocks noGrp="1" noChangeArrowheads="1"/>
          </p:cNvSpPr>
          <p:nvPr>
            <p:ph type="ftr" sz="quarter" idx="3"/>
          </p:nvPr>
        </p:nvSpPr>
        <p:spPr bwMode="gray"/>
        <p:txBody>
          <a:bodyPr/>
          <a:lstStyle>
            <a:lvl1pPr>
              <a:defRPr>
                <a:latin typeface="Arial" panose="020B0604020202020204" pitchFamily="34" charset="0"/>
                <a:ea typeface="ＭＳ Ｐゴシック" panose="020B0600070205080204" pitchFamily="50" charset="-128"/>
                <a:sym typeface="Arial" panose="020B0604020202020204" pitchFamily="34" charset="0"/>
              </a:defRPr>
            </a:lvl1pPr>
          </a:lstStyle>
          <a:p>
            <a:r>
              <a:rPr lang="en-US" altLang="ja-JP"/>
              <a:t>Copyright 2020 Fujitsu Laboratories Ltd.</a:t>
            </a:r>
            <a:endParaRPr lang="de-DE" altLang="ja-JP"/>
          </a:p>
        </p:txBody>
      </p:sp>
      <p:sp>
        <p:nvSpPr>
          <p:cNvPr id="51"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52"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de-DE" altLang="ja-JP" smtClean="0"/>
              <a:pPr/>
              <a:t>‹#›</a:t>
            </a:fld>
            <a:endParaRPr lang="de-DE" altLang="ja-JP"/>
          </a:p>
        </p:txBody>
      </p:sp>
    </p:spTree>
    <p:extLst>
      <p:ext uri="{BB962C8B-B14F-4D97-AF65-F5344CB8AC3E}">
        <p14:creationId xmlns:p14="http://schemas.microsoft.com/office/powerpoint/2010/main" val="314890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idx="1"/>
          </p:nvPr>
        </p:nvSpPr>
        <p:spPr bwMode="gray"/>
        <p:txBody>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スライド番号プレースホルダー 3"/>
          <p:cNvSpPr>
            <a:spLocks noGrp="1"/>
          </p:cNvSpPr>
          <p:nvPr>
            <p:ph type="sldNum" sz="quarter" idx="10"/>
          </p:nvPr>
        </p:nvSpPr>
        <p:spPr bwMode="gray"/>
        <p:txBody>
          <a:bodyPr/>
          <a:lstStyle>
            <a:lvl1pPr>
              <a:defRPr/>
            </a:lvl1pPr>
          </a:lstStyle>
          <a:p>
            <a:fld id="{DE2B87E1-F9DF-4BEE-B07D-635D26011F4B}" type="slidenum">
              <a:rPr lang="de-DE" altLang="ja-JP"/>
              <a:pPr/>
              <a:t>‹#›</a:t>
            </a:fld>
            <a:endParaRPr lang="de-DE" altLang="ja-JP"/>
          </a:p>
        </p:txBody>
      </p:sp>
      <p:sp>
        <p:nvSpPr>
          <p:cNvPr id="5" name="フッター プレースホルダー 4"/>
          <p:cNvSpPr>
            <a:spLocks noGrp="1"/>
          </p:cNvSpPr>
          <p:nvPr>
            <p:ph type="ftr" sz="quarter" idx="11"/>
          </p:nvPr>
        </p:nvSpPr>
        <p:spPr bwMode="gray"/>
        <p:txBody>
          <a:bodyPr/>
          <a:lstStyle>
            <a:lvl1pPr>
              <a:defRPr/>
            </a:lvl1pPr>
          </a:lstStyle>
          <a:p>
            <a:r>
              <a:rPr lang="en-US" altLang="ja-JP"/>
              <a:t>Copyright 2020 Fujitsu Laboratories Ltd.</a:t>
            </a:r>
            <a:endParaRPr lang="de-DE" altLang="ja-JP" dirty="0"/>
          </a:p>
        </p:txBody>
      </p:sp>
    </p:spTree>
    <p:extLst>
      <p:ext uri="{BB962C8B-B14F-4D97-AF65-F5344CB8AC3E}">
        <p14:creationId xmlns:p14="http://schemas.microsoft.com/office/powerpoint/2010/main" val="253161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コンテンツ プレースホルダー 2"/>
          <p:cNvSpPr>
            <a:spLocks noGrp="1"/>
          </p:cNvSpPr>
          <p:nvPr>
            <p:ph sz="half" idx="1"/>
          </p:nvPr>
        </p:nvSpPr>
        <p:spPr bwMode="gray">
          <a:xfrm>
            <a:off x="168275" y="869950"/>
            <a:ext cx="4316413"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4" name="コンテンツ プレースホルダー 3"/>
          <p:cNvSpPr>
            <a:spLocks noGrp="1"/>
          </p:cNvSpPr>
          <p:nvPr>
            <p:ph sz="half" idx="2"/>
          </p:nvPr>
        </p:nvSpPr>
        <p:spPr bwMode="gray">
          <a:xfrm>
            <a:off x="4637088" y="869950"/>
            <a:ext cx="4318000" cy="5592763"/>
          </a:xfrm>
        </p:spPr>
        <p:txBody>
          <a:bodyPr/>
          <a:lstStyle>
            <a:lvl1pPr>
              <a:defRPr sz="2400"/>
            </a:lvl1pPr>
            <a:lvl2pPr>
              <a:defRPr sz="2000"/>
            </a:lvl2pPr>
            <a:lvl3pPr>
              <a:defRPr sz="1800"/>
            </a:lvl3pPr>
            <a:lvl4pPr>
              <a:defRPr sz="1600"/>
            </a:lvl4pPr>
            <a:lvl5pPr>
              <a:defRPr sz="1800"/>
            </a:lvl5pPr>
            <a:lvl6pPr>
              <a:defRPr sz="1800"/>
            </a:lvl6pPr>
            <a:lvl7pPr>
              <a:defRPr sz="1800"/>
            </a:lvl7pPr>
            <a:lvl8pPr>
              <a:defRPr sz="1800"/>
            </a:lvl8pPr>
            <a:lvl9pPr>
              <a:defRPr sz="1800"/>
            </a:lvl9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p:txBody>
      </p:sp>
      <p:sp>
        <p:nvSpPr>
          <p:cNvPr id="5" name="スライド番号プレースホルダー 4"/>
          <p:cNvSpPr>
            <a:spLocks noGrp="1"/>
          </p:cNvSpPr>
          <p:nvPr>
            <p:ph type="sldNum" sz="quarter" idx="10"/>
          </p:nvPr>
        </p:nvSpPr>
        <p:spPr bwMode="gray"/>
        <p:txBody>
          <a:bodyPr/>
          <a:lstStyle>
            <a:lvl1pPr>
              <a:defRPr/>
            </a:lvl1pPr>
          </a:lstStyle>
          <a:p>
            <a:fld id="{FCB7B9BA-EF19-4458-B462-893E29D19B1E}" type="slidenum">
              <a:rPr lang="de-DE" altLang="ja-JP"/>
              <a:pPr/>
              <a:t>‹#›</a:t>
            </a:fld>
            <a:endParaRPr lang="de-DE" altLang="ja-JP"/>
          </a:p>
        </p:txBody>
      </p:sp>
      <p:sp>
        <p:nvSpPr>
          <p:cNvPr id="6" name="フッター プレースホルダー 5"/>
          <p:cNvSpPr>
            <a:spLocks noGrp="1"/>
          </p:cNvSpPr>
          <p:nvPr>
            <p:ph type="ftr" sz="quarter" idx="11"/>
          </p:nvPr>
        </p:nvSpPr>
        <p:spPr bwMode="gray"/>
        <p:txBody>
          <a:bodyPr/>
          <a:lstStyle>
            <a:lvl1pPr>
              <a:defRPr/>
            </a:lvl1pPr>
          </a:lstStyle>
          <a:p>
            <a:r>
              <a:rPr lang="en-US" altLang="ja-JP"/>
              <a:t>Copyright 2020 Fujitsu Laboratories Ltd.</a:t>
            </a:r>
            <a:endParaRPr lang="de-DE" altLang="ja-JP" dirty="0"/>
          </a:p>
        </p:txBody>
      </p:sp>
    </p:spTree>
    <p:extLst>
      <p:ext uri="{BB962C8B-B14F-4D97-AF65-F5344CB8AC3E}">
        <p14:creationId xmlns:p14="http://schemas.microsoft.com/office/powerpoint/2010/main" val="71532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p:txBody>
          <a:bodyPr/>
          <a:lstStyle/>
          <a:p>
            <a:r>
              <a:rPr lang="ja-JP" altLang="en-US"/>
              <a:t>マスター タイトルの書式設定</a:t>
            </a:r>
          </a:p>
        </p:txBody>
      </p:sp>
      <p:sp>
        <p:nvSpPr>
          <p:cNvPr id="3" name="スライド番号プレースホルダー 2"/>
          <p:cNvSpPr>
            <a:spLocks noGrp="1"/>
          </p:cNvSpPr>
          <p:nvPr>
            <p:ph type="sldNum" sz="quarter" idx="10"/>
          </p:nvPr>
        </p:nvSpPr>
        <p:spPr bwMode="gray"/>
        <p:txBody>
          <a:bodyPr/>
          <a:lstStyle>
            <a:lvl1pPr>
              <a:defRPr/>
            </a:lvl1pPr>
          </a:lstStyle>
          <a:p>
            <a:fld id="{1195C95A-030B-42EE-9D8D-E0455A77345A}" type="slidenum">
              <a:rPr lang="de-DE" altLang="ja-JP"/>
              <a:pPr/>
              <a:t>‹#›</a:t>
            </a:fld>
            <a:endParaRPr lang="de-DE" altLang="ja-JP"/>
          </a:p>
        </p:txBody>
      </p:sp>
      <p:sp>
        <p:nvSpPr>
          <p:cNvPr id="4" name="フッター プレースホルダー 3"/>
          <p:cNvSpPr>
            <a:spLocks noGrp="1"/>
          </p:cNvSpPr>
          <p:nvPr>
            <p:ph type="ftr" sz="quarter" idx="11"/>
          </p:nvPr>
        </p:nvSpPr>
        <p:spPr bwMode="gray"/>
        <p:txBody>
          <a:bodyPr/>
          <a:lstStyle>
            <a:lvl1pPr>
              <a:defRPr/>
            </a:lvl1pPr>
          </a:lstStyle>
          <a:p>
            <a:r>
              <a:rPr lang="en-US" altLang="ja-JP"/>
              <a:t>Copyright 2020 Fujitsu Laboratories Ltd.</a:t>
            </a:r>
            <a:endParaRPr lang="de-DE" altLang="ja-JP" dirty="0"/>
          </a:p>
        </p:txBody>
      </p:sp>
    </p:spTree>
    <p:extLst>
      <p:ext uri="{BB962C8B-B14F-4D97-AF65-F5344CB8AC3E}">
        <p14:creationId xmlns:p14="http://schemas.microsoft.com/office/powerpoint/2010/main" val="20736062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0"/>
          </p:nvPr>
        </p:nvSpPr>
        <p:spPr bwMode="gray"/>
        <p:txBody>
          <a:bodyPr/>
          <a:lstStyle>
            <a:lvl1pPr>
              <a:defRPr/>
            </a:lvl1pPr>
          </a:lstStyle>
          <a:p>
            <a:fld id="{E8E9CBD9-E97A-4244-BA2F-A59041725FCD}" type="slidenum">
              <a:rPr lang="de-DE" altLang="ja-JP"/>
              <a:pPr/>
              <a:t>‹#›</a:t>
            </a:fld>
            <a:endParaRPr lang="de-DE" altLang="ja-JP"/>
          </a:p>
        </p:txBody>
      </p:sp>
      <p:sp>
        <p:nvSpPr>
          <p:cNvPr id="3" name="フッター プレースホルダー 2"/>
          <p:cNvSpPr>
            <a:spLocks noGrp="1"/>
          </p:cNvSpPr>
          <p:nvPr>
            <p:ph type="ftr" sz="quarter" idx="11"/>
          </p:nvPr>
        </p:nvSpPr>
        <p:spPr bwMode="gray"/>
        <p:txBody>
          <a:bodyPr/>
          <a:lstStyle>
            <a:lvl1pPr>
              <a:defRPr/>
            </a:lvl1pPr>
          </a:lstStyle>
          <a:p>
            <a:r>
              <a:rPr lang="en-US" altLang="ja-JP"/>
              <a:t>Copyright 2020 Fujitsu Laboratories Ltd.</a:t>
            </a:r>
            <a:endParaRPr lang="de-DE" altLang="ja-JP" dirty="0"/>
          </a:p>
        </p:txBody>
      </p:sp>
    </p:spTree>
    <p:extLst>
      <p:ext uri="{BB962C8B-B14F-4D97-AF65-F5344CB8AC3E}">
        <p14:creationId xmlns:p14="http://schemas.microsoft.com/office/powerpoint/2010/main" val="326108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エンドカット">
    <p:spTree>
      <p:nvGrpSpPr>
        <p:cNvPr id="1" name=""/>
        <p:cNvGrpSpPr/>
        <p:nvPr/>
      </p:nvGrpSpPr>
      <p:grpSpPr>
        <a:xfrm>
          <a:off x="0" y="0"/>
          <a:ext cx="0" cy="0"/>
          <a:chOff x="0" y="0"/>
          <a:chExt cx="0" cy="0"/>
        </a:xfrm>
      </p:grpSpPr>
      <p:sp>
        <p:nvSpPr>
          <p:cNvPr id="38"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bg1"/>
                </a:solidFill>
                <a:latin typeface="+mn-lt"/>
              </a:defRPr>
            </a:lvl1pPr>
          </a:lstStyle>
          <a:p>
            <a:fld id="{E5C4FF1C-8F5E-4BC8-BCAF-207649A9C157}" type="slidenum">
              <a:rPr lang="de-DE" altLang="ja-JP" smtClean="0"/>
              <a:pPr/>
              <a:t>‹#›</a:t>
            </a:fld>
            <a:endParaRPr lang="de-DE" altLang="ja-JP"/>
          </a:p>
        </p:txBody>
      </p:sp>
      <p:sp>
        <p:nvSpPr>
          <p:cNvPr id="39"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bg1"/>
                </a:solidFill>
                <a:latin typeface="+mn-lt"/>
              </a:defRPr>
            </a:lvl1pPr>
          </a:lstStyle>
          <a:p>
            <a:r>
              <a:rPr lang="en-US" altLang="ja-JP"/>
              <a:t>Copyright 2020 Fujitsu Laboratories Ltd.</a:t>
            </a:r>
            <a:endParaRPr lang="de-DE" altLang="ja-JP"/>
          </a:p>
        </p:txBody>
      </p:sp>
      <p:grpSp>
        <p:nvGrpSpPr>
          <p:cNvPr id="4" name="Group 38" descr="Message Lockup"/>
          <p:cNvGrpSpPr>
            <a:grpSpLocks/>
          </p:cNvGrpSpPr>
          <p:nvPr userDrawn="1"/>
        </p:nvGrpSpPr>
        <p:grpSpPr bwMode="gray">
          <a:xfrm>
            <a:off x="0" y="0"/>
            <a:ext cx="9144000" cy="6858000"/>
            <a:chOff x="0" y="0"/>
            <a:chExt cx="5760" cy="4320"/>
          </a:xfrm>
        </p:grpSpPr>
        <p:sp>
          <p:nvSpPr>
            <p:cNvPr id="5" name="Rectangle 4"/>
            <p:cNvSpPr>
              <a:spLocks noChangeArrowheads="1"/>
            </p:cNvSpPr>
            <p:nvPr/>
          </p:nvSpPr>
          <p:spPr bwMode="gray">
            <a:xfrm>
              <a:off x="0" y="0"/>
              <a:ext cx="5760" cy="4320"/>
            </a:xfrm>
            <a:prstGeom prst="rect">
              <a:avLst/>
            </a:prstGeom>
            <a:solidFill>
              <a:srgbClr val="FFFFFF"/>
            </a:solidFill>
            <a:ln>
              <a:noFill/>
            </a:ln>
            <a:effectLst/>
            <a:extLst>
              <a:ext uri="{91240B29-F687-4F45-9708-019B960494DF}">
                <a14:hiddenLine xmlns:a14="http://schemas.microsoft.com/office/drawing/2010/main" w="9525" algn="ctr">
                  <a:solidFill>
                    <a:srgbClr val="505050"/>
                  </a:solidFill>
                  <a:miter lim="800000"/>
                  <a:headEnd/>
                  <a:tailEnd/>
                </a14:hiddenLine>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p>
              <a:endParaRPr lang="ja-JP" altLang="en-US"/>
            </a:p>
          </p:txBody>
        </p:sp>
        <p:grpSp>
          <p:nvGrpSpPr>
            <p:cNvPr id="6" name="Group 7"/>
            <p:cNvGrpSpPr>
              <a:grpSpLocks noChangeAspect="1"/>
            </p:cNvGrpSpPr>
            <p:nvPr/>
          </p:nvGrpSpPr>
          <p:grpSpPr bwMode="gray">
            <a:xfrm>
              <a:off x="0" y="0"/>
              <a:ext cx="5760" cy="4320"/>
              <a:chOff x="0" y="0"/>
              <a:chExt cx="5760" cy="4320"/>
            </a:xfrm>
          </p:grpSpPr>
          <p:sp>
            <p:nvSpPr>
              <p:cNvPr id="7" name="AutoShape 6"/>
              <p:cNvSpPr>
                <a:spLocks noChangeAspect="1" noChangeArrowheads="1" noTextEdit="1"/>
              </p:cNvSpPr>
              <p:nvPr/>
            </p:nvSpPr>
            <p:spPr bwMode="gray">
              <a:xfrm>
                <a:off x="0" y="0"/>
                <a:ext cx="576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8" name="Freeform 8"/>
              <p:cNvSpPr>
                <a:spLocks/>
              </p:cNvSpPr>
              <p:nvPr/>
            </p:nvSpPr>
            <p:spPr bwMode="gray">
              <a:xfrm>
                <a:off x="1217" y="2598"/>
                <a:ext cx="97" cy="159"/>
              </a:xfrm>
              <a:custGeom>
                <a:avLst/>
                <a:gdLst>
                  <a:gd name="T0" fmla="*/ 0 w 484"/>
                  <a:gd name="T1" fmla="*/ 764 h 795"/>
                  <a:gd name="T2" fmla="*/ 0 w 484"/>
                  <a:gd name="T3" fmla="*/ 672 h 795"/>
                  <a:gd name="T4" fmla="*/ 186 w 484"/>
                  <a:gd name="T5" fmla="*/ 715 h 795"/>
                  <a:gd name="T6" fmla="*/ 371 w 484"/>
                  <a:gd name="T7" fmla="*/ 593 h 795"/>
                  <a:gd name="T8" fmla="*/ 339 w 484"/>
                  <a:gd name="T9" fmla="*/ 515 h 795"/>
                  <a:gd name="T10" fmla="*/ 284 w 484"/>
                  <a:gd name="T11" fmla="*/ 472 h 795"/>
                  <a:gd name="T12" fmla="*/ 212 w 484"/>
                  <a:gd name="T13" fmla="*/ 436 h 795"/>
                  <a:gd name="T14" fmla="*/ 65 w 484"/>
                  <a:gd name="T15" fmla="*/ 337 h 795"/>
                  <a:gd name="T16" fmla="*/ 13 w 484"/>
                  <a:gd name="T17" fmla="*/ 199 h 795"/>
                  <a:gd name="T18" fmla="*/ 94 w 484"/>
                  <a:gd name="T19" fmla="*/ 43 h 795"/>
                  <a:gd name="T20" fmla="*/ 269 w 484"/>
                  <a:gd name="T21" fmla="*/ 0 h 795"/>
                  <a:gd name="T22" fmla="*/ 430 w 484"/>
                  <a:gd name="T23" fmla="*/ 26 h 795"/>
                  <a:gd name="T24" fmla="*/ 430 w 484"/>
                  <a:gd name="T25" fmla="*/ 111 h 795"/>
                  <a:gd name="T26" fmla="*/ 274 w 484"/>
                  <a:gd name="T27" fmla="*/ 78 h 795"/>
                  <a:gd name="T28" fmla="*/ 169 w 484"/>
                  <a:gd name="T29" fmla="*/ 103 h 795"/>
                  <a:gd name="T30" fmla="*/ 126 w 484"/>
                  <a:gd name="T31" fmla="*/ 186 h 795"/>
                  <a:gd name="T32" fmla="*/ 156 w 484"/>
                  <a:gd name="T33" fmla="*/ 264 h 795"/>
                  <a:gd name="T34" fmla="*/ 286 w 484"/>
                  <a:gd name="T35" fmla="*/ 345 h 795"/>
                  <a:gd name="T36" fmla="*/ 391 w 484"/>
                  <a:gd name="T37" fmla="*/ 406 h 795"/>
                  <a:gd name="T38" fmla="*/ 464 w 484"/>
                  <a:gd name="T39" fmla="*/ 486 h 795"/>
                  <a:gd name="T40" fmla="*/ 484 w 484"/>
                  <a:gd name="T41" fmla="*/ 581 h 795"/>
                  <a:gd name="T42" fmla="*/ 193 w 484"/>
                  <a:gd name="T43" fmla="*/ 795 h 795"/>
                  <a:gd name="T44" fmla="*/ 0 w 484"/>
                  <a:gd name="T45" fmla="*/ 764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 h="795">
                    <a:moveTo>
                      <a:pt x="0" y="764"/>
                    </a:moveTo>
                    <a:cubicBezTo>
                      <a:pt x="0" y="672"/>
                      <a:pt x="0" y="672"/>
                      <a:pt x="0" y="672"/>
                    </a:cubicBezTo>
                    <a:cubicBezTo>
                      <a:pt x="50" y="700"/>
                      <a:pt x="113" y="715"/>
                      <a:pt x="186" y="715"/>
                    </a:cubicBezTo>
                    <a:cubicBezTo>
                      <a:pt x="309" y="715"/>
                      <a:pt x="371" y="674"/>
                      <a:pt x="371" y="593"/>
                    </a:cubicBezTo>
                    <a:cubicBezTo>
                      <a:pt x="371" y="562"/>
                      <a:pt x="361" y="536"/>
                      <a:pt x="339" y="515"/>
                    </a:cubicBezTo>
                    <a:cubicBezTo>
                      <a:pt x="323" y="498"/>
                      <a:pt x="305" y="484"/>
                      <a:pt x="284" y="472"/>
                    </a:cubicBezTo>
                    <a:cubicBezTo>
                      <a:pt x="265" y="462"/>
                      <a:pt x="241" y="450"/>
                      <a:pt x="212" y="436"/>
                    </a:cubicBezTo>
                    <a:cubicBezTo>
                      <a:pt x="142" y="402"/>
                      <a:pt x="93" y="369"/>
                      <a:pt x="65" y="337"/>
                    </a:cubicBezTo>
                    <a:cubicBezTo>
                      <a:pt x="30" y="299"/>
                      <a:pt x="13" y="253"/>
                      <a:pt x="13" y="199"/>
                    </a:cubicBezTo>
                    <a:cubicBezTo>
                      <a:pt x="13" y="129"/>
                      <a:pt x="40" y="77"/>
                      <a:pt x="94" y="43"/>
                    </a:cubicBezTo>
                    <a:cubicBezTo>
                      <a:pt x="140" y="14"/>
                      <a:pt x="198" y="0"/>
                      <a:pt x="269" y="0"/>
                    </a:cubicBezTo>
                    <a:cubicBezTo>
                      <a:pt x="318" y="0"/>
                      <a:pt x="372" y="8"/>
                      <a:pt x="430" y="26"/>
                    </a:cubicBezTo>
                    <a:cubicBezTo>
                      <a:pt x="430" y="111"/>
                      <a:pt x="430" y="111"/>
                      <a:pt x="430" y="111"/>
                    </a:cubicBezTo>
                    <a:cubicBezTo>
                      <a:pt x="381" y="89"/>
                      <a:pt x="329" y="78"/>
                      <a:pt x="274" y="78"/>
                    </a:cubicBezTo>
                    <a:cubicBezTo>
                      <a:pt x="232" y="78"/>
                      <a:pt x="197" y="86"/>
                      <a:pt x="169" y="103"/>
                    </a:cubicBezTo>
                    <a:cubicBezTo>
                      <a:pt x="141" y="120"/>
                      <a:pt x="126" y="148"/>
                      <a:pt x="126" y="186"/>
                    </a:cubicBezTo>
                    <a:cubicBezTo>
                      <a:pt x="126" y="218"/>
                      <a:pt x="136" y="244"/>
                      <a:pt x="156" y="264"/>
                    </a:cubicBezTo>
                    <a:cubicBezTo>
                      <a:pt x="176" y="285"/>
                      <a:pt x="219" y="312"/>
                      <a:pt x="286" y="345"/>
                    </a:cubicBezTo>
                    <a:cubicBezTo>
                      <a:pt x="338" y="372"/>
                      <a:pt x="374" y="392"/>
                      <a:pt x="391" y="406"/>
                    </a:cubicBezTo>
                    <a:cubicBezTo>
                      <a:pt x="426" y="430"/>
                      <a:pt x="450" y="457"/>
                      <a:pt x="464" y="486"/>
                    </a:cubicBezTo>
                    <a:cubicBezTo>
                      <a:pt x="478" y="512"/>
                      <a:pt x="484" y="544"/>
                      <a:pt x="484" y="581"/>
                    </a:cubicBezTo>
                    <a:cubicBezTo>
                      <a:pt x="484" y="724"/>
                      <a:pt x="387" y="795"/>
                      <a:pt x="193" y="795"/>
                    </a:cubicBezTo>
                    <a:cubicBezTo>
                      <a:pt x="114" y="795"/>
                      <a:pt x="50" y="785"/>
                      <a:pt x="0" y="764"/>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9" name="Freeform 9"/>
              <p:cNvSpPr>
                <a:spLocks/>
              </p:cNvSpPr>
              <p:nvPr/>
            </p:nvSpPr>
            <p:spPr bwMode="gray">
              <a:xfrm>
                <a:off x="1349" y="2526"/>
                <a:ext cx="115"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7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60"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7" y="439"/>
                    </a:cubicBezTo>
                    <a:cubicBezTo>
                      <a:pt x="256" y="439"/>
                      <a:pt x="196"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0" name="Freeform 10"/>
              <p:cNvSpPr>
                <a:spLocks noEditPoints="1"/>
              </p:cNvSpPr>
              <p:nvPr/>
            </p:nvSpPr>
            <p:spPr bwMode="gray">
              <a:xfrm>
                <a:off x="1499" y="2598"/>
                <a:ext cx="117" cy="159"/>
              </a:xfrm>
              <a:custGeom>
                <a:avLst/>
                <a:gdLst>
                  <a:gd name="T0" fmla="*/ 456 w 585"/>
                  <a:gd name="T1" fmla="*/ 298 h 795"/>
                  <a:gd name="T2" fmla="*/ 456 w 585"/>
                  <a:gd name="T3" fmla="*/ 259 h 795"/>
                  <a:gd name="T4" fmla="*/ 432 w 585"/>
                  <a:gd name="T5" fmla="*/ 144 h 795"/>
                  <a:gd name="T6" fmla="*/ 283 w 585"/>
                  <a:gd name="T7" fmla="*/ 81 h 795"/>
                  <a:gd name="T8" fmla="*/ 73 w 585"/>
                  <a:gd name="T9" fmla="*/ 123 h 795"/>
                  <a:gd name="T10" fmla="*/ 73 w 585"/>
                  <a:gd name="T11" fmla="*/ 33 h 795"/>
                  <a:gd name="T12" fmla="*/ 296 w 585"/>
                  <a:gd name="T13" fmla="*/ 0 h 795"/>
                  <a:gd name="T14" fmla="*/ 539 w 585"/>
                  <a:gd name="T15" fmla="*/ 80 h 795"/>
                  <a:gd name="T16" fmla="*/ 582 w 585"/>
                  <a:gd name="T17" fmla="*/ 209 h 795"/>
                  <a:gd name="T18" fmla="*/ 585 w 585"/>
                  <a:gd name="T19" fmla="*/ 303 h 795"/>
                  <a:gd name="T20" fmla="*/ 585 w 585"/>
                  <a:gd name="T21" fmla="*/ 760 h 795"/>
                  <a:gd name="T22" fmla="*/ 305 w 585"/>
                  <a:gd name="T23" fmla="*/ 795 h 795"/>
                  <a:gd name="T24" fmla="*/ 86 w 585"/>
                  <a:gd name="T25" fmla="*/ 752 h 795"/>
                  <a:gd name="T26" fmla="*/ 0 w 585"/>
                  <a:gd name="T27" fmla="*/ 583 h 795"/>
                  <a:gd name="T28" fmla="*/ 99 w 585"/>
                  <a:gd name="T29" fmla="*/ 380 h 795"/>
                  <a:gd name="T30" fmla="*/ 350 w 585"/>
                  <a:gd name="T31" fmla="*/ 310 h 795"/>
                  <a:gd name="T32" fmla="*/ 456 w 585"/>
                  <a:gd name="T33" fmla="*/ 298 h 795"/>
                  <a:gd name="T34" fmla="*/ 456 w 585"/>
                  <a:gd name="T35" fmla="*/ 372 h 795"/>
                  <a:gd name="T36" fmla="*/ 278 w 585"/>
                  <a:gd name="T37" fmla="*/ 399 h 795"/>
                  <a:gd name="T38" fmla="*/ 132 w 585"/>
                  <a:gd name="T39" fmla="*/ 570 h 795"/>
                  <a:gd name="T40" fmla="*/ 175 w 585"/>
                  <a:gd name="T41" fmla="*/ 679 h 795"/>
                  <a:gd name="T42" fmla="*/ 325 w 585"/>
                  <a:gd name="T43" fmla="*/ 718 h 795"/>
                  <a:gd name="T44" fmla="*/ 456 w 585"/>
                  <a:gd name="T45" fmla="*/ 700 h 795"/>
                  <a:gd name="T46" fmla="*/ 456 w 585"/>
                  <a:gd name="T47" fmla="*/ 372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5" h="795">
                    <a:moveTo>
                      <a:pt x="456" y="298"/>
                    </a:moveTo>
                    <a:cubicBezTo>
                      <a:pt x="456" y="259"/>
                      <a:pt x="456" y="259"/>
                      <a:pt x="456" y="259"/>
                    </a:cubicBezTo>
                    <a:cubicBezTo>
                      <a:pt x="456" y="209"/>
                      <a:pt x="448" y="171"/>
                      <a:pt x="432" y="144"/>
                    </a:cubicBezTo>
                    <a:cubicBezTo>
                      <a:pt x="409" y="102"/>
                      <a:pt x="359" y="81"/>
                      <a:pt x="283" y="81"/>
                    </a:cubicBezTo>
                    <a:cubicBezTo>
                      <a:pt x="214" y="81"/>
                      <a:pt x="144" y="95"/>
                      <a:pt x="73" y="123"/>
                    </a:cubicBezTo>
                    <a:cubicBezTo>
                      <a:pt x="73" y="33"/>
                      <a:pt x="73" y="33"/>
                      <a:pt x="73" y="33"/>
                    </a:cubicBezTo>
                    <a:cubicBezTo>
                      <a:pt x="145" y="11"/>
                      <a:pt x="219" y="0"/>
                      <a:pt x="296" y="0"/>
                    </a:cubicBezTo>
                    <a:cubicBezTo>
                      <a:pt x="414" y="0"/>
                      <a:pt x="495" y="27"/>
                      <a:pt x="539" y="80"/>
                    </a:cubicBezTo>
                    <a:cubicBezTo>
                      <a:pt x="562" y="109"/>
                      <a:pt x="577" y="152"/>
                      <a:pt x="582" y="209"/>
                    </a:cubicBezTo>
                    <a:cubicBezTo>
                      <a:pt x="584" y="230"/>
                      <a:pt x="585" y="261"/>
                      <a:pt x="585" y="303"/>
                    </a:cubicBezTo>
                    <a:cubicBezTo>
                      <a:pt x="585" y="760"/>
                      <a:pt x="585" y="760"/>
                      <a:pt x="585" y="760"/>
                    </a:cubicBezTo>
                    <a:cubicBezTo>
                      <a:pt x="497" y="783"/>
                      <a:pt x="404" y="795"/>
                      <a:pt x="305" y="795"/>
                    </a:cubicBezTo>
                    <a:cubicBezTo>
                      <a:pt x="211" y="795"/>
                      <a:pt x="138" y="781"/>
                      <a:pt x="86" y="752"/>
                    </a:cubicBezTo>
                    <a:cubicBezTo>
                      <a:pt x="29" y="719"/>
                      <a:pt x="0" y="663"/>
                      <a:pt x="0" y="583"/>
                    </a:cubicBezTo>
                    <a:cubicBezTo>
                      <a:pt x="0" y="491"/>
                      <a:pt x="33" y="423"/>
                      <a:pt x="99" y="380"/>
                    </a:cubicBezTo>
                    <a:cubicBezTo>
                      <a:pt x="149" y="347"/>
                      <a:pt x="233" y="324"/>
                      <a:pt x="350" y="310"/>
                    </a:cubicBezTo>
                    <a:cubicBezTo>
                      <a:pt x="372" y="307"/>
                      <a:pt x="407" y="303"/>
                      <a:pt x="456" y="298"/>
                    </a:cubicBezTo>
                    <a:moveTo>
                      <a:pt x="456" y="372"/>
                    </a:moveTo>
                    <a:cubicBezTo>
                      <a:pt x="378" y="379"/>
                      <a:pt x="318" y="389"/>
                      <a:pt x="278" y="399"/>
                    </a:cubicBezTo>
                    <a:cubicBezTo>
                      <a:pt x="180" y="423"/>
                      <a:pt x="132" y="480"/>
                      <a:pt x="132" y="570"/>
                    </a:cubicBezTo>
                    <a:cubicBezTo>
                      <a:pt x="132" y="619"/>
                      <a:pt x="146" y="655"/>
                      <a:pt x="175" y="679"/>
                    </a:cubicBezTo>
                    <a:cubicBezTo>
                      <a:pt x="206" y="705"/>
                      <a:pt x="256" y="718"/>
                      <a:pt x="325" y="718"/>
                    </a:cubicBezTo>
                    <a:cubicBezTo>
                      <a:pt x="372" y="718"/>
                      <a:pt x="415" y="711"/>
                      <a:pt x="456" y="700"/>
                    </a:cubicBezTo>
                    <a:lnTo>
                      <a:pt x="456" y="37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1" name="Freeform 11"/>
              <p:cNvSpPr>
                <a:spLocks noEditPoints="1"/>
              </p:cNvSpPr>
              <p:nvPr/>
            </p:nvSpPr>
            <p:spPr bwMode="gray">
              <a:xfrm>
                <a:off x="1662" y="2598"/>
                <a:ext cx="119" cy="227"/>
              </a:xfrm>
              <a:custGeom>
                <a:avLst/>
                <a:gdLst>
                  <a:gd name="T0" fmla="*/ 129 w 592"/>
                  <a:gd name="T1" fmla="*/ 742 h 1136"/>
                  <a:gd name="T2" fmla="*/ 129 w 592"/>
                  <a:gd name="T3" fmla="*/ 1136 h 1136"/>
                  <a:gd name="T4" fmla="*/ 0 w 592"/>
                  <a:gd name="T5" fmla="*/ 1136 h 1136"/>
                  <a:gd name="T6" fmla="*/ 0 w 592"/>
                  <a:gd name="T7" fmla="*/ 30 h 1136"/>
                  <a:gd name="T8" fmla="*/ 260 w 592"/>
                  <a:gd name="T9" fmla="*/ 0 h 1136"/>
                  <a:gd name="T10" fmla="*/ 528 w 592"/>
                  <a:gd name="T11" fmla="*/ 118 h 1136"/>
                  <a:gd name="T12" fmla="*/ 592 w 592"/>
                  <a:gd name="T13" fmla="*/ 396 h 1136"/>
                  <a:gd name="T14" fmla="*/ 511 w 592"/>
                  <a:gd name="T15" fmla="*/ 691 h 1136"/>
                  <a:gd name="T16" fmla="*/ 287 w 592"/>
                  <a:gd name="T17" fmla="*/ 795 h 1136"/>
                  <a:gd name="T18" fmla="*/ 180 w 592"/>
                  <a:gd name="T19" fmla="*/ 775 h 1136"/>
                  <a:gd name="T20" fmla="*/ 129 w 592"/>
                  <a:gd name="T21" fmla="*/ 742 h 1136"/>
                  <a:gd name="T22" fmla="*/ 129 w 592"/>
                  <a:gd name="T23" fmla="*/ 653 h 1136"/>
                  <a:gd name="T24" fmla="*/ 272 w 592"/>
                  <a:gd name="T25" fmla="*/ 718 h 1136"/>
                  <a:gd name="T26" fmla="*/ 418 w 592"/>
                  <a:gd name="T27" fmla="*/ 618 h 1136"/>
                  <a:gd name="T28" fmla="*/ 461 w 592"/>
                  <a:gd name="T29" fmla="*/ 395 h 1136"/>
                  <a:gd name="T30" fmla="*/ 403 w 592"/>
                  <a:gd name="T31" fmla="*/ 147 h 1136"/>
                  <a:gd name="T32" fmla="*/ 241 w 592"/>
                  <a:gd name="T33" fmla="*/ 78 h 1136"/>
                  <a:gd name="T34" fmla="*/ 129 w 592"/>
                  <a:gd name="T35" fmla="*/ 87 h 1136"/>
                  <a:gd name="T36" fmla="*/ 129 w 592"/>
                  <a:gd name="T37" fmla="*/ 653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2" h="1136">
                    <a:moveTo>
                      <a:pt x="129" y="742"/>
                    </a:moveTo>
                    <a:cubicBezTo>
                      <a:pt x="129" y="1136"/>
                      <a:pt x="129" y="1136"/>
                      <a:pt x="129" y="1136"/>
                    </a:cubicBezTo>
                    <a:cubicBezTo>
                      <a:pt x="0" y="1136"/>
                      <a:pt x="0" y="1136"/>
                      <a:pt x="0" y="1136"/>
                    </a:cubicBezTo>
                    <a:cubicBezTo>
                      <a:pt x="0" y="30"/>
                      <a:pt x="0" y="30"/>
                      <a:pt x="0" y="30"/>
                    </a:cubicBezTo>
                    <a:cubicBezTo>
                      <a:pt x="89" y="10"/>
                      <a:pt x="175" y="0"/>
                      <a:pt x="260" y="0"/>
                    </a:cubicBezTo>
                    <a:cubicBezTo>
                      <a:pt x="391" y="0"/>
                      <a:pt x="480" y="39"/>
                      <a:pt x="528" y="118"/>
                    </a:cubicBezTo>
                    <a:cubicBezTo>
                      <a:pt x="571" y="188"/>
                      <a:pt x="592" y="281"/>
                      <a:pt x="592" y="396"/>
                    </a:cubicBezTo>
                    <a:cubicBezTo>
                      <a:pt x="592" y="518"/>
                      <a:pt x="565" y="616"/>
                      <a:pt x="511" y="691"/>
                    </a:cubicBezTo>
                    <a:cubicBezTo>
                      <a:pt x="460" y="761"/>
                      <a:pt x="385" y="795"/>
                      <a:pt x="287" y="795"/>
                    </a:cubicBezTo>
                    <a:cubicBezTo>
                      <a:pt x="245" y="795"/>
                      <a:pt x="209" y="789"/>
                      <a:pt x="180" y="775"/>
                    </a:cubicBezTo>
                    <a:cubicBezTo>
                      <a:pt x="166" y="769"/>
                      <a:pt x="149" y="758"/>
                      <a:pt x="129" y="742"/>
                    </a:cubicBezTo>
                    <a:moveTo>
                      <a:pt x="129" y="653"/>
                    </a:moveTo>
                    <a:cubicBezTo>
                      <a:pt x="172" y="696"/>
                      <a:pt x="220" y="718"/>
                      <a:pt x="272" y="718"/>
                    </a:cubicBezTo>
                    <a:cubicBezTo>
                      <a:pt x="338" y="718"/>
                      <a:pt x="387" y="684"/>
                      <a:pt x="418" y="618"/>
                    </a:cubicBezTo>
                    <a:cubicBezTo>
                      <a:pt x="447" y="557"/>
                      <a:pt x="461" y="483"/>
                      <a:pt x="461" y="395"/>
                    </a:cubicBezTo>
                    <a:cubicBezTo>
                      <a:pt x="461" y="284"/>
                      <a:pt x="442" y="202"/>
                      <a:pt x="403" y="147"/>
                    </a:cubicBezTo>
                    <a:cubicBezTo>
                      <a:pt x="372" y="101"/>
                      <a:pt x="318" y="78"/>
                      <a:pt x="241" y="78"/>
                    </a:cubicBezTo>
                    <a:cubicBezTo>
                      <a:pt x="207" y="78"/>
                      <a:pt x="170" y="81"/>
                      <a:pt x="129" y="87"/>
                    </a:cubicBezTo>
                    <a:lnTo>
                      <a:pt x="129" y="6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2" name="Freeform 12"/>
              <p:cNvSpPr>
                <a:spLocks noEditPoints="1"/>
              </p:cNvSpPr>
              <p:nvPr/>
            </p:nvSpPr>
            <p:spPr bwMode="gray">
              <a:xfrm>
                <a:off x="1816" y="2547"/>
                <a:ext cx="32" cy="206"/>
              </a:xfrm>
              <a:custGeom>
                <a:avLst/>
                <a:gdLst>
                  <a:gd name="T0" fmla="*/ 78 w 157"/>
                  <a:gd name="T1" fmla="*/ 0 h 1031"/>
                  <a:gd name="T2" fmla="*/ 137 w 157"/>
                  <a:gd name="T3" fmla="*/ 26 h 1031"/>
                  <a:gd name="T4" fmla="*/ 157 w 157"/>
                  <a:gd name="T5" fmla="*/ 79 h 1031"/>
                  <a:gd name="T6" fmla="*/ 131 w 157"/>
                  <a:gd name="T7" fmla="*/ 139 h 1031"/>
                  <a:gd name="T8" fmla="*/ 78 w 157"/>
                  <a:gd name="T9" fmla="*/ 159 h 1031"/>
                  <a:gd name="T10" fmla="*/ 20 w 157"/>
                  <a:gd name="T11" fmla="*/ 133 h 1031"/>
                  <a:gd name="T12" fmla="*/ 0 w 157"/>
                  <a:gd name="T13" fmla="*/ 78 h 1031"/>
                  <a:gd name="T14" fmla="*/ 25 w 157"/>
                  <a:gd name="T15" fmla="*/ 20 h 1031"/>
                  <a:gd name="T16" fmla="*/ 78 w 157"/>
                  <a:gd name="T17" fmla="*/ 0 h 1031"/>
                  <a:gd name="T18" fmla="*/ 15 w 157"/>
                  <a:gd name="T19" fmla="*/ 277 h 1031"/>
                  <a:gd name="T20" fmla="*/ 144 w 157"/>
                  <a:gd name="T21" fmla="*/ 277 h 1031"/>
                  <a:gd name="T22" fmla="*/ 144 w 157"/>
                  <a:gd name="T23" fmla="*/ 1031 h 1031"/>
                  <a:gd name="T24" fmla="*/ 15 w 157"/>
                  <a:gd name="T25" fmla="*/ 1031 h 1031"/>
                  <a:gd name="T26" fmla="*/ 15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8" y="0"/>
                    </a:moveTo>
                    <a:cubicBezTo>
                      <a:pt x="102" y="0"/>
                      <a:pt x="121" y="9"/>
                      <a:pt x="137" y="26"/>
                    </a:cubicBezTo>
                    <a:cubicBezTo>
                      <a:pt x="150" y="42"/>
                      <a:pt x="157" y="59"/>
                      <a:pt x="157" y="79"/>
                    </a:cubicBezTo>
                    <a:cubicBezTo>
                      <a:pt x="157" y="103"/>
                      <a:pt x="148" y="123"/>
                      <a:pt x="131" y="139"/>
                    </a:cubicBezTo>
                    <a:cubicBezTo>
                      <a:pt x="116" y="152"/>
                      <a:pt x="99" y="159"/>
                      <a:pt x="78" y="159"/>
                    </a:cubicBezTo>
                    <a:cubicBezTo>
                      <a:pt x="54" y="159"/>
                      <a:pt x="35" y="150"/>
                      <a:pt x="20" y="133"/>
                    </a:cubicBezTo>
                    <a:cubicBezTo>
                      <a:pt x="6" y="118"/>
                      <a:pt x="0" y="99"/>
                      <a:pt x="0" y="78"/>
                    </a:cubicBezTo>
                    <a:cubicBezTo>
                      <a:pt x="0" y="56"/>
                      <a:pt x="8" y="37"/>
                      <a:pt x="25" y="20"/>
                    </a:cubicBezTo>
                    <a:cubicBezTo>
                      <a:pt x="40" y="7"/>
                      <a:pt x="58" y="0"/>
                      <a:pt x="78" y="0"/>
                    </a:cubicBezTo>
                    <a:moveTo>
                      <a:pt x="15" y="277"/>
                    </a:moveTo>
                    <a:cubicBezTo>
                      <a:pt x="144" y="277"/>
                      <a:pt x="144" y="277"/>
                      <a:pt x="144" y="277"/>
                    </a:cubicBezTo>
                    <a:cubicBezTo>
                      <a:pt x="144" y="1031"/>
                      <a:pt x="144" y="1031"/>
                      <a:pt x="144" y="1031"/>
                    </a:cubicBezTo>
                    <a:cubicBezTo>
                      <a:pt x="15" y="1031"/>
                      <a:pt x="15" y="1031"/>
                      <a:pt x="15" y="1031"/>
                    </a:cubicBezTo>
                    <a:lnTo>
                      <a:pt x="15"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3" name="Freeform 13"/>
              <p:cNvSpPr>
                <a:spLocks/>
              </p:cNvSpPr>
              <p:nvPr/>
            </p:nvSpPr>
            <p:spPr bwMode="gray">
              <a:xfrm>
                <a:off x="1894" y="2598"/>
                <a:ext cx="114" cy="155"/>
              </a:xfrm>
              <a:custGeom>
                <a:avLst/>
                <a:gdLst>
                  <a:gd name="T0" fmla="*/ 0 w 573"/>
                  <a:gd name="T1" fmla="*/ 775 h 775"/>
                  <a:gd name="T2" fmla="*/ 0 w 573"/>
                  <a:gd name="T3" fmla="*/ 30 h 775"/>
                  <a:gd name="T4" fmla="*/ 302 w 573"/>
                  <a:gd name="T5" fmla="*/ 0 h 775"/>
                  <a:gd name="T6" fmla="*/ 550 w 573"/>
                  <a:gd name="T7" fmla="*/ 119 h 775"/>
                  <a:gd name="T8" fmla="*/ 573 w 573"/>
                  <a:gd name="T9" fmla="*/ 312 h 775"/>
                  <a:gd name="T10" fmla="*/ 573 w 573"/>
                  <a:gd name="T11" fmla="*/ 775 h 775"/>
                  <a:gd name="T12" fmla="*/ 444 w 573"/>
                  <a:gd name="T13" fmla="*/ 775 h 775"/>
                  <a:gd name="T14" fmla="*/ 444 w 573"/>
                  <a:gd name="T15" fmla="*/ 320 h 775"/>
                  <a:gd name="T16" fmla="*/ 421 w 573"/>
                  <a:gd name="T17" fmla="*/ 140 h 775"/>
                  <a:gd name="T18" fmla="*/ 290 w 573"/>
                  <a:gd name="T19" fmla="*/ 78 h 775"/>
                  <a:gd name="T20" fmla="*/ 130 w 573"/>
                  <a:gd name="T21" fmla="*/ 94 h 775"/>
                  <a:gd name="T22" fmla="*/ 130 w 573"/>
                  <a:gd name="T23" fmla="*/ 775 h 775"/>
                  <a:gd name="T24" fmla="*/ 0 w 573"/>
                  <a:gd name="T25"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3" h="775">
                    <a:moveTo>
                      <a:pt x="0" y="775"/>
                    </a:moveTo>
                    <a:cubicBezTo>
                      <a:pt x="0" y="30"/>
                      <a:pt x="0" y="30"/>
                      <a:pt x="0" y="30"/>
                    </a:cubicBezTo>
                    <a:cubicBezTo>
                      <a:pt x="120" y="10"/>
                      <a:pt x="220" y="0"/>
                      <a:pt x="302" y="0"/>
                    </a:cubicBezTo>
                    <a:cubicBezTo>
                      <a:pt x="434" y="0"/>
                      <a:pt x="516" y="39"/>
                      <a:pt x="550" y="119"/>
                    </a:cubicBezTo>
                    <a:cubicBezTo>
                      <a:pt x="565" y="155"/>
                      <a:pt x="573" y="220"/>
                      <a:pt x="573" y="312"/>
                    </a:cubicBezTo>
                    <a:cubicBezTo>
                      <a:pt x="573" y="775"/>
                      <a:pt x="573" y="775"/>
                      <a:pt x="573" y="775"/>
                    </a:cubicBezTo>
                    <a:cubicBezTo>
                      <a:pt x="444" y="775"/>
                      <a:pt x="444" y="775"/>
                      <a:pt x="444" y="775"/>
                    </a:cubicBezTo>
                    <a:cubicBezTo>
                      <a:pt x="444" y="320"/>
                      <a:pt x="444" y="320"/>
                      <a:pt x="444" y="320"/>
                    </a:cubicBezTo>
                    <a:cubicBezTo>
                      <a:pt x="444" y="230"/>
                      <a:pt x="436" y="171"/>
                      <a:pt x="421" y="140"/>
                    </a:cubicBezTo>
                    <a:cubicBezTo>
                      <a:pt x="400" y="99"/>
                      <a:pt x="356" y="78"/>
                      <a:pt x="290" y="78"/>
                    </a:cubicBezTo>
                    <a:cubicBezTo>
                      <a:pt x="237" y="78"/>
                      <a:pt x="184" y="83"/>
                      <a:pt x="130" y="94"/>
                    </a:cubicBezTo>
                    <a:cubicBezTo>
                      <a:pt x="130" y="775"/>
                      <a:pt x="130" y="775"/>
                      <a:pt x="130"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4" name="Freeform 14"/>
              <p:cNvSpPr>
                <a:spLocks noEditPoints="1"/>
              </p:cNvSpPr>
              <p:nvPr/>
            </p:nvSpPr>
            <p:spPr bwMode="gray">
              <a:xfrm>
                <a:off x="2044" y="2598"/>
                <a:ext cx="119" cy="229"/>
              </a:xfrm>
              <a:custGeom>
                <a:avLst/>
                <a:gdLst>
                  <a:gd name="T0" fmla="*/ 466 w 595"/>
                  <a:gd name="T1" fmla="*/ 707 h 1147"/>
                  <a:gd name="T2" fmla="*/ 418 w 595"/>
                  <a:gd name="T3" fmla="*/ 752 h 1147"/>
                  <a:gd name="T4" fmla="*/ 268 w 595"/>
                  <a:gd name="T5" fmla="*/ 795 h 1147"/>
                  <a:gd name="T6" fmla="*/ 102 w 595"/>
                  <a:gd name="T7" fmla="*/ 740 h 1147"/>
                  <a:gd name="T8" fmla="*/ 0 w 595"/>
                  <a:gd name="T9" fmla="*/ 433 h 1147"/>
                  <a:gd name="T10" fmla="*/ 75 w 595"/>
                  <a:gd name="T11" fmla="*/ 137 h 1147"/>
                  <a:gd name="T12" fmla="*/ 356 w 595"/>
                  <a:gd name="T13" fmla="*/ 0 h 1147"/>
                  <a:gd name="T14" fmla="*/ 595 w 595"/>
                  <a:gd name="T15" fmla="*/ 30 h 1147"/>
                  <a:gd name="T16" fmla="*/ 595 w 595"/>
                  <a:gd name="T17" fmla="*/ 628 h 1147"/>
                  <a:gd name="T18" fmla="*/ 580 w 595"/>
                  <a:gd name="T19" fmla="*/ 881 h 1147"/>
                  <a:gd name="T20" fmla="*/ 441 w 595"/>
                  <a:gd name="T21" fmla="*/ 1099 h 1147"/>
                  <a:gd name="T22" fmla="*/ 200 w 595"/>
                  <a:gd name="T23" fmla="*/ 1147 h 1147"/>
                  <a:gd name="T24" fmla="*/ 103 w 595"/>
                  <a:gd name="T25" fmla="*/ 1141 h 1147"/>
                  <a:gd name="T26" fmla="*/ 103 w 595"/>
                  <a:gd name="T27" fmla="*/ 1064 h 1147"/>
                  <a:gd name="T28" fmla="*/ 199 w 595"/>
                  <a:gd name="T29" fmla="*/ 1069 h 1147"/>
                  <a:gd name="T30" fmla="*/ 357 w 595"/>
                  <a:gd name="T31" fmla="*/ 1041 h 1147"/>
                  <a:gd name="T32" fmla="*/ 454 w 595"/>
                  <a:gd name="T33" fmla="*/ 896 h 1147"/>
                  <a:gd name="T34" fmla="*/ 466 w 595"/>
                  <a:gd name="T35" fmla="*/ 748 h 1147"/>
                  <a:gd name="T36" fmla="*/ 466 w 595"/>
                  <a:gd name="T37" fmla="*/ 707 h 1147"/>
                  <a:gd name="T38" fmla="*/ 466 w 595"/>
                  <a:gd name="T39" fmla="*/ 85 h 1147"/>
                  <a:gd name="T40" fmla="*/ 369 w 595"/>
                  <a:gd name="T41" fmla="*/ 78 h 1147"/>
                  <a:gd name="T42" fmla="*/ 242 w 595"/>
                  <a:gd name="T43" fmla="*/ 111 h 1147"/>
                  <a:gd name="T44" fmla="*/ 159 w 595"/>
                  <a:gd name="T45" fmla="*/ 244 h 1147"/>
                  <a:gd name="T46" fmla="*/ 132 w 595"/>
                  <a:gd name="T47" fmla="*/ 438 h 1147"/>
                  <a:gd name="T48" fmla="*/ 183 w 595"/>
                  <a:gd name="T49" fmla="*/ 662 h 1147"/>
                  <a:gd name="T50" fmla="*/ 286 w 595"/>
                  <a:gd name="T51" fmla="*/ 718 h 1147"/>
                  <a:gd name="T52" fmla="*/ 388 w 595"/>
                  <a:gd name="T53" fmla="*/ 683 h 1147"/>
                  <a:gd name="T54" fmla="*/ 455 w 595"/>
                  <a:gd name="T55" fmla="*/ 592 h 1147"/>
                  <a:gd name="T56" fmla="*/ 466 w 595"/>
                  <a:gd name="T57" fmla="*/ 505 h 1147"/>
                  <a:gd name="T58" fmla="*/ 466 w 595"/>
                  <a:gd name="T59" fmla="*/ 85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95" h="1147">
                    <a:moveTo>
                      <a:pt x="466" y="707"/>
                    </a:moveTo>
                    <a:cubicBezTo>
                      <a:pt x="446" y="728"/>
                      <a:pt x="430" y="743"/>
                      <a:pt x="418" y="752"/>
                    </a:cubicBezTo>
                    <a:cubicBezTo>
                      <a:pt x="378" y="781"/>
                      <a:pt x="329" y="795"/>
                      <a:pt x="268" y="795"/>
                    </a:cubicBezTo>
                    <a:cubicBezTo>
                      <a:pt x="201" y="795"/>
                      <a:pt x="146" y="777"/>
                      <a:pt x="102" y="740"/>
                    </a:cubicBezTo>
                    <a:cubicBezTo>
                      <a:pt x="34" y="683"/>
                      <a:pt x="0" y="581"/>
                      <a:pt x="0" y="433"/>
                    </a:cubicBezTo>
                    <a:cubicBezTo>
                      <a:pt x="0" y="313"/>
                      <a:pt x="25" y="215"/>
                      <a:pt x="75" y="137"/>
                    </a:cubicBezTo>
                    <a:cubicBezTo>
                      <a:pt x="133" y="46"/>
                      <a:pt x="226" y="0"/>
                      <a:pt x="356" y="0"/>
                    </a:cubicBezTo>
                    <a:cubicBezTo>
                      <a:pt x="433" y="0"/>
                      <a:pt x="513" y="10"/>
                      <a:pt x="595" y="30"/>
                    </a:cubicBezTo>
                    <a:cubicBezTo>
                      <a:pt x="595" y="628"/>
                      <a:pt x="595" y="628"/>
                      <a:pt x="595" y="628"/>
                    </a:cubicBezTo>
                    <a:cubicBezTo>
                      <a:pt x="595" y="739"/>
                      <a:pt x="590" y="823"/>
                      <a:pt x="580" y="881"/>
                    </a:cubicBezTo>
                    <a:cubicBezTo>
                      <a:pt x="563" y="986"/>
                      <a:pt x="516" y="1059"/>
                      <a:pt x="441" y="1099"/>
                    </a:cubicBezTo>
                    <a:cubicBezTo>
                      <a:pt x="380" y="1131"/>
                      <a:pt x="299" y="1147"/>
                      <a:pt x="200" y="1147"/>
                    </a:cubicBezTo>
                    <a:cubicBezTo>
                      <a:pt x="172" y="1147"/>
                      <a:pt x="140" y="1145"/>
                      <a:pt x="103" y="1141"/>
                    </a:cubicBezTo>
                    <a:cubicBezTo>
                      <a:pt x="103" y="1064"/>
                      <a:pt x="103" y="1064"/>
                      <a:pt x="103" y="1064"/>
                    </a:cubicBezTo>
                    <a:cubicBezTo>
                      <a:pt x="136" y="1068"/>
                      <a:pt x="168" y="1069"/>
                      <a:pt x="199" y="1069"/>
                    </a:cubicBezTo>
                    <a:cubicBezTo>
                      <a:pt x="270" y="1069"/>
                      <a:pt x="322" y="1060"/>
                      <a:pt x="357" y="1041"/>
                    </a:cubicBezTo>
                    <a:cubicBezTo>
                      <a:pt x="408" y="1014"/>
                      <a:pt x="440" y="966"/>
                      <a:pt x="454" y="896"/>
                    </a:cubicBezTo>
                    <a:cubicBezTo>
                      <a:pt x="462" y="857"/>
                      <a:pt x="466" y="808"/>
                      <a:pt x="466" y="748"/>
                    </a:cubicBezTo>
                    <a:lnTo>
                      <a:pt x="466" y="707"/>
                    </a:lnTo>
                    <a:close/>
                    <a:moveTo>
                      <a:pt x="466" y="85"/>
                    </a:moveTo>
                    <a:cubicBezTo>
                      <a:pt x="430" y="80"/>
                      <a:pt x="398" y="78"/>
                      <a:pt x="369" y="78"/>
                    </a:cubicBezTo>
                    <a:cubicBezTo>
                      <a:pt x="315" y="78"/>
                      <a:pt x="272" y="89"/>
                      <a:pt x="242" y="111"/>
                    </a:cubicBezTo>
                    <a:cubicBezTo>
                      <a:pt x="207" y="136"/>
                      <a:pt x="179" y="180"/>
                      <a:pt x="159" y="244"/>
                    </a:cubicBezTo>
                    <a:cubicBezTo>
                      <a:pt x="141" y="299"/>
                      <a:pt x="132" y="364"/>
                      <a:pt x="132" y="438"/>
                    </a:cubicBezTo>
                    <a:cubicBezTo>
                      <a:pt x="132" y="540"/>
                      <a:pt x="149" y="615"/>
                      <a:pt x="183" y="662"/>
                    </a:cubicBezTo>
                    <a:cubicBezTo>
                      <a:pt x="209" y="699"/>
                      <a:pt x="243" y="718"/>
                      <a:pt x="286" y="718"/>
                    </a:cubicBezTo>
                    <a:cubicBezTo>
                      <a:pt x="323" y="718"/>
                      <a:pt x="357" y="706"/>
                      <a:pt x="388" y="683"/>
                    </a:cubicBezTo>
                    <a:cubicBezTo>
                      <a:pt x="420" y="660"/>
                      <a:pt x="442" y="629"/>
                      <a:pt x="455" y="592"/>
                    </a:cubicBezTo>
                    <a:cubicBezTo>
                      <a:pt x="462" y="572"/>
                      <a:pt x="466" y="543"/>
                      <a:pt x="466" y="505"/>
                    </a:cubicBezTo>
                    <a:lnTo>
                      <a:pt x="466"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5" name="Freeform 15"/>
              <p:cNvSpPr>
                <a:spLocks/>
              </p:cNvSpPr>
              <p:nvPr/>
            </p:nvSpPr>
            <p:spPr bwMode="gray">
              <a:xfrm>
                <a:off x="228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5 w 332"/>
                  <a:gd name="T17" fmla="*/ 873 h 958"/>
                  <a:gd name="T18" fmla="*/ 290 w 332"/>
                  <a:gd name="T19" fmla="*/ 875 h 958"/>
                  <a:gd name="T20" fmla="*/ 332 w 332"/>
                  <a:gd name="T21" fmla="*/ 875 h 958"/>
                  <a:gd name="T22" fmla="*/ 332 w 332"/>
                  <a:gd name="T23" fmla="*/ 958 h 958"/>
                  <a:gd name="T24" fmla="*/ 263 w 332"/>
                  <a:gd name="T25" fmla="*/ 958 h 958"/>
                  <a:gd name="T26" fmla="*/ 132 w 332"/>
                  <a:gd name="T27" fmla="*/ 945 h 958"/>
                  <a:gd name="T28" fmla="*/ 12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9" y="858"/>
                      <a:pt x="203" y="869"/>
                      <a:pt x="235" y="873"/>
                    </a:cubicBezTo>
                    <a:cubicBezTo>
                      <a:pt x="245" y="875"/>
                      <a:pt x="264" y="875"/>
                      <a:pt x="290" y="875"/>
                    </a:cubicBezTo>
                    <a:cubicBezTo>
                      <a:pt x="332" y="875"/>
                      <a:pt x="332" y="875"/>
                      <a:pt x="332" y="875"/>
                    </a:cubicBezTo>
                    <a:cubicBezTo>
                      <a:pt x="332" y="958"/>
                      <a:pt x="332" y="958"/>
                      <a:pt x="332" y="958"/>
                    </a:cubicBezTo>
                    <a:cubicBezTo>
                      <a:pt x="263" y="958"/>
                      <a:pt x="263" y="958"/>
                      <a:pt x="263" y="958"/>
                    </a:cubicBezTo>
                    <a:cubicBezTo>
                      <a:pt x="207" y="958"/>
                      <a:pt x="164" y="953"/>
                      <a:pt x="132" y="945"/>
                    </a:cubicBezTo>
                    <a:cubicBezTo>
                      <a:pt x="67" y="927"/>
                      <a:pt x="27" y="884"/>
                      <a:pt x="12"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6" name="Freeform 16"/>
              <p:cNvSpPr>
                <a:spLocks noEditPoints="1"/>
              </p:cNvSpPr>
              <p:nvPr/>
            </p:nvSpPr>
            <p:spPr bwMode="gray">
              <a:xfrm>
                <a:off x="2374"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6 w 634"/>
                  <a:gd name="T19" fmla="*/ 176 h 795"/>
                  <a:gd name="T20" fmla="*/ 132 w 634"/>
                  <a:gd name="T21" fmla="*/ 394 h 795"/>
                  <a:gd name="T22" fmla="*/ 166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09" y="0"/>
                      <a:pt x="318" y="0"/>
                    </a:cubicBezTo>
                    <a:moveTo>
                      <a:pt x="318" y="78"/>
                    </a:moveTo>
                    <a:cubicBezTo>
                      <a:pt x="245" y="78"/>
                      <a:pt x="194" y="110"/>
                      <a:pt x="166" y="176"/>
                    </a:cubicBezTo>
                    <a:cubicBezTo>
                      <a:pt x="144" y="230"/>
                      <a:pt x="132" y="303"/>
                      <a:pt x="132" y="394"/>
                    </a:cubicBezTo>
                    <a:cubicBezTo>
                      <a:pt x="132" y="490"/>
                      <a:pt x="144" y="565"/>
                      <a:pt x="166"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7" name="Freeform 17"/>
              <p:cNvSpPr>
                <a:spLocks/>
              </p:cNvSpPr>
              <p:nvPr/>
            </p:nvSpPr>
            <p:spPr bwMode="gray">
              <a:xfrm>
                <a:off x="2538" y="2598"/>
                <a:ext cx="195" cy="155"/>
              </a:xfrm>
              <a:custGeom>
                <a:avLst/>
                <a:gdLst>
                  <a:gd name="T0" fmla="*/ 0 w 974"/>
                  <a:gd name="T1" fmla="*/ 775 h 775"/>
                  <a:gd name="T2" fmla="*/ 0 w 974"/>
                  <a:gd name="T3" fmla="*/ 30 h 775"/>
                  <a:gd name="T4" fmla="*/ 278 w 974"/>
                  <a:gd name="T5" fmla="*/ 0 h 775"/>
                  <a:gd name="T6" fmla="*/ 480 w 974"/>
                  <a:gd name="T7" fmla="*/ 49 h 775"/>
                  <a:gd name="T8" fmla="*/ 722 w 974"/>
                  <a:gd name="T9" fmla="*/ 0 h 775"/>
                  <a:gd name="T10" fmla="*/ 952 w 974"/>
                  <a:gd name="T11" fmla="*/ 119 h 775"/>
                  <a:gd name="T12" fmla="*/ 974 w 974"/>
                  <a:gd name="T13" fmla="*/ 312 h 775"/>
                  <a:gd name="T14" fmla="*/ 974 w 974"/>
                  <a:gd name="T15" fmla="*/ 775 h 775"/>
                  <a:gd name="T16" fmla="*/ 845 w 974"/>
                  <a:gd name="T17" fmla="*/ 775 h 775"/>
                  <a:gd name="T18" fmla="*/ 845 w 974"/>
                  <a:gd name="T19" fmla="*/ 320 h 775"/>
                  <a:gd name="T20" fmla="*/ 824 w 974"/>
                  <a:gd name="T21" fmla="*/ 141 h 775"/>
                  <a:gd name="T22" fmla="*/ 705 w 974"/>
                  <a:gd name="T23" fmla="*/ 78 h 775"/>
                  <a:gd name="T24" fmla="*/ 551 w 974"/>
                  <a:gd name="T25" fmla="*/ 113 h 775"/>
                  <a:gd name="T26" fmla="*/ 551 w 974"/>
                  <a:gd name="T27" fmla="*/ 775 h 775"/>
                  <a:gd name="T28" fmla="*/ 422 w 974"/>
                  <a:gd name="T29" fmla="*/ 775 h 775"/>
                  <a:gd name="T30" fmla="*/ 422 w 974"/>
                  <a:gd name="T31" fmla="*/ 314 h 775"/>
                  <a:gd name="T32" fmla="*/ 401 w 974"/>
                  <a:gd name="T33" fmla="*/ 141 h 775"/>
                  <a:gd name="T34" fmla="*/ 278 w 974"/>
                  <a:gd name="T35" fmla="*/ 78 h 775"/>
                  <a:gd name="T36" fmla="*/ 128 w 974"/>
                  <a:gd name="T37" fmla="*/ 94 h 775"/>
                  <a:gd name="T38" fmla="*/ 128 w 974"/>
                  <a:gd name="T39" fmla="*/ 775 h 775"/>
                  <a:gd name="T40" fmla="*/ 0 w 974"/>
                  <a:gd name="T41" fmla="*/ 775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4" h="775">
                    <a:moveTo>
                      <a:pt x="0" y="775"/>
                    </a:moveTo>
                    <a:cubicBezTo>
                      <a:pt x="0" y="30"/>
                      <a:pt x="0" y="30"/>
                      <a:pt x="0" y="30"/>
                    </a:cubicBezTo>
                    <a:cubicBezTo>
                      <a:pt x="117" y="10"/>
                      <a:pt x="210" y="0"/>
                      <a:pt x="278" y="0"/>
                    </a:cubicBezTo>
                    <a:cubicBezTo>
                      <a:pt x="367" y="0"/>
                      <a:pt x="435" y="16"/>
                      <a:pt x="480" y="49"/>
                    </a:cubicBezTo>
                    <a:cubicBezTo>
                      <a:pt x="561" y="16"/>
                      <a:pt x="642" y="0"/>
                      <a:pt x="722" y="0"/>
                    </a:cubicBezTo>
                    <a:cubicBezTo>
                      <a:pt x="843" y="0"/>
                      <a:pt x="920" y="40"/>
                      <a:pt x="952" y="119"/>
                    </a:cubicBezTo>
                    <a:cubicBezTo>
                      <a:pt x="967" y="156"/>
                      <a:pt x="974" y="220"/>
                      <a:pt x="974" y="312"/>
                    </a:cubicBezTo>
                    <a:cubicBezTo>
                      <a:pt x="974" y="775"/>
                      <a:pt x="974" y="775"/>
                      <a:pt x="974" y="775"/>
                    </a:cubicBezTo>
                    <a:cubicBezTo>
                      <a:pt x="845" y="775"/>
                      <a:pt x="845" y="775"/>
                      <a:pt x="845" y="775"/>
                    </a:cubicBezTo>
                    <a:cubicBezTo>
                      <a:pt x="845" y="320"/>
                      <a:pt x="845" y="320"/>
                      <a:pt x="845" y="320"/>
                    </a:cubicBezTo>
                    <a:cubicBezTo>
                      <a:pt x="845" y="231"/>
                      <a:pt x="838" y="172"/>
                      <a:pt x="824" y="141"/>
                    </a:cubicBezTo>
                    <a:cubicBezTo>
                      <a:pt x="805" y="99"/>
                      <a:pt x="765" y="78"/>
                      <a:pt x="705" y="78"/>
                    </a:cubicBezTo>
                    <a:cubicBezTo>
                      <a:pt x="654" y="78"/>
                      <a:pt x="603" y="90"/>
                      <a:pt x="551" y="113"/>
                    </a:cubicBezTo>
                    <a:cubicBezTo>
                      <a:pt x="551" y="775"/>
                      <a:pt x="551" y="775"/>
                      <a:pt x="551" y="775"/>
                    </a:cubicBezTo>
                    <a:cubicBezTo>
                      <a:pt x="422" y="775"/>
                      <a:pt x="422" y="775"/>
                      <a:pt x="422" y="775"/>
                    </a:cubicBezTo>
                    <a:cubicBezTo>
                      <a:pt x="422" y="314"/>
                      <a:pt x="422" y="314"/>
                      <a:pt x="422" y="314"/>
                    </a:cubicBezTo>
                    <a:cubicBezTo>
                      <a:pt x="422" y="229"/>
                      <a:pt x="415" y="171"/>
                      <a:pt x="401" y="141"/>
                    </a:cubicBezTo>
                    <a:cubicBezTo>
                      <a:pt x="382" y="99"/>
                      <a:pt x="341" y="78"/>
                      <a:pt x="278" y="78"/>
                    </a:cubicBezTo>
                    <a:cubicBezTo>
                      <a:pt x="231" y="78"/>
                      <a:pt x="181" y="83"/>
                      <a:pt x="128" y="94"/>
                    </a:cubicBezTo>
                    <a:cubicBezTo>
                      <a:pt x="128" y="775"/>
                      <a:pt x="128" y="775"/>
                      <a:pt x="128"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8" name="Freeform 18"/>
              <p:cNvSpPr>
                <a:spLocks noEditPoints="1"/>
              </p:cNvSpPr>
              <p:nvPr/>
            </p:nvSpPr>
            <p:spPr bwMode="gray">
              <a:xfrm>
                <a:off x="2768" y="2598"/>
                <a:ext cx="127" cy="159"/>
              </a:xfrm>
              <a:custGeom>
                <a:avLst/>
                <a:gdLst>
                  <a:gd name="T0" fmla="*/ 318 w 635"/>
                  <a:gd name="T1" fmla="*/ 0 h 795"/>
                  <a:gd name="T2" fmla="*/ 559 w 635"/>
                  <a:gd name="T3" fmla="*/ 107 h 795"/>
                  <a:gd name="T4" fmla="*/ 635 w 635"/>
                  <a:gd name="T5" fmla="*/ 398 h 795"/>
                  <a:gd name="T6" fmla="*/ 559 w 635"/>
                  <a:gd name="T7" fmla="*/ 688 h 795"/>
                  <a:gd name="T8" fmla="*/ 319 w 635"/>
                  <a:gd name="T9" fmla="*/ 795 h 795"/>
                  <a:gd name="T10" fmla="*/ 0 w 635"/>
                  <a:gd name="T11" fmla="*/ 393 h 795"/>
                  <a:gd name="T12" fmla="*/ 77 w 635"/>
                  <a:gd name="T13" fmla="*/ 107 h 795"/>
                  <a:gd name="T14" fmla="*/ 318 w 635"/>
                  <a:gd name="T15" fmla="*/ 0 h 795"/>
                  <a:gd name="T16" fmla="*/ 318 w 635"/>
                  <a:gd name="T17" fmla="*/ 78 h 795"/>
                  <a:gd name="T18" fmla="*/ 167 w 635"/>
                  <a:gd name="T19" fmla="*/ 176 h 795"/>
                  <a:gd name="T20" fmla="*/ 132 w 635"/>
                  <a:gd name="T21" fmla="*/ 394 h 795"/>
                  <a:gd name="T22" fmla="*/ 167 w 635"/>
                  <a:gd name="T23" fmla="*/ 619 h 795"/>
                  <a:gd name="T24" fmla="*/ 318 w 635"/>
                  <a:gd name="T25" fmla="*/ 718 h 795"/>
                  <a:gd name="T26" fmla="*/ 468 w 635"/>
                  <a:gd name="T27" fmla="*/ 619 h 795"/>
                  <a:gd name="T28" fmla="*/ 503 w 635"/>
                  <a:gd name="T29" fmla="*/ 398 h 795"/>
                  <a:gd name="T30" fmla="*/ 468 w 635"/>
                  <a:gd name="T31" fmla="*/ 176 h 795"/>
                  <a:gd name="T32" fmla="*/ 318 w 635"/>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5" h="795">
                    <a:moveTo>
                      <a:pt x="318" y="0"/>
                    </a:moveTo>
                    <a:cubicBezTo>
                      <a:pt x="426" y="0"/>
                      <a:pt x="506" y="36"/>
                      <a:pt x="559" y="107"/>
                    </a:cubicBezTo>
                    <a:cubicBezTo>
                      <a:pt x="609" y="176"/>
                      <a:pt x="635" y="273"/>
                      <a:pt x="635" y="398"/>
                    </a:cubicBezTo>
                    <a:cubicBezTo>
                      <a:pt x="635" y="521"/>
                      <a:pt x="609" y="618"/>
                      <a:pt x="559" y="688"/>
                    </a:cubicBezTo>
                    <a:cubicBezTo>
                      <a:pt x="507" y="760"/>
                      <a:pt x="427" y="795"/>
                      <a:pt x="319" y="795"/>
                    </a:cubicBezTo>
                    <a:cubicBezTo>
                      <a:pt x="107" y="795"/>
                      <a:pt x="0" y="661"/>
                      <a:pt x="0" y="393"/>
                    </a:cubicBezTo>
                    <a:cubicBezTo>
                      <a:pt x="0" y="271"/>
                      <a:pt x="26" y="176"/>
                      <a:pt x="77" y="107"/>
                    </a:cubicBezTo>
                    <a:cubicBezTo>
                      <a:pt x="129" y="36"/>
                      <a:pt x="209"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19" name="Freeform 19"/>
              <p:cNvSpPr>
                <a:spLocks/>
              </p:cNvSpPr>
              <p:nvPr/>
            </p:nvSpPr>
            <p:spPr bwMode="gray">
              <a:xfrm>
                <a:off x="2934"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4"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0" name="Freeform 20"/>
              <p:cNvSpPr>
                <a:spLocks/>
              </p:cNvSpPr>
              <p:nvPr/>
            </p:nvSpPr>
            <p:spPr bwMode="gray">
              <a:xfrm>
                <a:off x="3028" y="2598"/>
                <a:ext cx="65" cy="155"/>
              </a:xfrm>
              <a:custGeom>
                <a:avLst/>
                <a:gdLst>
                  <a:gd name="T0" fmla="*/ 0 w 326"/>
                  <a:gd name="T1" fmla="*/ 775 h 775"/>
                  <a:gd name="T2" fmla="*/ 0 w 326"/>
                  <a:gd name="T3" fmla="*/ 33 h 775"/>
                  <a:gd name="T4" fmla="*/ 326 w 326"/>
                  <a:gd name="T5" fmla="*/ 0 h 775"/>
                  <a:gd name="T6" fmla="*/ 326 w 326"/>
                  <a:gd name="T7" fmla="*/ 81 h 775"/>
                  <a:gd name="T8" fmla="*/ 129 w 326"/>
                  <a:gd name="T9" fmla="*/ 94 h 775"/>
                  <a:gd name="T10" fmla="*/ 129 w 326"/>
                  <a:gd name="T11" fmla="*/ 775 h 775"/>
                  <a:gd name="T12" fmla="*/ 0 w 326"/>
                  <a:gd name="T13" fmla="*/ 775 h 775"/>
                </a:gdLst>
                <a:ahLst/>
                <a:cxnLst>
                  <a:cxn ang="0">
                    <a:pos x="T0" y="T1"/>
                  </a:cxn>
                  <a:cxn ang="0">
                    <a:pos x="T2" y="T3"/>
                  </a:cxn>
                  <a:cxn ang="0">
                    <a:pos x="T4" y="T5"/>
                  </a:cxn>
                  <a:cxn ang="0">
                    <a:pos x="T6" y="T7"/>
                  </a:cxn>
                  <a:cxn ang="0">
                    <a:pos x="T8" y="T9"/>
                  </a:cxn>
                  <a:cxn ang="0">
                    <a:pos x="T10" y="T11"/>
                  </a:cxn>
                  <a:cxn ang="0">
                    <a:pos x="T12" y="T13"/>
                  </a:cxn>
                </a:cxnLst>
                <a:rect l="0" t="0" r="r" b="b"/>
                <a:pathLst>
                  <a:path w="326" h="775">
                    <a:moveTo>
                      <a:pt x="0" y="775"/>
                    </a:moveTo>
                    <a:cubicBezTo>
                      <a:pt x="0" y="33"/>
                      <a:pt x="0" y="33"/>
                      <a:pt x="0" y="33"/>
                    </a:cubicBezTo>
                    <a:cubicBezTo>
                      <a:pt x="99" y="12"/>
                      <a:pt x="207" y="1"/>
                      <a:pt x="326" y="0"/>
                    </a:cubicBezTo>
                    <a:cubicBezTo>
                      <a:pt x="326" y="81"/>
                      <a:pt x="326" y="81"/>
                      <a:pt x="326" y="81"/>
                    </a:cubicBezTo>
                    <a:cubicBezTo>
                      <a:pt x="253" y="81"/>
                      <a:pt x="188" y="86"/>
                      <a:pt x="129" y="94"/>
                    </a:cubicBezTo>
                    <a:cubicBezTo>
                      <a:pt x="129" y="775"/>
                      <a:pt x="129" y="775"/>
                      <a:pt x="129" y="775"/>
                    </a:cubicBezTo>
                    <a:lnTo>
                      <a:pt x="0" y="7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1" name="Freeform 21"/>
              <p:cNvSpPr>
                <a:spLocks noEditPoints="1"/>
              </p:cNvSpPr>
              <p:nvPr/>
            </p:nvSpPr>
            <p:spPr bwMode="gray">
              <a:xfrm>
                <a:off x="3110" y="2598"/>
                <a:ext cx="127" cy="159"/>
              </a:xfrm>
              <a:custGeom>
                <a:avLst/>
                <a:gdLst>
                  <a:gd name="T0" fmla="*/ 317 w 634"/>
                  <a:gd name="T1" fmla="*/ 0 h 795"/>
                  <a:gd name="T2" fmla="*/ 558 w 634"/>
                  <a:gd name="T3" fmla="*/ 107 h 795"/>
                  <a:gd name="T4" fmla="*/ 634 w 634"/>
                  <a:gd name="T5" fmla="*/ 398 h 795"/>
                  <a:gd name="T6" fmla="*/ 558 w 634"/>
                  <a:gd name="T7" fmla="*/ 688 h 795"/>
                  <a:gd name="T8" fmla="*/ 318 w 634"/>
                  <a:gd name="T9" fmla="*/ 795 h 795"/>
                  <a:gd name="T10" fmla="*/ 0 w 634"/>
                  <a:gd name="T11" fmla="*/ 393 h 795"/>
                  <a:gd name="T12" fmla="*/ 76 w 634"/>
                  <a:gd name="T13" fmla="*/ 107 h 795"/>
                  <a:gd name="T14" fmla="*/ 317 w 634"/>
                  <a:gd name="T15" fmla="*/ 0 h 795"/>
                  <a:gd name="T16" fmla="*/ 317 w 634"/>
                  <a:gd name="T17" fmla="*/ 78 h 795"/>
                  <a:gd name="T18" fmla="*/ 166 w 634"/>
                  <a:gd name="T19" fmla="*/ 176 h 795"/>
                  <a:gd name="T20" fmla="*/ 132 w 634"/>
                  <a:gd name="T21" fmla="*/ 394 h 795"/>
                  <a:gd name="T22" fmla="*/ 166 w 634"/>
                  <a:gd name="T23" fmla="*/ 619 h 795"/>
                  <a:gd name="T24" fmla="*/ 317 w 634"/>
                  <a:gd name="T25" fmla="*/ 718 h 795"/>
                  <a:gd name="T26" fmla="*/ 468 w 634"/>
                  <a:gd name="T27" fmla="*/ 619 h 795"/>
                  <a:gd name="T28" fmla="*/ 502 w 634"/>
                  <a:gd name="T29" fmla="*/ 398 h 795"/>
                  <a:gd name="T30" fmla="*/ 468 w 634"/>
                  <a:gd name="T31" fmla="*/ 176 h 795"/>
                  <a:gd name="T32" fmla="*/ 317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7" y="0"/>
                    </a:moveTo>
                    <a:cubicBezTo>
                      <a:pt x="425" y="0"/>
                      <a:pt x="505" y="36"/>
                      <a:pt x="558" y="107"/>
                    </a:cubicBezTo>
                    <a:cubicBezTo>
                      <a:pt x="608" y="176"/>
                      <a:pt x="634" y="273"/>
                      <a:pt x="634" y="398"/>
                    </a:cubicBezTo>
                    <a:cubicBezTo>
                      <a:pt x="634" y="521"/>
                      <a:pt x="608" y="618"/>
                      <a:pt x="558" y="688"/>
                    </a:cubicBezTo>
                    <a:cubicBezTo>
                      <a:pt x="506" y="760"/>
                      <a:pt x="426" y="795"/>
                      <a:pt x="318" y="795"/>
                    </a:cubicBezTo>
                    <a:cubicBezTo>
                      <a:pt x="106" y="795"/>
                      <a:pt x="0" y="661"/>
                      <a:pt x="0" y="393"/>
                    </a:cubicBezTo>
                    <a:cubicBezTo>
                      <a:pt x="0" y="271"/>
                      <a:pt x="25" y="176"/>
                      <a:pt x="76" y="107"/>
                    </a:cubicBezTo>
                    <a:cubicBezTo>
                      <a:pt x="128" y="36"/>
                      <a:pt x="209" y="0"/>
                      <a:pt x="317" y="0"/>
                    </a:cubicBezTo>
                    <a:moveTo>
                      <a:pt x="317" y="78"/>
                    </a:moveTo>
                    <a:cubicBezTo>
                      <a:pt x="244" y="78"/>
                      <a:pt x="194" y="110"/>
                      <a:pt x="166" y="176"/>
                    </a:cubicBezTo>
                    <a:cubicBezTo>
                      <a:pt x="143" y="230"/>
                      <a:pt x="132" y="303"/>
                      <a:pt x="132" y="394"/>
                    </a:cubicBezTo>
                    <a:cubicBezTo>
                      <a:pt x="132" y="490"/>
                      <a:pt x="143" y="565"/>
                      <a:pt x="166" y="619"/>
                    </a:cubicBezTo>
                    <a:cubicBezTo>
                      <a:pt x="194" y="685"/>
                      <a:pt x="244" y="718"/>
                      <a:pt x="317" y="718"/>
                    </a:cubicBezTo>
                    <a:cubicBezTo>
                      <a:pt x="390" y="718"/>
                      <a:pt x="440" y="685"/>
                      <a:pt x="468" y="619"/>
                    </a:cubicBezTo>
                    <a:cubicBezTo>
                      <a:pt x="490" y="565"/>
                      <a:pt x="502" y="491"/>
                      <a:pt x="502" y="398"/>
                    </a:cubicBezTo>
                    <a:cubicBezTo>
                      <a:pt x="502" y="302"/>
                      <a:pt x="490" y="228"/>
                      <a:pt x="468" y="176"/>
                    </a:cubicBezTo>
                    <a:cubicBezTo>
                      <a:pt x="439" y="110"/>
                      <a:pt x="389" y="78"/>
                      <a:pt x="317"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2" name="Freeform 22"/>
              <p:cNvSpPr>
                <a:spLocks/>
              </p:cNvSpPr>
              <p:nvPr/>
            </p:nvSpPr>
            <p:spPr bwMode="gray">
              <a:xfrm>
                <a:off x="3253" y="2602"/>
                <a:ext cx="195"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8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7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8" y="0"/>
                      <a:pt x="558" y="0"/>
                      <a:pt x="558"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7" y="266"/>
                      <a:pt x="517" y="266"/>
                      <a:pt x="517" y="266"/>
                    </a:cubicBezTo>
                    <a:cubicBezTo>
                      <a:pt x="509"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3" name="Freeform 23"/>
              <p:cNvSpPr>
                <a:spLocks/>
              </p:cNvSpPr>
              <p:nvPr/>
            </p:nvSpPr>
            <p:spPr bwMode="gray">
              <a:xfrm>
                <a:off x="3525" y="2602"/>
                <a:ext cx="194" cy="151"/>
              </a:xfrm>
              <a:custGeom>
                <a:avLst/>
                <a:gdLst>
                  <a:gd name="T0" fmla="*/ 213 w 971"/>
                  <a:gd name="T1" fmla="*/ 754 h 754"/>
                  <a:gd name="T2" fmla="*/ 0 w 971"/>
                  <a:gd name="T3" fmla="*/ 0 h 754"/>
                  <a:gd name="T4" fmla="*/ 130 w 971"/>
                  <a:gd name="T5" fmla="*/ 0 h 754"/>
                  <a:gd name="T6" fmla="*/ 290 w 971"/>
                  <a:gd name="T7" fmla="*/ 614 h 754"/>
                  <a:gd name="T8" fmla="*/ 431 w 971"/>
                  <a:gd name="T9" fmla="*/ 0 h 754"/>
                  <a:gd name="T10" fmla="*/ 559 w 971"/>
                  <a:gd name="T11" fmla="*/ 0 h 754"/>
                  <a:gd name="T12" fmla="*/ 706 w 971"/>
                  <a:gd name="T13" fmla="*/ 614 h 754"/>
                  <a:gd name="T14" fmla="*/ 866 w 971"/>
                  <a:gd name="T15" fmla="*/ 0 h 754"/>
                  <a:gd name="T16" fmla="*/ 971 w 971"/>
                  <a:gd name="T17" fmla="*/ 0 h 754"/>
                  <a:gd name="T18" fmla="*/ 758 w 971"/>
                  <a:gd name="T19" fmla="*/ 754 h 754"/>
                  <a:gd name="T20" fmla="*/ 631 w 971"/>
                  <a:gd name="T21" fmla="*/ 754 h 754"/>
                  <a:gd name="T22" fmla="*/ 518 w 971"/>
                  <a:gd name="T23" fmla="*/ 266 h 754"/>
                  <a:gd name="T24" fmla="*/ 489 w 971"/>
                  <a:gd name="T25" fmla="*/ 112 h 754"/>
                  <a:gd name="T26" fmla="*/ 460 w 971"/>
                  <a:gd name="T27" fmla="*/ 265 h 754"/>
                  <a:gd name="T28" fmla="*/ 347 w 971"/>
                  <a:gd name="T29" fmla="*/ 754 h 754"/>
                  <a:gd name="T30" fmla="*/ 213 w 971"/>
                  <a:gd name="T31"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1" h="754">
                    <a:moveTo>
                      <a:pt x="213" y="754"/>
                    </a:moveTo>
                    <a:cubicBezTo>
                      <a:pt x="0" y="0"/>
                      <a:pt x="0" y="0"/>
                      <a:pt x="0" y="0"/>
                    </a:cubicBezTo>
                    <a:cubicBezTo>
                      <a:pt x="130" y="0"/>
                      <a:pt x="130" y="0"/>
                      <a:pt x="130" y="0"/>
                    </a:cubicBezTo>
                    <a:cubicBezTo>
                      <a:pt x="290" y="614"/>
                      <a:pt x="290" y="614"/>
                      <a:pt x="290" y="614"/>
                    </a:cubicBezTo>
                    <a:cubicBezTo>
                      <a:pt x="431" y="0"/>
                      <a:pt x="431" y="0"/>
                      <a:pt x="431" y="0"/>
                    </a:cubicBezTo>
                    <a:cubicBezTo>
                      <a:pt x="559" y="0"/>
                      <a:pt x="559" y="0"/>
                      <a:pt x="559" y="0"/>
                    </a:cubicBezTo>
                    <a:cubicBezTo>
                      <a:pt x="706" y="614"/>
                      <a:pt x="706" y="614"/>
                      <a:pt x="706" y="614"/>
                    </a:cubicBezTo>
                    <a:cubicBezTo>
                      <a:pt x="866" y="0"/>
                      <a:pt x="866" y="0"/>
                      <a:pt x="866" y="0"/>
                    </a:cubicBezTo>
                    <a:cubicBezTo>
                      <a:pt x="971" y="0"/>
                      <a:pt x="971" y="0"/>
                      <a:pt x="971" y="0"/>
                    </a:cubicBezTo>
                    <a:cubicBezTo>
                      <a:pt x="758" y="754"/>
                      <a:pt x="758" y="754"/>
                      <a:pt x="758" y="754"/>
                    </a:cubicBezTo>
                    <a:cubicBezTo>
                      <a:pt x="631" y="754"/>
                      <a:pt x="631" y="754"/>
                      <a:pt x="631" y="754"/>
                    </a:cubicBezTo>
                    <a:cubicBezTo>
                      <a:pt x="518" y="266"/>
                      <a:pt x="518" y="266"/>
                      <a:pt x="518" y="266"/>
                    </a:cubicBezTo>
                    <a:cubicBezTo>
                      <a:pt x="510" y="231"/>
                      <a:pt x="500" y="180"/>
                      <a:pt x="489" y="112"/>
                    </a:cubicBezTo>
                    <a:cubicBezTo>
                      <a:pt x="481" y="166"/>
                      <a:pt x="471" y="217"/>
                      <a:pt x="460" y="265"/>
                    </a:cubicBezTo>
                    <a:cubicBezTo>
                      <a:pt x="347" y="754"/>
                      <a:pt x="347" y="754"/>
                      <a:pt x="347" y="754"/>
                    </a:cubicBezTo>
                    <a:lnTo>
                      <a:pt x="213" y="7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4" name="Freeform 24"/>
              <p:cNvSpPr>
                <a:spLocks noEditPoints="1"/>
              </p:cNvSpPr>
              <p:nvPr/>
            </p:nvSpPr>
            <p:spPr bwMode="gray">
              <a:xfrm>
                <a:off x="3745" y="2547"/>
                <a:ext cx="31" cy="206"/>
              </a:xfrm>
              <a:custGeom>
                <a:avLst/>
                <a:gdLst>
                  <a:gd name="T0" fmla="*/ 79 w 157"/>
                  <a:gd name="T1" fmla="*/ 0 h 1031"/>
                  <a:gd name="T2" fmla="*/ 137 w 157"/>
                  <a:gd name="T3" fmla="*/ 26 h 1031"/>
                  <a:gd name="T4" fmla="*/ 157 w 157"/>
                  <a:gd name="T5" fmla="*/ 79 h 1031"/>
                  <a:gd name="T6" fmla="*/ 132 w 157"/>
                  <a:gd name="T7" fmla="*/ 139 h 1031"/>
                  <a:gd name="T8" fmla="*/ 78 w 157"/>
                  <a:gd name="T9" fmla="*/ 159 h 1031"/>
                  <a:gd name="T10" fmla="*/ 20 w 157"/>
                  <a:gd name="T11" fmla="*/ 133 h 1031"/>
                  <a:gd name="T12" fmla="*/ 0 w 157"/>
                  <a:gd name="T13" fmla="*/ 78 h 1031"/>
                  <a:gd name="T14" fmla="*/ 26 w 157"/>
                  <a:gd name="T15" fmla="*/ 20 h 1031"/>
                  <a:gd name="T16" fmla="*/ 79 w 157"/>
                  <a:gd name="T17" fmla="*/ 0 h 1031"/>
                  <a:gd name="T18" fmla="*/ 16 w 157"/>
                  <a:gd name="T19" fmla="*/ 277 h 1031"/>
                  <a:gd name="T20" fmla="*/ 144 w 157"/>
                  <a:gd name="T21" fmla="*/ 277 h 1031"/>
                  <a:gd name="T22" fmla="*/ 144 w 157"/>
                  <a:gd name="T23" fmla="*/ 1031 h 1031"/>
                  <a:gd name="T24" fmla="*/ 16 w 157"/>
                  <a:gd name="T25" fmla="*/ 1031 h 1031"/>
                  <a:gd name="T26" fmla="*/ 16 w 157"/>
                  <a:gd name="T27" fmla="*/ 277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7" h="1031">
                    <a:moveTo>
                      <a:pt x="79" y="0"/>
                    </a:moveTo>
                    <a:cubicBezTo>
                      <a:pt x="102" y="0"/>
                      <a:pt x="122" y="9"/>
                      <a:pt x="137" y="26"/>
                    </a:cubicBezTo>
                    <a:cubicBezTo>
                      <a:pt x="151" y="42"/>
                      <a:pt x="157" y="59"/>
                      <a:pt x="157" y="79"/>
                    </a:cubicBezTo>
                    <a:cubicBezTo>
                      <a:pt x="157" y="103"/>
                      <a:pt x="149" y="123"/>
                      <a:pt x="132" y="139"/>
                    </a:cubicBezTo>
                    <a:cubicBezTo>
                      <a:pt x="117" y="152"/>
                      <a:pt x="99" y="159"/>
                      <a:pt x="78" y="159"/>
                    </a:cubicBezTo>
                    <a:cubicBezTo>
                      <a:pt x="55" y="159"/>
                      <a:pt x="35" y="150"/>
                      <a:pt x="20" y="133"/>
                    </a:cubicBezTo>
                    <a:cubicBezTo>
                      <a:pt x="6" y="118"/>
                      <a:pt x="0" y="99"/>
                      <a:pt x="0" y="78"/>
                    </a:cubicBezTo>
                    <a:cubicBezTo>
                      <a:pt x="0" y="56"/>
                      <a:pt x="9" y="37"/>
                      <a:pt x="26" y="20"/>
                    </a:cubicBezTo>
                    <a:cubicBezTo>
                      <a:pt x="41" y="7"/>
                      <a:pt x="58" y="0"/>
                      <a:pt x="79" y="0"/>
                    </a:cubicBezTo>
                    <a:moveTo>
                      <a:pt x="16" y="277"/>
                    </a:moveTo>
                    <a:cubicBezTo>
                      <a:pt x="144" y="277"/>
                      <a:pt x="144" y="277"/>
                      <a:pt x="144" y="277"/>
                    </a:cubicBezTo>
                    <a:cubicBezTo>
                      <a:pt x="144" y="1031"/>
                      <a:pt x="144" y="1031"/>
                      <a:pt x="144" y="1031"/>
                    </a:cubicBezTo>
                    <a:cubicBezTo>
                      <a:pt x="16" y="1031"/>
                      <a:pt x="16" y="1031"/>
                      <a:pt x="16" y="1031"/>
                    </a:cubicBezTo>
                    <a:lnTo>
                      <a:pt x="16" y="2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5" name="Freeform 25"/>
              <p:cNvSpPr>
                <a:spLocks/>
              </p:cNvSpPr>
              <p:nvPr/>
            </p:nvSpPr>
            <p:spPr bwMode="gray">
              <a:xfrm>
                <a:off x="3820" y="2561"/>
                <a:ext cx="67" cy="192"/>
              </a:xfrm>
              <a:custGeom>
                <a:avLst/>
                <a:gdLst>
                  <a:gd name="T0" fmla="*/ 0 w 332"/>
                  <a:gd name="T1" fmla="*/ 0 h 958"/>
                  <a:gd name="T2" fmla="*/ 129 w 332"/>
                  <a:gd name="T3" fmla="*/ 0 h 958"/>
                  <a:gd name="T4" fmla="*/ 129 w 332"/>
                  <a:gd name="T5" fmla="*/ 204 h 958"/>
                  <a:gd name="T6" fmla="*/ 332 w 332"/>
                  <a:gd name="T7" fmla="*/ 204 h 958"/>
                  <a:gd name="T8" fmla="*/ 332 w 332"/>
                  <a:gd name="T9" fmla="*/ 286 h 958"/>
                  <a:gd name="T10" fmla="*/ 129 w 332"/>
                  <a:gd name="T11" fmla="*/ 286 h 958"/>
                  <a:gd name="T12" fmla="*/ 129 w 332"/>
                  <a:gd name="T13" fmla="*/ 686 h 958"/>
                  <a:gd name="T14" fmla="*/ 163 w 332"/>
                  <a:gd name="T15" fmla="*/ 840 h 958"/>
                  <a:gd name="T16" fmla="*/ 234 w 332"/>
                  <a:gd name="T17" fmla="*/ 873 h 958"/>
                  <a:gd name="T18" fmla="*/ 289 w 332"/>
                  <a:gd name="T19" fmla="*/ 875 h 958"/>
                  <a:gd name="T20" fmla="*/ 332 w 332"/>
                  <a:gd name="T21" fmla="*/ 875 h 958"/>
                  <a:gd name="T22" fmla="*/ 332 w 332"/>
                  <a:gd name="T23" fmla="*/ 958 h 958"/>
                  <a:gd name="T24" fmla="*/ 262 w 332"/>
                  <a:gd name="T25" fmla="*/ 958 h 958"/>
                  <a:gd name="T26" fmla="*/ 132 w 332"/>
                  <a:gd name="T27" fmla="*/ 945 h 958"/>
                  <a:gd name="T28" fmla="*/ 11 w 332"/>
                  <a:gd name="T29" fmla="*/ 817 h 958"/>
                  <a:gd name="T30" fmla="*/ 0 w 332"/>
                  <a:gd name="T31" fmla="*/ 667 h 958"/>
                  <a:gd name="T32" fmla="*/ 0 w 332"/>
                  <a:gd name="T33"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2" h="958">
                    <a:moveTo>
                      <a:pt x="0" y="0"/>
                    </a:moveTo>
                    <a:cubicBezTo>
                      <a:pt x="129" y="0"/>
                      <a:pt x="129" y="0"/>
                      <a:pt x="129" y="0"/>
                    </a:cubicBezTo>
                    <a:cubicBezTo>
                      <a:pt x="129" y="204"/>
                      <a:pt x="129" y="204"/>
                      <a:pt x="129" y="204"/>
                    </a:cubicBezTo>
                    <a:cubicBezTo>
                      <a:pt x="332" y="204"/>
                      <a:pt x="332" y="204"/>
                      <a:pt x="332" y="204"/>
                    </a:cubicBezTo>
                    <a:cubicBezTo>
                      <a:pt x="332" y="286"/>
                      <a:pt x="332" y="286"/>
                      <a:pt x="332" y="286"/>
                    </a:cubicBezTo>
                    <a:cubicBezTo>
                      <a:pt x="129" y="286"/>
                      <a:pt x="129" y="286"/>
                      <a:pt x="129" y="286"/>
                    </a:cubicBezTo>
                    <a:cubicBezTo>
                      <a:pt x="129" y="686"/>
                      <a:pt x="129" y="686"/>
                      <a:pt x="129" y="686"/>
                    </a:cubicBezTo>
                    <a:cubicBezTo>
                      <a:pt x="129" y="762"/>
                      <a:pt x="140" y="813"/>
                      <a:pt x="163" y="840"/>
                    </a:cubicBezTo>
                    <a:cubicBezTo>
                      <a:pt x="178" y="858"/>
                      <a:pt x="202" y="869"/>
                      <a:pt x="234" y="873"/>
                    </a:cubicBezTo>
                    <a:cubicBezTo>
                      <a:pt x="245" y="875"/>
                      <a:pt x="263" y="875"/>
                      <a:pt x="289" y="875"/>
                    </a:cubicBezTo>
                    <a:cubicBezTo>
                      <a:pt x="332" y="875"/>
                      <a:pt x="332" y="875"/>
                      <a:pt x="332" y="875"/>
                    </a:cubicBezTo>
                    <a:cubicBezTo>
                      <a:pt x="332" y="958"/>
                      <a:pt x="332" y="958"/>
                      <a:pt x="332" y="958"/>
                    </a:cubicBezTo>
                    <a:cubicBezTo>
                      <a:pt x="262" y="958"/>
                      <a:pt x="262" y="958"/>
                      <a:pt x="262" y="958"/>
                    </a:cubicBezTo>
                    <a:cubicBezTo>
                      <a:pt x="207" y="958"/>
                      <a:pt x="163" y="953"/>
                      <a:pt x="132" y="945"/>
                    </a:cubicBezTo>
                    <a:cubicBezTo>
                      <a:pt x="66" y="927"/>
                      <a:pt x="26" y="884"/>
                      <a:pt x="11" y="817"/>
                    </a:cubicBezTo>
                    <a:cubicBezTo>
                      <a:pt x="4" y="781"/>
                      <a:pt x="0" y="731"/>
                      <a:pt x="0" y="667"/>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6" name="Freeform 26"/>
              <p:cNvSpPr>
                <a:spLocks/>
              </p:cNvSpPr>
              <p:nvPr/>
            </p:nvSpPr>
            <p:spPr bwMode="gray">
              <a:xfrm>
                <a:off x="3918" y="2526"/>
                <a:ext cx="114" cy="227"/>
              </a:xfrm>
              <a:custGeom>
                <a:avLst/>
                <a:gdLst>
                  <a:gd name="T0" fmla="*/ 0 w 572"/>
                  <a:gd name="T1" fmla="*/ 1136 h 1136"/>
                  <a:gd name="T2" fmla="*/ 0 w 572"/>
                  <a:gd name="T3" fmla="*/ 0 h 1136"/>
                  <a:gd name="T4" fmla="*/ 129 w 572"/>
                  <a:gd name="T5" fmla="*/ 0 h 1136"/>
                  <a:gd name="T6" fmla="*/ 129 w 572"/>
                  <a:gd name="T7" fmla="*/ 400 h 1136"/>
                  <a:gd name="T8" fmla="*/ 319 w 572"/>
                  <a:gd name="T9" fmla="*/ 361 h 1136"/>
                  <a:gd name="T10" fmla="*/ 549 w 572"/>
                  <a:gd name="T11" fmla="*/ 479 h 1136"/>
                  <a:gd name="T12" fmla="*/ 572 w 572"/>
                  <a:gd name="T13" fmla="*/ 673 h 1136"/>
                  <a:gd name="T14" fmla="*/ 572 w 572"/>
                  <a:gd name="T15" fmla="*/ 1136 h 1136"/>
                  <a:gd name="T16" fmla="*/ 443 w 572"/>
                  <a:gd name="T17" fmla="*/ 1136 h 1136"/>
                  <a:gd name="T18" fmla="*/ 443 w 572"/>
                  <a:gd name="T19" fmla="*/ 653 h 1136"/>
                  <a:gd name="T20" fmla="*/ 420 w 572"/>
                  <a:gd name="T21" fmla="*/ 499 h 1136"/>
                  <a:gd name="T22" fmla="*/ 306 w 572"/>
                  <a:gd name="T23" fmla="*/ 439 h 1136"/>
                  <a:gd name="T24" fmla="*/ 129 w 572"/>
                  <a:gd name="T25" fmla="*/ 485 h 1136"/>
                  <a:gd name="T26" fmla="*/ 129 w 572"/>
                  <a:gd name="T27" fmla="*/ 1136 h 1136"/>
                  <a:gd name="T28" fmla="*/ 0 w 572"/>
                  <a:gd name="T29" fmla="*/ 1136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2" h="1136">
                    <a:moveTo>
                      <a:pt x="0" y="1136"/>
                    </a:moveTo>
                    <a:cubicBezTo>
                      <a:pt x="0" y="0"/>
                      <a:pt x="0" y="0"/>
                      <a:pt x="0" y="0"/>
                    </a:cubicBezTo>
                    <a:cubicBezTo>
                      <a:pt x="129" y="0"/>
                      <a:pt x="129" y="0"/>
                      <a:pt x="129" y="0"/>
                    </a:cubicBezTo>
                    <a:cubicBezTo>
                      <a:pt x="129" y="400"/>
                      <a:pt x="129" y="400"/>
                      <a:pt x="129" y="400"/>
                    </a:cubicBezTo>
                    <a:cubicBezTo>
                      <a:pt x="196" y="374"/>
                      <a:pt x="259" y="361"/>
                      <a:pt x="319" y="361"/>
                    </a:cubicBezTo>
                    <a:cubicBezTo>
                      <a:pt x="438" y="361"/>
                      <a:pt x="515" y="400"/>
                      <a:pt x="549" y="479"/>
                    </a:cubicBezTo>
                    <a:cubicBezTo>
                      <a:pt x="564" y="515"/>
                      <a:pt x="572" y="579"/>
                      <a:pt x="572" y="673"/>
                    </a:cubicBezTo>
                    <a:cubicBezTo>
                      <a:pt x="572" y="1136"/>
                      <a:pt x="572" y="1136"/>
                      <a:pt x="572" y="1136"/>
                    </a:cubicBezTo>
                    <a:cubicBezTo>
                      <a:pt x="443" y="1136"/>
                      <a:pt x="443" y="1136"/>
                      <a:pt x="443" y="1136"/>
                    </a:cubicBezTo>
                    <a:cubicBezTo>
                      <a:pt x="443" y="653"/>
                      <a:pt x="443" y="653"/>
                      <a:pt x="443" y="653"/>
                    </a:cubicBezTo>
                    <a:cubicBezTo>
                      <a:pt x="443" y="581"/>
                      <a:pt x="436" y="529"/>
                      <a:pt x="420" y="499"/>
                    </a:cubicBezTo>
                    <a:cubicBezTo>
                      <a:pt x="400" y="459"/>
                      <a:pt x="362" y="439"/>
                      <a:pt x="306" y="439"/>
                    </a:cubicBezTo>
                    <a:cubicBezTo>
                      <a:pt x="256" y="439"/>
                      <a:pt x="197" y="454"/>
                      <a:pt x="129" y="485"/>
                    </a:cubicBezTo>
                    <a:cubicBezTo>
                      <a:pt x="129" y="1136"/>
                      <a:pt x="129" y="1136"/>
                      <a:pt x="129" y="1136"/>
                    </a:cubicBezTo>
                    <a:lnTo>
                      <a:pt x="0" y="11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7" name="Freeform 27"/>
              <p:cNvSpPr>
                <a:spLocks/>
              </p:cNvSpPr>
              <p:nvPr/>
            </p:nvSpPr>
            <p:spPr bwMode="gray">
              <a:xfrm>
                <a:off x="4128" y="2602"/>
                <a:ext cx="126" cy="223"/>
              </a:xfrm>
              <a:custGeom>
                <a:avLst/>
                <a:gdLst>
                  <a:gd name="T0" fmla="*/ 56 w 126"/>
                  <a:gd name="T1" fmla="*/ 153 h 223"/>
                  <a:gd name="T2" fmla="*/ 0 w 126"/>
                  <a:gd name="T3" fmla="*/ 0 h 223"/>
                  <a:gd name="T4" fmla="*/ 27 w 126"/>
                  <a:gd name="T5" fmla="*/ 0 h 223"/>
                  <a:gd name="T6" fmla="*/ 67 w 126"/>
                  <a:gd name="T7" fmla="*/ 120 h 223"/>
                  <a:gd name="T8" fmla="*/ 104 w 126"/>
                  <a:gd name="T9" fmla="*/ 0 h 223"/>
                  <a:gd name="T10" fmla="*/ 126 w 126"/>
                  <a:gd name="T11" fmla="*/ 0 h 223"/>
                  <a:gd name="T12" fmla="*/ 51 w 126"/>
                  <a:gd name="T13" fmla="*/ 223 h 223"/>
                  <a:gd name="T14" fmla="*/ 29 w 126"/>
                  <a:gd name="T15" fmla="*/ 223 h 223"/>
                  <a:gd name="T16" fmla="*/ 56 w 126"/>
                  <a:gd name="T17" fmla="*/ 15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223">
                    <a:moveTo>
                      <a:pt x="56" y="153"/>
                    </a:moveTo>
                    <a:lnTo>
                      <a:pt x="0" y="0"/>
                    </a:lnTo>
                    <a:lnTo>
                      <a:pt x="27" y="0"/>
                    </a:lnTo>
                    <a:lnTo>
                      <a:pt x="67" y="120"/>
                    </a:lnTo>
                    <a:lnTo>
                      <a:pt x="104" y="0"/>
                    </a:lnTo>
                    <a:lnTo>
                      <a:pt x="126" y="0"/>
                    </a:lnTo>
                    <a:lnTo>
                      <a:pt x="51" y="223"/>
                    </a:lnTo>
                    <a:lnTo>
                      <a:pt x="29" y="223"/>
                    </a:lnTo>
                    <a:lnTo>
                      <a:pt x="56" y="1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8" name="Freeform 28"/>
              <p:cNvSpPr>
                <a:spLocks noEditPoints="1"/>
              </p:cNvSpPr>
              <p:nvPr/>
            </p:nvSpPr>
            <p:spPr bwMode="gray">
              <a:xfrm>
                <a:off x="4270" y="2598"/>
                <a:ext cx="127" cy="159"/>
              </a:xfrm>
              <a:custGeom>
                <a:avLst/>
                <a:gdLst>
                  <a:gd name="T0" fmla="*/ 318 w 634"/>
                  <a:gd name="T1" fmla="*/ 0 h 795"/>
                  <a:gd name="T2" fmla="*/ 559 w 634"/>
                  <a:gd name="T3" fmla="*/ 107 h 795"/>
                  <a:gd name="T4" fmla="*/ 634 w 634"/>
                  <a:gd name="T5" fmla="*/ 398 h 795"/>
                  <a:gd name="T6" fmla="*/ 559 w 634"/>
                  <a:gd name="T7" fmla="*/ 688 h 795"/>
                  <a:gd name="T8" fmla="*/ 318 w 634"/>
                  <a:gd name="T9" fmla="*/ 795 h 795"/>
                  <a:gd name="T10" fmla="*/ 0 w 634"/>
                  <a:gd name="T11" fmla="*/ 393 h 795"/>
                  <a:gd name="T12" fmla="*/ 76 w 634"/>
                  <a:gd name="T13" fmla="*/ 107 h 795"/>
                  <a:gd name="T14" fmla="*/ 318 w 634"/>
                  <a:gd name="T15" fmla="*/ 0 h 795"/>
                  <a:gd name="T16" fmla="*/ 318 w 634"/>
                  <a:gd name="T17" fmla="*/ 78 h 795"/>
                  <a:gd name="T18" fmla="*/ 167 w 634"/>
                  <a:gd name="T19" fmla="*/ 176 h 795"/>
                  <a:gd name="T20" fmla="*/ 132 w 634"/>
                  <a:gd name="T21" fmla="*/ 394 h 795"/>
                  <a:gd name="T22" fmla="*/ 167 w 634"/>
                  <a:gd name="T23" fmla="*/ 619 h 795"/>
                  <a:gd name="T24" fmla="*/ 318 w 634"/>
                  <a:gd name="T25" fmla="*/ 718 h 795"/>
                  <a:gd name="T26" fmla="*/ 468 w 634"/>
                  <a:gd name="T27" fmla="*/ 619 h 795"/>
                  <a:gd name="T28" fmla="*/ 503 w 634"/>
                  <a:gd name="T29" fmla="*/ 398 h 795"/>
                  <a:gd name="T30" fmla="*/ 468 w 634"/>
                  <a:gd name="T31" fmla="*/ 176 h 795"/>
                  <a:gd name="T32" fmla="*/ 318 w 634"/>
                  <a:gd name="T33" fmla="*/ 7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4" h="795">
                    <a:moveTo>
                      <a:pt x="318" y="0"/>
                    </a:moveTo>
                    <a:cubicBezTo>
                      <a:pt x="426" y="0"/>
                      <a:pt x="506" y="36"/>
                      <a:pt x="559" y="107"/>
                    </a:cubicBezTo>
                    <a:cubicBezTo>
                      <a:pt x="609" y="176"/>
                      <a:pt x="634" y="273"/>
                      <a:pt x="634" y="398"/>
                    </a:cubicBezTo>
                    <a:cubicBezTo>
                      <a:pt x="634" y="521"/>
                      <a:pt x="609" y="618"/>
                      <a:pt x="559" y="688"/>
                    </a:cubicBezTo>
                    <a:cubicBezTo>
                      <a:pt x="507" y="760"/>
                      <a:pt x="427" y="795"/>
                      <a:pt x="318" y="795"/>
                    </a:cubicBezTo>
                    <a:cubicBezTo>
                      <a:pt x="106" y="795"/>
                      <a:pt x="0" y="661"/>
                      <a:pt x="0" y="393"/>
                    </a:cubicBezTo>
                    <a:cubicBezTo>
                      <a:pt x="0" y="271"/>
                      <a:pt x="26" y="176"/>
                      <a:pt x="76" y="107"/>
                    </a:cubicBezTo>
                    <a:cubicBezTo>
                      <a:pt x="129" y="36"/>
                      <a:pt x="210" y="0"/>
                      <a:pt x="318" y="0"/>
                    </a:cubicBezTo>
                    <a:moveTo>
                      <a:pt x="318" y="78"/>
                    </a:moveTo>
                    <a:cubicBezTo>
                      <a:pt x="245" y="78"/>
                      <a:pt x="194" y="110"/>
                      <a:pt x="167" y="176"/>
                    </a:cubicBezTo>
                    <a:cubicBezTo>
                      <a:pt x="144" y="230"/>
                      <a:pt x="132" y="303"/>
                      <a:pt x="132" y="394"/>
                    </a:cubicBezTo>
                    <a:cubicBezTo>
                      <a:pt x="132" y="490"/>
                      <a:pt x="144" y="565"/>
                      <a:pt x="167" y="619"/>
                    </a:cubicBezTo>
                    <a:cubicBezTo>
                      <a:pt x="194" y="685"/>
                      <a:pt x="245" y="718"/>
                      <a:pt x="318" y="718"/>
                    </a:cubicBezTo>
                    <a:cubicBezTo>
                      <a:pt x="391" y="718"/>
                      <a:pt x="441" y="685"/>
                      <a:pt x="468" y="619"/>
                    </a:cubicBezTo>
                    <a:cubicBezTo>
                      <a:pt x="491" y="565"/>
                      <a:pt x="503" y="491"/>
                      <a:pt x="503" y="398"/>
                    </a:cubicBezTo>
                    <a:cubicBezTo>
                      <a:pt x="503" y="302"/>
                      <a:pt x="491" y="228"/>
                      <a:pt x="468" y="176"/>
                    </a:cubicBezTo>
                    <a:cubicBezTo>
                      <a:pt x="440" y="110"/>
                      <a:pt x="390" y="78"/>
                      <a:pt x="318" y="7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29" name="Freeform 29"/>
              <p:cNvSpPr>
                <a:spLocks/>
              </p:cNvSpPr>
              <p:nvPr/>
            </p:nvSpPr>
            <p:spPr bwMode="gray">
              <a:xfrm>
                <a:off x="4433" y="2602"/>
                <a:ext cx="110" cy="155"/>
              </a:xfrm>
              <a:custGeom>
                <a:avLst/>
                <a:gdLst>
                  <a:gd name="T0" fmla="*/ 0 w 550"/>
                  <a:gd name="T1" fmla="*/ 0 h 774"/>
                  <a:gd name="T2" fmla="*/ 129 w 550"/>
                  <a:gd name="T3" fmla="*/ 0 h 774"/>
                  <a:gd name="T4" fmla="*/ 129 w 550"/>
                  <a:gd name="T5" fmla="*/ 465 h 774"/>
                  <a:gd name="T6" fmla="*/ 152 w 550"/>
                  <a:gd name="T7" fmla="*/ 636 h 774"/>
                  <a:gd name="T8" fmla="*/ 206 w 550"/>
                  <a:gd name="T9" fmla="*/ 685 h 774"/>
                  <a:gd name="T10" fmla="*/ 289 w 550"/>
                  <a:gd name="T11" fmla="*/ 697 h 774"/>
                  <a:gd name="T12" fmla="*/ 422 w 550"/>
                  <a:gd name="T13" fmla="*/ 677 h 774"/>
                  <a:gd name="T14" fmla="*/ 422 w 550"/>
                  <a:gd name="T15" fmla="*/ 0 h 774"/>
                  <a:gd name="T16" fmla="*/ 550 w 550"/>
                  <a:gd name="T17" fmla="*/ 0 h 774"/>
                  <a:gd name="T18" fmla="*/ 550 w 550"/>
                  <a:gd name="T19" fmla="*/ 742 h 774"/>
                  <a:gd name="T20" fmla="*/ 281 w 550"/>
                  <a:gd name="T21" fmla="*/ 774 h 774"/>
                  <a:gd name="T22" fmla="*/ 90 w 550"/>
                  <a:gd name="T23" fmla="*/ 734 h 774"/>
                  <a:gd name="T24" fmla="*/ 7 w 550"/>
                  <a:gd name="T25" fmla="*/ 593 h 774"/>
                  <a:gd name="T26" fmla="*/ 0 w 550"/>
                  <a:gd name="T27" fmla="*/ 475 h 774"/>
                  <a:gd name="T28" fmla="*/ 0 w 550"/>
                  <a:gd name="T29"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0" h="774">
                    <a:moveTo>
                      <a:pt x="0" y="0"/>
                    </a:moveTo>
                    <a:cubicBezTo>
                      <a:pt x="129" y="0"/>
                      <a:pt x="129" y="0"/>
                      <a:pt x="129" y="0"/>
                    </a:cubicBezTo>
                    <a:cubicBezTo>
                      <a:pt x="129" y="465"/>
                      <a:pt x="129" y="465"/>
                      <a:pt x="129" y="465"/>
                    </a:cubicBezTo>
                    <a:cubicBezTo>
                      <a:pt x="129" y="550"/>
                      <a:pt x="137" y="608"/>
                      <a:pt x="152" y="636"/>
                    </a:cubicBezTo>
                    <a:cubicBezTo>
                      <a:pt x="165" y="660"/>
                      <a:pt x="183" y="676"/>
                      <a:pt x="206" y="685"/>
                    </a:cubicBezTo>
                    <a:cubicBezTo>
                      <a:pt x="225" y="693"/>
                      <a:pt x="253" y="697"/>
                      <a:pt x="289" y="697"/>
                    </a:cubicBezTo>
                    <a:cubicBezTo>
                      <a:pt x="331" y="697"/>
                      <a:pt x="375" y="690"/>
                      <a:pt x="422" y="677"/>
                    </a:cubicBezTo>
                    <a:cubicBezTo>
                      <a:pt x="422" y="0"/>
                      <a:pt x="422" y="0"/>
                      <a:pt x="422" y="0"/>
                    </a:cubicBezTo>
                    <a:cubicBezTo>
                      <a:pt x="550" y="0"/>
                      <a:pt x="550" y="0"/>
                      <a:pt x="550" y="0"/>
                    </a:cubicBezTo>
                    <a:cubicBezTo>
                      <a:pt x="550" y="742"/>
                      <a:pt x="550" y="742"/>
                      <a:pt x="550" y="742"/>
                    </a:cubicBezTo>
                    <a:cubicBezTo>
                      <a:pt x="455" y="763"/>
                      <a:pt x="365" y="774"/>
                      <a:pt x="281" y="774"/>
                    </a:cubicBezTo>
                    <a:cubicBezTo>
                      <a:pt x="196" y="774"/>
                      <a:pt x="132" y="761"/>
                      <a:pt x="90" y="734"/>
                    </a:cubicBezTo>
                    <a:cubicBezTo>
                      <a:pt x="43" y="704"/>
                      <a:pt x="15" y="657"/>
                      <a:pt x="7" y="593"/>
                    </a:cubicBezTo>
                    <a:cubicBezTo>
                      <a:pt x="2" y="563"/>
                      <a:pt x="0" y="523"/>
                      <a:pt x="0" y="475"/>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0" name="Freeform 30"/>
              <p:cNvSpPr>
                <a:spLocks/>
              </p:cNvSpPr>
              <p:nvPr/>
            </p:nvSpPr>
            <p:spPr bwMode="gray">
              <a:xfrm>
                <a:off x="2479" y="1143"/>
                <a:ext cx="496" cy="383"/>
              </a:xfrm>
              <a:custGeom>
                <a:avLst/>
                <a:gdLst>
                  <a:gd name="T0" fmla="*/ 1006 w 2477"/>
                  <a:gd name="T1" fmla="*/ 801 h 1913"/>
                  <a:gd name="T2" fmla="*/ 627 w 2477"/>
                  <a:gd name="T3" fmla="*/ 673 h 1913"/>
                  <a:gd name="T4" fmla="*/ 1 w 2477"/>
                  <a:gd name="T5" fmla="*/ 1294 h 1913"/>
                  <a:gd name="T6" fmla="*/ 627 w 2477"/>
                  <a:gd name="T7" fmla="*/ 1912 h 1913"/>
                  <a:gd name="T8" fmla="*/ 1103 w 2477"/>
                  <a:gd name="T9" fmla="*/ 1696 h 1913"/>
                  <a:gd name="T10" fmla="*/ 1103 w 2477"/>
                  <a:gd name="T11" fmla="*/ 1355 h 1913"/>
                  <a:gd name="T12" fmla="*/ 807 w 2477"/>
                  <a:gd name="T13" fmla="*/ 1643 h 1913"/>
                  <a:gd name="T14" fmla="*/ 627 w 2477"/>
                  <a:gd name="T15" fmla="*/ 1681 h 1913"/>
                  <a:gd name="T16" fmla="*/ 235 w 2477"/>
                  <a:gd name="T17" fmla="*/ 1294 h 1913"/>
                  <a:gd name="T18" fmla="*/ 627 w 2477"/>
                  <a:gd name="T19" fmla="*/ 905 h 1913"/>
                  <a:gd name="T20" fmla="*/ 902 w 2477"/>
                  <a:gd name="T21" fmla="*/ 1019 h 1913"/>
                  <a:gd name="T22" fmla="*/ 1145 w 2477"/>
                  <a:gd name="T23" fmla="*/ 1298 h 1913"/>
                  <a:gd name="T24" fmla="*/ 1708 w 2477"/>
                  <a:gd name="T25" fmla="*/ 1544 h 1913"/>
                  <a:gd name="T26" fmla="*/ 2477 w 2477"/>
                  <a:gd name="T27" fmla="*/ 777 h 1913"/>
                  <a:gd name="T28" fmla="*/ 1708 w 2477"/>
                  <a:gd name="T29" fmla="*/ 0 h 1913"/>
                  <a:gd name="T30" fmla="*/ 1103 w 2477"/>
                  <a:gd name="T31" fmla="*/ 309 h 1913"/>
                  <a:gd name="T32" fmla="*/ 1103 w 2477"/>
                  <a:gd name="T33" fmla="*/ 771 h 1913"/>
                  <a:gd name="T34" fmla="*/ 1708 w 2477"/>
                  <a:gd name="T35" fmla="*/ 244 h 1913"/>
                  <a:gd name="T36" fmla="*/ 2236 w 2477"/>
                  <a:gd name="T37" fmla="*/ 777 h 1913"/>
                  <a:gd name="T38" fmla="*/ 1708 w 2477"/>
                  <a:gd name="T39" fmla="*/ 1305 h 1913"/>
                  <a:gd name="T40" fmla="*/ 1365 w 2477"/>
                  <a:gd name="T41" fmla="*/ 1179 h 1913"/>
                  <a:gd name="T42" fmla="*/ 1006 w 2477"/>
                  <a:gd name="T43" fmla="*/ 801 h 1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7" h="1913">
                    <a:moveTo>
                      <a:pt x="1006" y="801"/>
                    </a:moveTo>
                    <a:cubicBezTo>
                      <a:pt x="916" y="722"/>
                      <a:pt x="771" y="674"/>
                      <a:pt x="627" y="673"/>
                    </a:cubicBezTo>
                    <a:cubicBezTo>
                      <a:pt x="283" y="672"/>
                      <a:pt x="2" y="944"/>
                      <a:pt x="1" y="1294"/>
                    </a:cubicBezTo>
                    <a:cubicBezTo>
                      <a:pt x="0" y="1638"/>
                      <a:pt x="283" y="1911"/>
                      <a:pt x="627" y="1912"/>
                    </a:cubicBezTo>
                    <a:cubicBezTo>
                      <a:pt x="820" y="1913"/>
                      <a:pt x="988" y="1834"/>
                      <a:pt x="1103" y="1696"/>
                    </a:cubicBezTo>
                    <a:cubicBezTo>
                      <a:pt x="1103" y="1355"/>
                      <a:pt x="1103" y="1355"/>
                      <a:pt x="1103" y="1355"/>
                    </a:cubicBezTo>
                    <a:cubicBezTo>
                      <a:pt x="1042" y="1461"/>
                      <a:pt x="918" y="1597"/>
                      <a:pt x="807" y="1643"/>
                    </a:cubicBezTo>
                    <a:cubicBezTo>
                      <a:pt x="751" y="1666"/>
                      <a:pt x="694" y="1681"/>
                      <a:pt x="627" y="1681"/>
                    </a:cubicBezTo>
                    <a:cubicBezTo>
                      <a:pt x="412" y="1681"/>
                      <a:pt x="235" y="1514"/>
                      <a:pt x="235" y="1294"/>
                    </a:cubicBezTo>
                    <a:cubicBezTo>
                      <a:pt x="235" y="1091"/>
                      <a:pt x="398" y="904"/>
                      <a:pt x="627" y="905"/>
                    </a:cubicBezTo>
                    <a:cubicBezTo>
                      <a:pt x="734" y="905"/>
                      <a:pt x="831" y="949"/>
                      <a:pt x="902" y="1019"/>
                    </a:cubicBezTo>
                    <a:cubicBezTo>
                      <a:pt x="976" y="1090"/>
                      <a:pt x="1090" y="1239"/>
                      <a:pt x="1145" y="1298"/>
                    </a:cubicBezTo>
                    <a:cubicBezTo>
                      <a:pt x="1285" y="1449"/>
                      <a:pt x="1486" y="1543"/>
                      <a:pt x="1708" y="1544"/>
                    </a:cubicBezTo>
                    <a:cubicBezTo>
                      <a:pt x="2132" y="1545"/>
                      <a:pt x="2477" y="1201"/>
                      <a:pt x="2477" y="777"/>
                    </a:cubicBezTo>
                    <a:cubicBezTo>
                      <a:pt x="2477" y="353"/>
                      <a:pt x="2132" y="0"/>
                      <a:pt x="1708" y="0"/>
                    </a:cubicBezTo>
                    <a:cubicBezTo>
                      <a:pt x="1461" y="0"/>
                      <a:pt x="1244" y="129"/>
                      <a:pt x="1103" y="309"/>
                    </a:cubicBezTo>
                    <a:cubicBezTo>
                      <a:pt x="1103" y="771"/>
                      <a:pt x="1103" y="771"/>
                      <a:pt x="1103" y="771"/>
                    </a:cubicBezTo>
                    <a:cubicBezTo>
                      <a:pt x="1210" y="478"/>
                      <a:pt x="1404" y="244"/>
                      <a:pt x="1708" y="244"/>
                    </a:cubicBezTo>
                    <a:cubicBezTo>
                      <a:pt x="2000" y="244"/>
                      <a:pt x="2237" y="485"/>
                      <a:pt x="2236" y="777"/>
                    </a:cubicBezTo>
                    <a:cubicBezTo>
                      <a:pt x="2235" y="1069"/>
                      <a:pt x="2000" y="1305"/>
                      <a:pt x="1708" y="1305"/>
                    </a:cubicBezTo>
                    <a:cubicBezTo>
                      <a:pt x="1578" y="1304"/>
                      <a:pt x="1457" y="1257"/>
                      <a:pt x="1365" y="1179"/>
                    </a:cubicBezTo>
                    <a:cubicBezTo>
                      <a:pt x="1251" y="1090"/>
                      <a:pt x="1124" y="901"/>
                      <a:pt x="1006" y="801"/>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1" name="Freeform 31"/>
              <p:cNvSpPr>
                <a:spLocks/>
              </p:cNvSpPr>
              <p:nvPr/>
            </p:nvSpPr>
            <p:spPr bwMode="gray">
              <a:xfrm>
                <a:off x="1671" y="1560"/>
                <a:ext cx="340" cy="556"/>
              </a:xfrm>
              <a:custGeom>
                <a:avLst/>
                <a:gdLst>
                  <a:gd name="T0" fmla="*/ 0 w 1700"/>
                  <a:gd name="T1" fmla="*/ 0 h 2777"/>
                  <a:gd name="T2" fmla="*/ 1700 w 1700"/>
                  <a:gd name="T3" fmla="*/ 0 h 2777"/>
                  <a:gd name="T4" fmla="*/ 1700 w 1700"/>
                  <a:gd name="T5" fmla="*/ 473 h 2777"/>
                  <a:gd name="T6" fmla="*/ 1429 w 1700"/>
                  <a:gd name="T7" fmla="*/ 286 h 2777"/>
                  <a:gd name="T8" fmla="*/ 642 w 1700"/>
                  <a:gd name="T9" fmla="*/ 286 h 2777"/>
                  <a:gd name="T10" fmla="*/ 642 w 1700"/>
                  <a:gd name="T11" fmla="*/ 1104 h 2777"/>
                  <a:gd name="T12" fmla="*/ 1495 w 1700"/>
                  <a:gd name="T13" fmla="*/ 1104 h 2777"/>
                  <a:gd name="T14" fmla="*/ 1495 w 1700"/>
                  <a:gd name="T15" fmla="*/ 1537 h 2777"/>
                  <a:gd name="T16" fmla="*/ 1262 w 1700"/>
                  <a:gd name="T17" fmla="*/ 1398 h 2777"/>
                  <a:gd name="T18" fmla="*/ 642 w 1700"/>
                  <a:gd name="T19" fmla="*/ 1398 h 2777"/>
                  <a:gd name="T20" fmla="*/ 642 w 1700"/>
                  <a:gd name="T21" fmla="*/ 2515 h 2777"/>
                  <a:gd name="T22" fmla="*/ 820 w 1700"/>
                  <a:gd name="T23" fmla="*/ 2777 h 2777"/>
                  <a:gd name="T24" fmla="*/ 11 w 1700"/>
                  <a:gd name="T25" fmla="*/ 2777 h 2777"/>
                  <a:gd name="T26" fmla="*/ 181 w 1700"/>
                  <a:gd name="T27" fmla="*/ 2515 h 2777"/>
                  <a:gd name="T28" fmla="*/ 181 w 1700"/>
                  <a:gd name="T29" fmla="*/ 291 h 2777"/>
                  <a:gd name="T30" fmla="*/ 0 w 1700"/>
                  <a:gd name="T31"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0" h="2777">
                    <a:moveTo>
                      <a:pt x="0" y="0"/>
                    </a:moveTo>
                    <a:cubicBezTo>
                      <a:pt x="1700" y="0"/>
                      <a:pt x="1700" y="0"/>
                      <a:pt x="1700" y="0"/>
                    </a:cubicBezTo>
                    <a:cubicBezTo>
                      <a:pt x="1700" y="473"/>
                      <a:pt x="1700" y="473"/>
                      <a:pt x="1700" y="473"/>
                    </a:cubicBezTo>
                    <a:cubicBezTo>
                      <a:pt x="1700" y="473"/>
                      <a:pt x="1613" y="287"/>
                      <a:pt x="1429" y="286"/>
                    </a:cubicBezTo>
                    <a:cubicBezTo>
                      <a:pt x="642" y="286"/>
                      <a:pt x="642" y="286"/>
                      <a:pt x="642" y="286"/>
                    </a:cubicBezTo>
                    <a:cubicBezTo>
                      <a:pt x="642" y="1104"/>
                      <a:pt x="642" y="1104"/>
                      <a:pt x="642" y="1104"/>
                    </a:cubicBezTo>
                    <a:cubicBezTo>
                      <a:pt x="1495" y="1104"/>
                      <a:pt x="1495" y="1104"/>
                      <a:pt x="1495" y="1104"/>
                    </a:cubicBezTo>
                    <a:cubicBezTo>
                      <a:pt x="1495" y="1537"/>
                      <a:pt x="1495" y="1537"/>
                      <a:pt x="1495" y="1537"/>
                    </a:cubicBezTo>
                    <a:cubicBezTo>
                      <a:pt x="1495" y="1537"/>
                      <a:pt x="1468" y="1399"/>
                      <a:pt x="1262" y="1398"/>
                    </a:cubicBezTo>
                    <a:cubicBezTo>
                      <a:pt x="642" y="1398"/>
                      <a:pt x="642" y="1398"/>
                      <a:pt x="642" y="1398"/>
                    </a:cubicBezTo>
                    <a:cubicBezTo>
                      <a:pt x="642" y="2515"/>
                      <a:pt x="642" y="2515"/>
                      <a:pt x="642" y="2515"/>
                    </a:cubicBezTo>
                    <a:cubicBezTo>
                      <a:pt x="642" y="2679"/>
                      <a:pt x="820" y="2777"/>
                      <a:pt x="820" y="2777"/>
                    </a:cubicBezTo>
                    <a:cubicBezTo>
                      <a:pt x="11" y="2777"/>
                      <a:pt x="11" y="2777"/>
                      <a:pt x="11" y="2777"/>
                    </a:cubicBezTo>
                    <a:cubicBezTo>
                      <a:pt x="11" y="2777"/>
                      <a:pt x="181" y="2691"/>
                      <a:pt x="181" y="2515"/>
                    </a:cubicBezTo>
                    <a:cubicBezTo>
                      <a:pt x="181" y="291"/>
                      <a:pt x="181" y="291"/>
                      <a:pt x="181" y="291"/>
                    </a:cubicBezTo>
                    <a:cubicBezTo>
                      <a:pt x="181" y="104"/>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2" name="Freeform 32"/>
              <p:cNvSpPr>
                <a:spLocks/>
              </p:cNvSpPr>
              <p:nvPr/>
            </p:nvSpPr>
            <p:spPr bwMode="gray">
              <a:xfrm>
                <a:off x="2475" y="1560"/>
                <a:ext cx="224" cy="775"/>
              </a:xfrm>
              <a:custGeom>
                <a:avLst/>
                <a:gdLst>
                  <a:gd name="T0" fmla="*/ 257 w 1123"/>
                  <a:gd name="T1" fmla="*/ 0 h 3872"/>
                  <a:gd name="T2" fmla="*/ 1123 w 1123"/>
                  <a:gd name="T3" fmla="*/ 0 h 3872"/>
                  <a:gd name="T4" fmla="*/ 929 w 1123"/>
                  <a:gd name="T5" fmla="*/ 242 h 3872"/>
                  <a:gd name="T6" fmla="*/ 929 w 1123"/>
                  <a:gd name="T7" fmla="*/ 2847 h 3872"/>
                  <a:gd name="T8" fmla="*/ 0 w 1123"/>
                  <a:gd name="T9" fmla="*/ 3869 h 3872"/>
                  <a:gd name="T10" fmla="*/ 443 w 1123"/>
                  <a:gd name="T11" fmla="*/ 2847 h 3872"/>
                  <a:gd name="T12" fmla="*/ 443 w 1123"/>
                  <a:gd name="T13" fmla="*/ 242 h 3872"/>
                  <a:gd name="T14" fmla="*/ 257 w 1123"/>
                  <a:gd name="T15" fmla="*/ 0 h 38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3872">
                    <a:moveTo>
                      <a:pt x="257" y="0"/>
                    </a:moveTo>
                    <a:cubicBezTo>
                      <a:pt x="1123" y="0"/>
                      <a:pt x="1123" y="0"/>
                      <a:pt x="1123" y="0"/>
                    </a:cubicBezTo>
                    <a:cubicBezTo>
                      <a:pt x="1123" y="0"/>
                      <a:pt x="929" y="92"/>
                      <a:pt x="929" y="242"/>
                    </a:cubicBezTo>
                    <a:cubicBezTo>
                      <a:pt x="929" y="2847"/>
                      <a:pt x="929" y="2847"/>
                      <a:pt x="929" y="2847"/>
                    </a:cubicBezTo>
                    <a:cubicBezTo>
                      <a:pt x="929" y="3727"/>
                      <a:pt x="46" y="3872"/>
                      <a:pt x="0" y="3869"/>
                    </a:cubicBezTo>
                    <a:cubicBezTo>
                      <a:pt x="75" y="3821"/>
                      <a:pt x="442" y="3508"/>
                      <a:pt x="443" y="2847"/>
                    </a:cubicBezTo>
                    <a:cubicBezTo>
                      <a:pt x="443" y="242"/>
                      <a:pt x="443" y="242"/>
                      <a:pt x="443" y="242"/>
                    </a:cubicBezTo>
                    <a:cubicBezTo>
                      <a:pt x="444" y="100"/>
                      <a:pt x="257" y="0"/>
                      <a:pt x="25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3" name="Freeform 33"/>
              <p:cNvSpPr>
                <a:spLocks/>
              </p:cNvSpPr>
              <p:nvPr/>
            </p:nvSpPr>
            <p:spPr bwMode="gray">
              <a:xfrm>
                <a:off x="2723" y="1560"/>
                <a:ext cx="174" cy="556"/>
              </a:xfrm>
              <a:custGeom>
                <a:avLst/>
                <a:gdLst>
                  <a:gd name="T0" fmla="*/ 0 w 868"/>
                  <a:gd name="T1" fmla="*/ 0 h 2778"/>
                  <a:gd name="T2" fmla="*/ 868 w 868"/>
                  <a:gd name="T3" fmla="*/ 0 h 2778"/>
                  <a:gd name="T4" fmla="*/ 675 w 868"/>
                  <a:gd name="T5" fmla="*/ 245 h 2778"/>
                  <a:gd name="T6" fmla="*/ 675 w 868"/>
                  <a:gd name="T7" fmla="*/ 2514 h 2778"/>
                  <a:gd name="T8" fmla="*/ 868 w 868"/>
                  <a:gd name="T9" fmla="*/ 2778 h 2778"/>
                  <a:gd name="T10" fmla="*/ 0 w 868"/>
                  <a:gd name="T11" fmla="*/ 2778 h 2778"/>
                  <a:gd name="T12" fmla="*/ 193 w 868"/>
                  <a:gd name="T13" fmla="*/ 2514 h 2778"/>
                  <a:gd name="T14" fmla="*/ 193 w 868"/>
                  <a:gd name="T15" fmla="*/ 245 h 2778"/>
                  <a:gd name="T16" fmla="*/ 0 w 868"/>
                  <a:gd name="T17" fmla="*/ 0 h 2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8" h="2778">
                    <a:moveTo>
                      <a:pt x="0" y="0"/>
                    </a:moveTo>
                    <a:cubicBezTo>
                      <a:pt x="868" y="0"/>
                      <a:pt x="868" y="0"/>
                      <a:pt x="868" y="0"/>
                    </a:cubicBezTo>
                    <a:cubicBezTo>
                      <a:pt x="868" y="0"/>
                      <a:pt x="675" y="92"/>
                      <a:pt x="675" y="245"/>
                    </a:cubicBezTo>
                    <a:cubicBezTo>
                      <a:pt x="675" y="2514"/>
                      <a:pt x="675" y="2514"/>
                      <a:pt x="675" y="2514"/>
                    </a:cubicBezTo>
                    <a:cubicBezTo>
                      <a:pt x="675" y="2677"/>
                      <a:pt x="868" y="2778"/>
                      <a:pt x="868" y="2778"/>
                    </a:cubicBezTo>
                    <a:cubicBezTo>
                      <a:pt x="0" y="2778"/>
                      <a:pt x="0" y="2778"/>
                      <a:pt x="0" y="2778"/>
                    </a:cubicBezTo>
                    <a:cubicBezTo>
                      <a:pt x="0" y="2778"/>
                      <a:pt x="193" y="2677"/>
                      <a:pt x="193" y="2514"/>
                    </a:cubicBezTo>
                    <a:cubicBezTo>
                      <a:pt x="193" y="245"/>
                      <a:pt x="193" y="245"/>
                      <a:pt x="193" y="245"/>
                    </a:cubicBezTo>
                    <a:cubicBezTo>
                      <a:pt x="193" y="92"/>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4" name="Freeform 34"/>
              <p:cNvSpPr>
                <a:spLocks/>
              </p:cNvSpPr>
              <p:nvPr/>
            </p:nvSpPr>
            <p:spPr bwMode="gray">
              <a:xfrm>
                <a:off x="2898" y="1560"/>
                <a:ext cx="416" cy="556"/>
              </a:xfrm>
              <a:custGeom>
                <a:avLst/>
                <a:gdLst>
                  <a:gd name="T0" fmla="*/ 170 w 2079"/>
                  <a:gd name="T1" fmla="*/ 0 h 2777"/>
                  <a:gd name="T2" fmla="*/ 2079 w 2079"/>
                  <a:gd name="T3" fmla="*/ 0 h 2777"/>
                  <a:gd name="T4" fmla="*/ 1917 w 2079"/>
                  <a:gd name="T5" fmla="*/ 505 h 2777"/>
                  <a:gd name="T6" fmla="*/ 1684 w 2079"/>
                  <a:gd name="T7" fmla="*/ 293 h 2777"/>
                  <a:gd name="T8" fmla="*/ 1288 w 2079"/>
                  <a:gd name="T9" fmla="*/ 293 h 2777"/>
                  <a:gd name="T10" fmla="*/ 1288 w 2079"/>
                  <a:gd name="T11" fmla="*/ 2515 h 2777"/>
                  <a:gd name="T12" fmla="*/ 1474 w 2079"/>
                  <a:gd name="T13" fmla="*/ 2777 h 2777"/>
                  <a:gd name="T14" fmla="*/ 624 w 2079"/>
                  <a:gd name="T15" fmla="*/ 2777 h 2777"/>
                  <a:gd name="T16" fmla="*/ 808 w 2079"/>
                  <a:gd name="T17" fmla="*/ 2515 h 2777"/>
                  <a:gd name="T18" fmla="*/ 808 w 2079"/>
                  <a:gd name="T19" fmla="*/ 293 h 2777"/>
                  <a:gd name="T20" fmla="*/ 330 w 2079"/>
                  <a:gd name="T21" fmla="*/ 293 h 2777"/>
                  <a:gd name="T22" fmla="*/ 0 w 2079"/>
                  <a:gd name="T23" fmla="*/ 547 h 2777"/>
                  <a:gd name="T24" fmla="*/ 170 w 2079"/>
                  <a:gd name="T25" fmla="*/ 0 h 2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9" h="2777">
                    <a:moveTo>
                      <a:pt x="170" y="0"/>
                    </a:moveTo>
                    <a:cubicBezTo>
                      <a:pt x="2079" y="0"/>
                      <a:pt x="2079" y="0"/>
                      <a:pt x="2079" y="0"/>
                    </a:cubicBezTo>
                    <a:cubicBezTo>
                      <a:pt x="1917" y="505"/>
                      <a:pt x="1917" y="505"/>
                      <a:pt x="1917" y="505"/>
                    </a:cubicBezTo>
                    <a:cubicBezTo>
                      <a:pt x="1917" y="505"/>
                      <a:pt x="1869" y="293"/>
                      <a:pt x="1684" y="293"/>
                    </a:cubicBezTo>
                    <a:cubicBezTo>
                      <a:pt x="1288" y="293"/>
                      <a:pt x="1288" y="293"/>
                      <a:pt x="1288" y="293"/>
                    </a:cubicBezTo>
                    <a:cubicBezTo>
                      <a:pt x="1288" y="2515"/>
                      <a:pt x="1288" y="2515"/>
                      <a:pt x="1288" y="2515"/>
                    </a:cubicBezTo>
                    <a:cubicBezTo>
                      <a:pt x="1288" y="2656"/>
                      <a:pt x="1474" y="2777"/>
                      <a:pt x="1474" y="2777"/>
                    </a:cubicBezTo>
                    <a:cubicBezTo>
                      <a:pt x="624" y="2777"/>
                      <a:pt x="624" y="2777"/>
                      <a:pt x="624" y="2777"/>
                    </a:cubicBezTo>
                    <a:cubicBezTo>
                      <a:pt x="624" y="2777"/>
                      <a:pt x="809" y="2668"/>
                      <a:pt x="808" y="2515"/>
                    </a:cubicBezTo>
                    <a:cubicBezTo>
                      <a:pt x="808" y="293"/>
                      <a:pt x="808" y="293"/>
                      <a:pt x="808" y="293"/>
                    </a:cubicBezTo>
                    <a:cubicBezTo>
                      <a:pt x="330" y="293"/>
                      <a:pt x="330" y="293"/>
                      <a:pt x="330" y="293"/>
                    </a:cubicBezTo>
                    <a:cubicBezTo>
                      <a:pt x="195" y="293"/>
                      <a:pt x="0" y="547"/>
                      <a:pt x="0" y="547"/>
                    </a:cubicBezTo>
                    <a:lnTo>
                      <a:pt x="17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5" name="Freeform 35"/>
              <p:cNvSpPr>
                <a:spLocks/>
              </p:cNvSpPr>
              <p:nvPr/>
            </p:nvSpPr>
            <p:spPr bwMode="gray">
              <a:xfrm>
                <a:off x="3654" y="1560"/>
                <a:ext cx="465" cy="564"/>
              </a:xfrm>
              <a:custGeom>
                <a:avLst/>
                <a:gdLst>
                  <a:gd name="T0" fmla="*/ 1488 w 2324"/>
                  <a:gd name="T1" fmla="*/ 0 h 2820"/>
                  <a:gd name="T2" fmla="*/ 2324 w 2324"/>
                  <a:gd name="T3" fmla="*/ 0 h 2820"/>
                  <a:gd name="T4" fmla="*/ 2145 w 2324"/>
                  <a:gd name="T5" fmla="*/ 244 h 2820"/>
                  <a:gd name="T6" fmla="*/ 2145 w 2324"/>
                  <a:gd name="T7" fmla="*/ 1926 h 2820"/>
                  <a:gd name="T8" fmla="*/ 1185 w 2324"/>
                  <a:gd name="T9" fmla="*/ 2820 h 2820"/>
                  <a:gd name="T10" fmla="*/ 185 w 2324"/>
                  <a:gd name="T11" fmla="*/ 1926 h 2820"/>
                  <a:gd name="T12" fmla="*/ 185 w 2324"/>
                  <a:gd name="T13" fmla="*/ 244 h 2820"/>
                  <a:gd name="T14" fmla="*/ 0 w 2324"/>
                  <a:gd name="T15" fmla="*/ 0 h 2820"/>
                  <a:gd name="T16" fmla="*/ 861 w 2324"/>
                  <a:gd name="T17" fmla="*/ 0 h 2820"/>
                  <a:gd name="T18" fmla="*/ 669 w 2324"/>
                  <a:gd name="T19" fmla="*/ 244 h 2820"/>
                  <a:gd name="T20" fmla="*/ 669 w 2324"/>
                  <a:gd name="T21" fmla="*/ 1926 h 2820"/>
                  <a:gd name="T22" fmla="*/ 1185 w 2324"/>
                  <a:gd name="T23" fmla="*/ 2519 h 2820"/>
                  <a:gd name="T24" fmla="*/ 1677 w 2324"/>
                  <a:gd name="T25" fmla="*/ 1926 h 2820"/>
                  <a:gd name="T26" fmla="*/ 1677 w 2324"/>
                  <a:gd name="T27" fmla="*/ 244 h 2820"/>
                  <a:gd name="T28" fmla="*/ 1488 w 2324"/>
                  <a:gd name="T29" fmla="*/ 0 h 2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24" h="2820">
                    <a:moveTo>
                      <a:pt x="1488" y="0"/>
                    </a:moveTo>
                    <a:cubicBezTo>
                      <a:pt x="2324" y="0"/>
                      <a:pt x="2324" y="0"/>
                      <a:pt x="2324" y="0"/>
                    </a:cubicBezTo>
                    <a:cubicBezTo>
                      <a:pt x="2324" y="0"/>
                      <a:pt x="2145" y="94"/>
                      <a:pt x="2145" y="244"/>
                    </a:cubicBezTo>
                    <a:cubicBezTo>
                      <a:pt x="2145" y="1926"/>
                      <a:pt x="2145" y="1926"/>
                      <a:pt x="2145" y="1926"/>
                    </a:cubicBezTo>
                    <a:cubicBezTo>
                      <a:pt x="2144" y="2610"/>
                      <a:pt x="1578" y="2820"/>
                      <a:pt x="1185" y="2820"/>
                    </a:cubicBezTo>
                    <a:cubicBezTo>
                      <a:pt x="795" y="2820"/>
                      <a:pt x="184" y="2607"/>
                      <a:pt x="185" y="1926"/>
                    </a:cubicBezTo>
                    <a:cubicBezTo>
                      <a:pt x="185" y="244"/>
                      <a:pt x="185" y="244"/>
                      <a:pt x="185" y="244"/>
                    </a:cubicBezTo>
                    <a:cubicBezTo>
                      <a:pt x="185" y="94"/>
                      <a:pt x="0" y="0"/>
                      <a:pt x="0" y="0"/>
                    </a:cubicBezTo>
                    <a:cubicBezTo>
                      <a:pt x="861" y="0"/>
                      <a:pt x="861" y="0"/>
                      <a:pt x="861" y="0"/>
                    </a:cubicBezTo>
                    <a:cubicBezTo>
                      <a:pt x="861" y="0"/>
                      <a:pt x="669" y="92"/>
                      <a:pt x="669" y="244"/>
                    </a:cubicBezTo>
                    <a:cubicBezTo>
                      <a:pt x="669" y="1926"/>
                      <a:pt x="669" y="1926"/>
                      <a:pt x="669" y="1926"/>
                    </a:cubicBezTo>
                    <a:cubicBezTo>
                      <a:pt x="669" y="2285"/>
                      <a:pt x="907" y="2519"/>
                      <a:pt x="1185" y="2519"/>
                    </a:cubicBezTo>
                    <a:cubicBezTo>
                      <a:pt x="1464" y="2519"/>
                      <a:pt x="1676" y="2275"/>
                      <a:pt x="1677" y="1926"/>
                    </a:cubicBezTo>
                    <a:cubicBezTo>
                      <a:pt x="1677" y="244"/>
                      <a:pt x="1677" y="244"/>
                      <a:pt x="1677" y="244"/>
                    </a:cubicBezTo>
                    <a:cubicBezTo>
                      <a:pt x="1677" y="94"/>
                      <a:pt x="1488" y="0"/>
                      <a:pt x="1488"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6" name="Freeform 36"/>
              <p:cNvSpPr>
                <a:spLocks/>
              </p:cNvSpPr>
              <p:nvPr/>
            </p:nvSpPr>
            <p:spPr bwMode="gray">
              <a:xfrm>
                <a:off x="2027" y="1560"/>
                <a:ext cx="469" cy="566"/>
              </a:xfrm>
              <a:custGeom>
                <a:avLst/>
                <a:gdLst>
                  <a:gd name="T0" fmla="*/ 1495 w 2347"/>
                  <a:gd name="T1" fmla="*/ 0 h 2827"/>
                  <a:gd name="T2" fmla="*/ 2347 w 2347"/>
                  <a:gd name="T3" fmla="*/ 0 h 2827"/>
                  <a:gd name="T4" fmla="*/ 2166 w 2347"/>
                  <a:gd name="T5" fmla="*/ 247 h 2827"/>
                  <a:gd name="T6" fmla="*/ 2166 w 2347"/>
                  <a:gd name="T7" fmla="*/ 1925 h 2827"/>
                  <a:gd name="T8" fmla="*/ 1176 w 2347"/>
                  <a:gd name="T9" fmla="*/ 2827 h 2827"/>
                  <a:gd name="T10" fmla="*/ 175 w 2347"/>
                  <a:gd name="T11" fmla="*/ 1925 h 2827"/>
                  <a:gd name="T12" fmla="*/ 174 w 2347"/>
                  <a:gd name="T13" fmla="*/ 247 h 2827"/>
                  <a:gd name="T14" fmla="*/ 0 w 2347"/>
                  <a:gd name="T15" fmla="*/ 0 h 2827"/>
                  <a:gd name="T16" fmla="*/ 860 w 2347"/>
                  <a:gd name="T17" fmla="*/ 0 h 2827"/>
                  <a:gd name="T18" fmla="*/ 661 w 2347"/>
                  <a:gd name="T19" fmla="*/ 247 h 2827"/>
                  <a:gd name="T20" fmla="*/ 660 w 2347"/>
                  <a:gd name="T21" fmla="*/ 1925 h 2827"/>
                  <a:gd name="T22" fmla="*/ 1176 w 2347"/>
                  <a:gd name="T23" fmla="*/ 2527 h 2827"/>
                  <a:gd name="T24" fmla="*/ 1678 w 2347"/>
                  <a:gd name="T25" fmla="*/ 1925 h 2827"/>
                  <a:gd name="T26" fmla="*/ 1679 w 2347"/>
                  <a:gd name="T27" fmla="*/ 247 h 2827"/>
                  <a:gd name="T28" fmla="*/ 1495 w 2347"/>
                  <a:gd name="T29" fmla="*/ 0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47" h="2827">
                    <a:moveTo>
                      <a:pt x="1495" y="0"/>
                    </a:moveTo>
                    <a:cubicBezTo>
                      <a:pt x="2347" y="0"/>
                      <a:pt x="2347" y="0"/>
                      <a:pt x="2347" y="0"/>
                    </a:cubicBezTo>
                    <a:cubicBezTo>
                      <a:pt x="2347" y="0"/>
                      <a:pt x="2166" y="98"/>
                      <a:pt x="2166" y="247"/>
                    </a:cubicBezTo>
                    <a:cubicBezTo>
                      <a:pt x="2166" y="248"/>
                      <a:pt x="2166" y="1925"/>
                      <a:pt x="2166" y="1925"/>
                    </a:cubicBezTo>
                    <a:cubicBezTo>
                      <a:pt x="2166" y="2611"/>
                      <a:pt x="1573" y="2827"/>
                      <a:pt x="1176" y="2827"/>
                    </a:cubicBezTo>
                    <a:cubicBezTo>
                      <a:pt x="786" y="2827"/>
                      <a:pt x="175" y="2608"/>
                      <a:pt x="175" y="1925"/>
                    </a:cubicBezTo>
                    <a:cubicBezTo>
                      <a:pt x="174" y="247"/>
                      <a:pt x="174" y="247"/>
                      <a:pt x="174" y="247"/>
                    </a:cubicBezTo>
                    <a:cubicBezTo>
                      <a:pt x="174" y="97"/>
                      <a:pt x="0" y="0"/>
                      <a:pt x="0" y="0"/>
                    </a:cubicBezTo>
                    <a:cubicBezTo>
                      <a:pt x="860" y="0"/>
                      <a:pt x="860" y="0"/>
                      <a:pt x="860" y="0"/>
                    </a:cubicBezTo>
                    <a:cubicBezTo>
                      <a:pt x="860" y="0"/>
                      <a:pt x="661" y="98"/>
                      <a:pt x="661" y="247"/>
                    </a:cubicBezTo>
                    <a:cubicBezTo>
                      <a:pt x="660" y="1925"/>
                      <a:pt x="660" y="1925"/>
                      <a:pt x="660" y="1925"/>
                    </a:cubicBezTo>
                    <a:cubicBezTo>
                      <a:pt x="660" y="2280"/>
                      <a:pt x="897" y="2525"/>
                      <a:pt x="1176" y="2527"/>
                    </a:cubicBezTo>
                    <a:cubicBezTo>
                      <a:pt x="1454" y="2528"/>
                      <a:pt x="1678" y="2277"/>
                      <a:pt x="1678" y="1925"/>
                    </a:cubicBezTo>
                    <a:cubicBezTo>
                      <a:pt x="1679" y="247"/>
                      <a:pt x="1679" y="247"/>
                      <a:pt x="1679" y="247"/>
                    </a:cubicBezTo>
                    <a:cubicBezTo>
                      <a:pt x="1679" y="97"/>
                      <a:pt x="1495" y="0"/>
                      <a:pt x="1495"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37" name="Freeform 37"/>
              <p:cNvSpPr>
                <a:spLocks/>
              </p:cNvSpPr>
              <p:nvPr/>
            </p:nvSpPr>
            <p:spPr bwMode="gray">
              <a:xfrm>
                <a:off x="3295" y="1549"/>
                <a:ext cx="358" cy="577"/>
              </a:xfrm>
              <a:custGeom>
                <a:avLst/>
                <a:gdLst>
                  <a:gd name="T0" fmla="*/ 1537 w 1788"/>
                  <a:gd name="T1" fmla="*/ 501 h 2885"/>
                  <a:gd name="T2" fmla="*/ 1067 w 1788"/>
                  <a:gd name="T3" fmla="*/ 289 h 2885"/>
                  <a:gd name="T4" fmla="*/ 528 w 1788"/>
                  <a:gd name="T5" fmla="*/ 709 h 2885"/>
                  <a:gd name="T6" fmla="*/ 1042 w 1788"/>
                  <a:gd name="T7" fmla="*/ 1230 h 2885"/>
                  <a:gd name="T8" fmla="*/ 1786 w 1788"/>
                  <a:gd name="T9" fmla="*/ 2067 h 2885"/>
                  <a:gd name="T10" fmla="*/ 681 w 1788"/>
                  <a:gd name="T11" fmla="*/ 2885 h 2885"/>
                  <a:gd name="T12" fmla="*/ 162 w 1788"/>
                  <a:gd name="T13" fmla="*/ 2813 h 2885"/>
                  <a:gd name="T14" fmla="*/ 0 w 1788"/>
                  <a:gd name="T15" fmla="*/ 2280 h 2885"/>
                  <a:gd name="T16" fmla="*/ 689 w 1788"/>
                  <a:gd name="T17" fmla="*/ 2582 h 2885"/>
                  <a:gd name="T18" fmla="*/ 1311 w 1788"/>
                  <a:gd name="T19" fmla="*/ 2126 h 2885"/>
                  <a:gd name="T20" fmla="*/ 48 w 1788"/>
                  <a:gd name="T21" fmla="*/ 765 h 2885"/>
                  <a:gd name="T22" fmla="*/ 1019 w 1788"/>
                  <a:gd name="T23" fmla="*/ 0 h 2885"/>
                  <a:gd name="T24" fmla="*/ 1537 w 1788"/>
                  <a:gd name="T25" fmla="*/ 72 h 2885"/>
                  <a:gd name="T26" fmla="*/ 1537 w 1788"/>
                  <a:gd name="T27" fmla="*/ 501 h 2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88" h="2885">
                    <a:moveTo>
                      <a:pt x="1537" y="501"/>
                    </a:moveTo>
                    <a:cubicBezTo>
                      <a:pt x="1537" y="501"/>
                      <a:pt x="1416" y="290"/>
                      <a:pt x="1067" y="289"/>
                    </a:cubicBezTo>
                    <a:cubicBezTo>
                      <a:pt x="718" y="288"/>
                      <a:pt x="529" y="471"/>
                      <a:pt x="528" y="709"/>
                    </a:cubicBezTo>
                    <a:cubicBezTo>
                      <a:pt x="527" y="978"/>
                      <a:pt x="729" y="1079"/>
                      <a:pt x="1042" y="1230"/>
                    </a:cubicBezTo>
                    <a:cubicBezTo>
                      <a:pt x="1340" y="1373"/>
                      <a:pt x="1788" y="1570"/>
                      <a:pt x="1786" y="2067"/>
                    </a:cubicBezTo>
                    <a:cubicBezTo>
                      <a:pt x="1785" y="2513"/>
                      <a:pt x="1390" y="2885"/>
                      <a:pt x="681" y="2885"/>
                    </a:cubicBezTo>
                    <a:cubicBezTo>
                      <a:pt x="463" y="2884"/>
                      <a:pt x="162" y="2813"/>
                      <a:pt x="162" y="2813"/>
                    </a:cubicBezTo>
                    <a:cubicBezTo>
                      <a:pt x="0" y="2280"/>
                      <a:pt x="0" y="2280"/>
                      <a:pt x="0" y="2280"/>
                    </a:cubicBezTo>
                    <a:cubicBezTo>
                      <a:pt x="150" y="2426"/>
                      <a:pt x="416" y="2582"/>
                      <a:pt x="689" y="2582"/>
                    </a:cubicBezTo>
                    <a:cubicBezTo>
                      <a:pt x="973" y="2582"/>
                      <a:pt x="1311" y="2407"/>
                      <a:pt x="1311" y="2126"/>
                    </a:cubicBezTo>
                    <a:cubicBezTo>
                      <a:pt x="1311" y="1583"/>
                      <a:pt x="48" y="1674"/>
                      <a:pt x="48" y="765"/>
                    </a:cubicBezTo>
                    <a:cubicBezTo>
                      <a:pt x="48" y="453"/>
                      <a:pt x="266" y="0"/>
                      <a:pt x="1019" y="0"/>
                    </a:cubicBezTo>
                    <a:cubicBezTo>
                      <a:pt x="1264" y="0"/>
                      <a:pt x="1537" y="72"/>
                      <a:pt x="1537" y="72"/>
                    </a:cubicBezTo>
                    <a:lnTo>
                      <a:pt x="1537" y="50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grpSp>
    </p:spTree>
    <p:extLst>
      <p:ext uri="{BB962C8B-B14F-4D97-AF65-F5344CB8AC3E}">
        <p14:creationId xmlns:p14="http://schemas.microsoft.com/office/powerpoint/2010/main" val="397619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646175" name="Picture 31" descr="ContentGray20_L150"/>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gray">
          <a:xfrm>
            <a:off x="0" y="0"/>
            <a:ext cx="9144000" cy="1073150"/>
          </a:xfrm>
          <a:prstGeom prst="rect">
            <a:avLst/>
          </a:prstGeom>
          <a:noFill/>
          <a:extLst>
            <a:ext uri="{909E8E84-426E-40DD-AFC4-6F175D3DCCD1}">
              <a14:hiddenFill xmlns:a14="http://schemas.microsoft.com/office/drawing/2010/main">
                <a:solidFill>
                  <a:srgbClr val="FFFFFF"/>
                </a:solidFill>
              </a14:hiddenFill>
            </a:ext>
          </a:extLst>
        </p:spPr>
      </p:pic>
      <p:sp>
        <p:nvSpPr>
          <p:cNvPr id="646148" name="Line 4"/>
          <p:cNvSpPr>
            <a:spLocks noChangeShapeType="1"/>
          </p:cNvSpPr>
          <p:nvPr userDrawn="1"/>
        </p:nvSpPr>
        <p:spPr bwMode="gray">
          <a:xfrm>
            <a:off x="0" y="6632575"/>
            <a:ext cx="9144000" cy="0"/>
          </a:xfrm>
          <a:prstGeom prst="line">
            <a:avLst/>
          </a:prstGeom>
          <a:noFill/>
          <a:ln w="12700">
            <a:solidFill>
              <a:srgbClr val="87867E"/>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646151" name="Rectangle 7"/>
          <p:cNvSpPr>
            <a:spLocks noGrp="1" noChangeArrowheads="1"/>
          </p:cNvSpPr>
          <p:nvPr>
            <p:ph type="title"/>
          </p:nvPr>
        </p:nvSpPr>
        <p:spPr bwMode="gray">
          <a:xfrm>
            <a:off x="169863" y="-1588"/>
            <a:ext cx="7858125"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C0C0C0">
                      <a:alpha val="50000"/>
                    </a:srgbClr>
                  </a:outerShdw>
                </a:effectLst>
              </a14:hiddenEffects>
            </a:ext>
          </a:extLst>
        </p:spPr>
        <p:txBody>
          <a:bodyPr vert="horz" wrap="square" lIns="0" tIns="0" rIns="0" bIns="0" numCol="1" anchor="ctr" anchorCtr="0" compatLnSpc="1">
            <a:prstTxWarp prst="textNoShape">
              <a:avLst/>
            </a:prstTxWarp>
          </a:bodyPr>
          <a:lstStyle/>
          <a:p>
            <a:pPr lvl="0"/>
            <a:r>
              <a:rPr lang="ja-JP" altLang="en-US" dirty="0"/>
              <a:t>マスタ タイトルの書式設定</a:t>
            </a:r>
          </a:p>
        </p:txBody>
      </p:sp>
      <p:sp>
        <p:nvSpPr>
          <p:cNvPr id="646152" name="Rectangle 8"/>
          <p:cNvSpPr>
            <a:spLocks noGrp="1" noChangeArrowheads="1"/>
          </p:cNvSpPr>
          <p:nvPr>
            <p:ph type="body" idx="1"/>
          </p:nvPr>
        </p:nvSpPr>
        <p:spPr bwMode="gray">
          <a:xfrm>
            <a:off x="168275" y="869950"/>
            <a:ext cx="8786813" cy="559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ja-JP" altLang="en-US" dirty="0"/>
              <a:t>マスタテキスト</a:t>
            </a:r>
            <a:r>
              <a:rPr lang="en-US" altLang="ja-JP" dirty="0"/>
              <a:t>24</a:t>
            </a:r>
            <a:r>
              <a:rPr lang="ja-JP" altLang="en-US" dirty="0" err="1"/>
              <a:t>ｐ</a:t>
            </a:r>
            <a:r>
              <a:rPr lang="ja-JP" altLang="en-US" dirty="0"/>
              <a:t>ああああああああああああああああああああああああああああああああああああああああああああああああああ</a:t>
            </a:r>
          </a:p>
          <a:p>
            <a:pPr lvl="1"/>
            <a:r>
              <a:rPr lang="ja-JP" altLang="en-US" dirty="0"/>
              <a:t>マスタテキスト</a:t>
            </a:r>
            <a:r>
              <a:rPr lang="en-US" altLang="ja-JP" dirty="0"/>
              <a:t>20</a:t>
            </a:r>
            <a:r>
              <a:rPr lang="ja-JP" altLang="en-US" dirty="0" err="1"/>
              <a:t>ｐ</a:t>
            </a:r>
            <a:r>
              <a:rPr lang="ja-JP" altLang="en-US" dirty="0"/>
              <a:t>ああああああああああああああああああああああああああああああああああああああああああああ</a:t>
            </a:r>
          </a:p>
          <a:p>
            <a:pPr lvl="2"/>
            <a:r>
              <a:rPr lang="ja-JP" altLang="en-US" dirty="0"/>
              <a:t>マスタテキスト</a:t>
            </a:r>
            <a:r>
              <a:rPr lang="en-US" altLang="ja-JP" dirty="0"/>
              <a:t>18</a:t>
            </a:r>
            <a:r>
              <a:rPr lang="ja-JP" altLang="en-US" dirty="0" err="1"/>
              <a:t>ｐ</a:t>
            </a:r>
            <a:r>
              <a:rPr lang="ja-JP" altLang="en-US" dirty="0"/>
              <a:t>ああああああああああああああああああああああああああああああああああああああああああああああ</a:t>
            </a:r>
          </a:p>
          <a:p>
            <a:pPr lvl="3"/>
            <a:r>
              <a:rPr lang="ja-JP" altLang="en-US" dirty="0"/>
              <a:t>マスタテキスト</a:t>
            </a:r>
            <a:r>
              <a:rPr lang="en-US" altLang="ja-JP" dirty="0"/>
              <a:t>16</a:t>
            </a:r>
            <a:r>
              <a:rPr lang="ja-JP" altLang="en-US" dirty="0" err="1"/>
              <a:t>ｐ</a:t>
            </a:r>
            <a:r>
              <a:rPr lang="ja-JP" altLang="en-US" dirty="0"/>
              <a:t>あああああああああああああああああああああああああああああああああああああああああああああああ</a:t>
            </a:r>
          </a:p>
        </p:txBody>
      </p:sp>
      <p:grpSp>
        <p:nvGrpSpPr>
          <p:cNvPr id="646163" name="Group 19"/>
          <p:cNvGrpSpPr>
            <a:grpSpLocks noChangeAspect="1"/>
          </p:cNvGrpSpPr>
          <p:nvPr userDrawn="1"/>
        </p:nvGrpSpPr>
        <p:grpSpPr bwMode="gray">
          <a:xfrm>
            <a:off x="7888288" y="79375"/>
            <a:ext cx="1176337" cy="657225"/>
            <a:chOff x="4969" y="50"/>
            <a:chExt cx="741" cy="414"/>
          </a:xfrm>
        </p:grpSpPr>
        <p:sp>
          <p:nvSpPr>
            <p:cNvPr id="646162" name="AutoShape 18"/>
            <p:cNvSpPr>
              <a:spLocks noChangeAspect="1" noChangeArrowheads="1" noTextEdit="1"/>
            </p:cNvSpPr>
            <p:nvPr userDrawn="1"/>
          </p:nvSpPr>
          <p:spPr bwMode="gray">
            <a:xfrm>
              <a:off x="4969" y="50"/>
              <a:ext cx="741"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ja-JP" altLang="en-US"/>
            </a:p>
          </p:txBody>
        </p:sp>
        <p:sp>
          <p:nvSpPr>
            <p:cNvPr id="646164" name="Freeform 20"/>
            <p:cNvSpPr>
              <a:spLocks/>
            </p:cNvSpPr>
            <p:nvPr userDrawn="1"/>
          </p:nvSpPr>
          <p:spPr bwMode="gray">
            <a:xfrm>
              <a:off x="5334" y="121"/>
              <a:ext cx="94" cy="72"/>
            </a:xfrm>
            <a:custGeom>
              <a:avLst/>
              <a:gdLst>
                <a:gd name="T0" fmla="*/ 961 w 2365"/>
                <a:gd name="T1" fmla="*/ 764 h 1825"/>
                <a:gd name="T2" fmla="*/ 599 w 2365"/>
                <a:gd name="T3" fmla="*/ 642 h 1825"/>
                <a:gd name="T4" fmla="*/ 1 w 2365"/>
                <a:gd name="T5" fmla="*/ 1235 h 1825"/>
                <a:gd name="T6" fmla="*/ 599 w 2365"/>
                <a:gd name="T7" fmla="*/ 1825 h 1825"/>
                <a:gd name="T8" fmla="*/ 1053 w 2365"/>
                <a:gd name="T9" fmla="*/ 1619 h 1825"/>
                <a:gd name="T10" fmla="*/ 1053 w 2365"/>
                <a:gd name="T11" fmla="*/ 1293 h 1825"/>
                <a:gd name="T12" fmla="*/ 771 w 2365"/>
                <a:gd name="T13" fmla="*/ 1568 h 1825"/>
                <a:gd name="T14" fmla="*/ 599 w 2365"/>
                <a:gd name="T15" fmla="*/ 1604 h 1825"/>
                <a:gd name="T16" fmla="*/ 225 w 2365"/>
                <a:gd name="T17" fmla="*/ 1235 h 1825"/>
                <a:gd name="T18" fmla="*/ 599 w 2365"/>
                <a:gd name="T19" fmla="*/ 863 h 1825"/>
                <a:gd name="T20" fmla="*/ 861 w 2365"/>
                <a:gd name="T21" fmla="*/ 972 h 1825"/>
                <a:gd name="T22" fmla="*/ 1093 w 2365"/>
                <a:gd name="T23" fmla="*/ 1239 h 1825"/>
                <a:gd name="T24" fmla="*/ 1630 w 2365"/>
                <a:gd name="T25" fmla="*/ 1473 h 1825"/>
                <a:gd name="T26" fmla="*/ 2365 w 2365"/>
                <a:gd name="T27" fmla="*/ 741 h 1825"/>
                <a:gd name="T28" fmla="*/ 1630 w 2365"/>
                <a:gd name="T29" fmla="*/ 0 h 1825"/>
                <a:gd name="T30" fmla="*/ 1053 w 2365"/>
                <a:gd name="T31" fmla="*/ 295 h 1825"/>
                <a:gd name="T32" fmla="*/ 1053 w 2365"/>
                <a:gd name="T33" fmla="*/ 735 h 1825"/>
                <a:gd name="T34" fmla="*/ 1630 w 2365"/>
                <a:gd name="T35" fmla="*/ 232 h 1825"/>
                <a:gd name="T36" fmla="*/ 2134 w 2365"/>
                <a:gd name="T37" fmla="*/ 741 h 1825"/>
                <a:gd name="T38" fmla="*/ 1630 w 2365"/>
                <a:gd name="T39" fmla="*/ 1245 h 1825"/>
                <a:gd name="T40" fmla="*/ 1303 w 2365"/>
                <a:gd name="T41" fmla="*/ 1125 h 1825"/>
                <a:gd name="T42" fmla="*/ 961 w 2365"/>
                <a:gd name="T43" fmla="*/ 764 h 1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5" h="1825">
                  <a:moveTo>
                    <a:pt x="961" y="764"/>
                  </a:moveTo>
                  <a:cubicBezTo>
                    <a:pt x="875" y="688"/>
                    <a:pt x="736" y="643"/>
                    <a:pt x="599" y="642"/>
                  </a:cubicBezTo>
                  <a:cubicBezTo>
                    <a:pt x="270" y="641"/>
                    <a:pt x="2" y="900"/>
                    <a:pt x="1" y="1235"/>
                  </a:cubicBezTo>
                  <a:cubicBezTo>
                    <a:pt x="0" y="1563"/>
                    <a:pt x="270" y="1824"/>
                    <a:pt x="599" y="1825"/>
                  </a:cubicBezTo>
                  <a:cubicBezTo>
                    <a:pt x="783" y="1825"/>
                    <a:pt x="943" y="1751"/>
                    <a:pt x="1053" y="1619"/>
                  </a:cubicBezTo>
                  <a:cubicBezTo>
                    <a:pt x="1053" y="1293"/>
                    <a:pt x="1053" y="1293"/>
                    <a:pt x="1053" y="1293"/>
                  </a:cubicBezTo>
                  <a:cubicBezTo>
                    <a:pt x="994" y="1394"/>
                    <a:pt x="877" y="1524"/>
                    <a:pt x="771" y="1568"/>
                  </a:cubicBezTo>
                  <a:cubicBezTo>
                    <a:pt x="717" y="1590"/>
                    <a:pt x="662" y="1604"/>
                    <a:pt x="599" y="1604"/>
                  </a:cubicBezTo>
                  <a:cubicBezTo>
                    <a:pt x="394" y="1604"/>
                    <a:pt x="225" y="1445"/>
                    <a:pt x="225" y="1235"/>
                  </a:cubicBezTo>
                  <a:cubicBezTo>
                    <a:pt x="225" y="1041"/>
                    <a:pt x="380" y="862"/>
                    <a:pt x="599" y="863"/>
                  </a:cubicBezTo>
                  <a:cubicBezTo>
                    <a:pt x="701" y="863"/>
                    <a:pt x="793" y="905"/>
                    <a:pt x="861" y="972"/>
                  </a:cubicBezTo>
                  <a:cubicBezTo>
                    <a:pt x="931" y="1040"/>
                    <a:pt x="1041" y="1183"/>
                    <a:pt x="1093" y="1239"/>
                  </a:cubicBezTo>
                  <a:cubicBezTo>
                    <a:pt x="1227" y="1383"/>
                    <a:pt x="1419" y="1473"/>
                    <a:pt x="1630" y="1473"/>
                  </a:cubicBezTo>
                  <a:cubicBezTo>
                    <a:pt x="2036" y="1474"/>
                    <a:pt x="2365" y="1146"/>
                    <a:pt x="2365" y="741"/>
                  </a:cubicBezTo>
                  <a:cubicBezTo>
                    <a:pt x="2365" y="336"/>
                    <a:pt x="2035" y="0"/>
                    <a:pt x="1630" y="0"/>
                  </a:cubicBezTo>
                  <a:cubicBezTo>
                    <a:pt x="1395" y="0"/>
                    <a:pt x="1187" y="122"/>
                    <a:pt x="1053" y="295"/>
                  </a:cubicBezTo>
                  <a:cubicBezTo>
                    <a:pt x="1053" y="735"/>
                    <a:pt x="1053" y="735"/>
                    <a:pt x="1053" y="735"/>
                  </a:cubicBezTo>
                  <a:cubicBezTo>
                    <a:pt x="1155" y="455"/>
                    <a:pt x="1340" y="232"/>
                    <a:pt x="1630" y="232"/>
                  </a:cubicBezTo>
                  <a:cubicBezTo>
                    <a:pt x="1909" y="232"/>
                    <a:pt x="2135" y="463"/>
                    <a:pt x="2134" y="741"/>
                  </a:cubicBezTo>
                  <a:cubicBezTo>
                    <a:pt x="2134" y="1020"/>
                    <a:pt x="1909" y="1246"/>
                    <a:pt x="1630" y="1245"/>
                  </a:cubicBezTo>
                  <a:cubicBezTo>
                    <a:pt x="1506" y="1244"/>
                    <a:pt x="1391" y="1199"/>
                    <a:pt x="1303" y="1125"/>
                  </a:cubicBezTo>
                  <a:cubicBezTo>
                    <a:pt x="1194" y="1040"/>
                    <a:pt x="1074" y="860"/>
                    <a:pt x="961" y="764"/>
                  </a:cubicBezTo>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5" name="Freeform 21"/>
            <p:cNvSpPr>
              <a:spLocks/>
            </p:cNvSpPr>
            <p:nvPr userDrawn="1"/>
          </p:nvSpPr>
          <p:spPr bwMode="gray">
            <a:xfrm>
              <a:off x="5180" y="200"/>
              <a:ext cx="65" cy="106"/>
            </a:xfrm>
            <a:custGeom>
              <a:avLst/>
              <a:gdLst>
                <a:gd name="T0" fmla="*/ 0 w 1624"/>
                <a:gd name="T1" fmla="*/ 0 h 2651"/>
                <a:gd name="T2" fmla="*/ 1624 w 1624"/>
                <a:gd name="T3" fmla="*/ 0 h 2651"/>
                <a:gd name="T4" fmla="*/ 1624 w 1624"/>
                <a:gd name="T5" fmla="*/ 452 h 2651"/>
                <a:gd name="T6" fmla="*/ 1365 w 1624"/>
                <a:gd name="T7" fmla="*/ 273 h 2651"/>
                <a:gd name="T8" fmla="*/ 613 w 1624"/>
                <a:gd name="T9" fmla="*/ 273 h 2651"/>
                <a:gd name="T10" fmla="*/ 613 w 1624"/>
                <a:gd name="T11" fmla="*/ 1053 h 2651"/>
                <a:gd name="T12" fmla="*/ 1428 w 1624"/>
                <a:gd name="T13" fmla="*/ 1053 h 2651"/>
                <a:gd name="T14" fmla="*/ 1428 w 1624"/>
                <a:gd name="T15" fmla="*/ 1467 h 2651"/>
                <a:gd name="T16" fmla="*/ 1205 w 1624"/>
                <a:gd name="T17" fmla="*/ 1335 h 2651"/>
                <a:gd name="T18" fmla="*/ 613 w 1624"/>
                <a:gd name="T19" fmla="*/ 1335 h 2651"/>
                <a:gd name="T20" fmla="*/ 613 w 1624"/>
                <a:gd name="T21" fmla="*/ 2401 h 2651"/>
                <a:gd name="T22" fmla="*/ 784 w 1624"/>
                <a:gd name="T23" fmla="*/ 2651 h 2651"/>
                <a:gd name="T24" fmla="*/ 11 w 1624"/>
                <a:gd name="T25" fmla="*/ 2651 h 2651"/>
                <a:gd name="T26" fmla="*/ 173 w 1624"/>
                <a:gd name="T27" fmla="*/ 2401 h 2651"/>
                <a:gd name="T28" fmla="*/ 173 w 1624"/>
                <a:gd name="T29" fmla="*/ 278 h 2651"/>
                <a:gd name="T30" fmla="*/ 0 w 1624"/>
                <a:gd name="T31"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4" h="2651">
                  <a:moveTo>
                    <a:pt x="0" y="0"/>
                  </a:moveTo>
                  <a:cubicBezTo>
                    <a:pt x="1624" y="0"/>
                    <a:pt x="1624" y="0"/>
                    <a:pt x="1624" y="0"/>
                  </a:cubicBezTo>
                  <a:cubicBezTo>
                    <a:pt x="1624" y="452"/>
                    <a:pt x="1624" y="452"/>
                    <a:pt x="1624" y="452"/>
                  </a:cubicBezTo>
                  <a:cubicBezTo>
                    <a:pt x="1624" y="452"/>
                    <a:pt x="1540" y="274"/>
                    <a:pt x="1365" y="273"/>
                  </a:cubicBezTo>
                  <a:cubicBezTo>
                    <a:pt x="613" y="273"/>
                    <a:pt x="613" y="273"/>
                    <a:pt x="613" y="273"/>
                  </a:cubicBezTo>
                  <a:cubicBezTo>
                    <a:pt x="613" y="1053"/>
                    <a:pt x="613" y="1053"/>
                    <a:pt x="613" y="1053"/>
                  </a:cubicBezTo>
                  <a:cubicBezTo>
                    <a:pt x="1428" y="1053"/>
                    <a:pt x="1428" y="1053"/>
                    <a:pt x="1428" y="1053"/>
                  </a:cubicBezTo>
                  <a:cubicBezTo>
                    <a:pt x="1428" y="1467"/>
                    <a:pt x="1428" y="1467"/>
                    <a:pt x="1428" y="1467"/>
                  </a:cubicBezTo>
                  <a:cubicBezTo>
                    <a:pt x="1428" y="1467"/>
                    <a:pt x="1402" y="1335"/>
                    <a:pt x="1205" y="1335"/>
                  </a:cubicBezTo>
                  <a:cubicBezTo>
                    <a:pt x="613" y="1335"/>
                    <a:pt x="613" y="1335"/>
                    <a:pt x="613" y="1335"/>
                  </a:cubicBezTo>
                  <a:cubicBezTo>
                    <a:pt x="613" y="2401"/>
                    <a:pt x="613" y="2401"/>
                    <a:pt x="613" y="2401"/>
                  </a:cubicBezTo>
                  <a:cubicBezTo>
                    <a:pt x="613" y="2558"/>
                    <a:pt x="784" y="2651"/>
                    <a:pt x="784" y="2651"/>
                  </a:cubicBezTo>
                  <a:cubicBezTo>
                    <a:pt x="11" y="2651"/>
                    <a:pt x="11" y="2651"/>
                    <a:pt x="11" y="2651"/>
                  </a:cubicBezTo>
                  <a:cubicBezTo>
                    <a:pt x="11" y="2651"/>
                    <a:pt x="173" y="2569"/>
                    <a:pt x="173" y="2401"/>
                  </a:cubicBezTo>
                  <a:cubicBezTo>
                    <a:pt x="173" y="278"/>
                    <a:pt x="173" y="278"/>
                    <a:pt x="173" y="278"/>
                  </a:cubicBezTo>
                  <a:cubicBezTo>
                    <a:pt x="173" y="9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6" name="Freeform 22"/>
            <p:cNvSpPr>
              <a:spLocks/>
            </p:cNvSpPr>
            <p:nvPr userDrawn="1"/>
          </p:nvSpPr>
          <p:spPr bwMode="gray">
            <a:xfrm>
              <a:off x="5333" y="200"/>
              <a:ext cx="43" cy="148"/>
            </a:xfrm>
            <a:custGeom>
              <a:avLst/>
              <a:gdLst>
                <a:gd name="T0" fmla="*/ 246 w 1072"/>
                <a:gd name="T1" fmla="*/ 0 h 3696"/>
                <a:gd name="T2" fmla="*/ 1072 w 1072"/>
                <a:gd name="T3" fmla="*/ 0 h 3696"/>
                <a:gd name="T4" fmla="*/ 887 w 1072"/>
                <a:gd name="T5" fmla="*/ 230 h 3696"/>
                <a:gd name="T6" fmla="*/ 887 w 1072"/>
                <a:gd name="T7" fmla="*/ 2717 h 3696"/>
                <a:gd name="T8" fmla="*/ 0 w 1072"/>
                <a:gd name="T9" fmla="*/ 3693 h 3696"/>
                <a:gd name="T10" fmla="*/ 423 w 1072"/>
                <a:gd name="T11" fmla="*/ 2717 h 3696"/>
                <a:gd name="T12" fmla="*/ 423 w 1072"/>
                <a:gd name="T13" fmla="*/ 230 h 3696"/>
                <a:gd name="T14" fmla="*/ 246 w 1072"/>
                <a:gd name="T15" fmla="*/ 0 h 3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3696">
                  <a:moveTo>
                    <a:pt x="246" y="0"/>
                  </a:moveTo>
                  <a:cubicBezTo>
                    <a:pt x="1072" y="0"/>
                    <a:pt x="1072" y="0"/>
                    <a:pt x="1072" y="0"/>
                  </a:cubicBezTo>
                  <a:cubicBezTo>
                    <a:pt x="1072" y="0"/>
                    <a:pt x="887" y="87"/>
                    <a:pt x="887" y="230"/>
                  </a:cubicBezTo>
                  <a:cubicBezTo>
                    <a:pt x="887" y="2717"/>
                    <a:pt x="887" y="2717"/>
                    <a:pt x="887" y="2717"/>
                  </a:cubicBezTo>
                  <a:cubicBezTo>
                    <a:pt x="887" y="3558"/>
                    <a:pt x="44" y="3696"/>
                    <a:pt x="0" y="3693"/>
                  </a:cubicBezTo>
                  <a:cubicBezTo>
                    <a:pt x="72" y="3647"/>
                    <a:pt x="422" y="3349"/>
                    <a:pt x="423" y="2717"/>
                  </a:cubicBezTo>
                  <a:cubicBezTo>
                    <a:pt x="423" y="230"/>
                    <a:pt x="423" y="230"/>
                    <a:pt x="423" y="230"/>
                  </a:cubicBezTo>
                  <a:cubicBezTo>
                    <a:pt x="424" y="96"/>
                    <a:pt x="246" y="0"/>
                    <a:pt x="246"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7" name="Freeform 23"/>
            <p:cNvSpPr>
              <a:spLocks/>
            </p:cNvSpPr>
            <p:nvPr userDrawn="1"/>
          </p:nvSpPr>
          <p:spPr bwMode="gray">
            <a:xfrm>
              <a:off x="5380" y="200"/>
              <a:ext cx="33" cy="106"/>
            </a:xfrm>
            <a:custGeom>
              <a:avLst/>
              <a:gdLst>
                <a:gd name="T0" fmla="*/ 0 w 828"/>
                <a:gd name="T1" fmla="*/ 0 h 2653"/>
                <a:gd name="T2" fmla="*/ 828 w 828"/>
                <a:gd name="T3" fmla="*/ 0 h 2653"/>
                <a:gd name="T4" fmla="*/ 645 w 828"/>
                <a:gd name="T5" fmla="*/ 235 h 2653"/>
                <a:gd name="T6" fmla="*/ 645 w 828"/>
                <a:gd name="T7" fmla="*/ 2401 h 2653"/>
                <a:gd name="T8" fmla="*/ 828 w 828"/>
                <a:gd name="T9" fmla="*/ 2653 h 2653"/>
                <a:gd name="T10" fmla="*/ 0 w 828"/>
                <a:gd name="T11" fmla="*/ 2653 h 2653"/>
                <a:gd name="T12" fmla="*/ 184 w 828"/>
                <a:gd name="T13" fmla="*/ 2401 h 2653"/>
                <a:gd name="T14" fmla="*/ 184 w 828"/>
                <a:gd name="T15" fmla="*/ 235 h 2653"/>
                <a:gd name="T16" fmla="*/ 0 w 828"/>
                <a:gd name="T17" fmla="*/ 0 h 2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2653">
                  <a:moveTo>
                    <a:pt x="0" y="0"/>
                  </a:moveTo>
                  <a:cubicBezTo>
                    <a:pt x="828" y="0"/>
                    <a:pt x="828" y="0"/>
                    <a:pt x="828" y="0"/>
                  </a:cubicBezTo>
                  <a:cubicBezTo>
                    <a:pt x="828" y="0"/>
                    <a:pt x="645" y="89"/>
                    <a:pt x="645" y="235"/>
                  </a:cubicBezTo>
                  <a:cubicBezTo>
                    <a:pt x="645" y="2401"/>
                    <a:pt x="645" y="2401"/>
                    <a:pt x="645" y="2401"/>
                  </a:cubicBezTo>
                  <a:cubicBezTo>
                    <a:pt x="645" y="2556"/>
                    <a:pt x="828" y="2653"/>
                    <a:pt x="828" y="2653"/>
                  </a:cubicBezTo>
                  <a:cubicBezTo>
                    <a:pt x="0" y="2653"/>
                    <a:pt x="0" y="2653"/>
                    <a:pt x="0" y="2653"/>
                  </a:cubicBezTo>
                  <a:cubicBezTo>
                    <a:pt x="0" y="2653"/>
                    <a:pt x="184" y="2557"/>
                    <a:pt x="184" y="2401"/>
                  </a:cubicBezTo>
                  <a:cubicBezTo>
                    <a:pt x="184" y="235"/>
                    <a:pt x="184" y="235"/>
                    <a:pt x="184" y="235"/>
                  </a:cubicBezTo>
                  <a:cubicBezTo>
                    <a:pt x="184" y="89"/>
                    <a:pt x="0" y="0"/>
                    <a:pt x="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8" name="Freeform 24"/>
            <p:cNvSpPr>
              <a:spLocks/>
            </p:cNvSpPr>
            <p:nvPr userDrawn="1"/>
          </p:nvSpPr>
          <p:spPr bwMode="gray">
            <a:xfrm>
              <a:off x="5414" y="200"/>
              <a:ext cx="79" cy="106"/>
            </a:xfrm>
            <a:custGeom>
              <a:avLst/>
              <a:gdLst>
                <a:gd name="T0" fmla="*/ 161 w 1984"/>
                <a:gd name="T1" fmla="*/ 0 h 2651"/>
                <a:gd name="T2" fmla="*/ 1984 w 1984"/>
                <a:gd name="T3" fmla="*/ 0 h 2651"/>
                <a:gd name="T4" fmla="*/ 1829 w 1984"/>
                <a:gd name="T5" fmla="*/ 482 h 2651"/>
                <a:gd name="T6" fmla="*/ 1607 w 1984"/>
                <a:gd name="T7" fmla="*/ 279 h 2651"/>
                <a:gd name="T8" fmla="*/ 1229 w 1984"/>
                <a:gd name="T9" fmla="*/ 279 h 2651"/>
                <a:gd name="T10" fmla="*/ 1229 w 1984"/>
                <a:gd name="T11" fmla="*/ 2401 h 2651"/>
                <a:gd name="T12" fmla="*/ 1407 w 1984"/>
                <a:gd name="T13" fmla="*/ 2651 h 2651"/>
                <a:gd name="T14" fmla="*/ 595 w 1984"/>
                <a:gd name="T15" fmla="*/ 2651 h 2651"/>
                <a:gd name="T16" fmla="*/ 771 w 1984"/>
                <a:gd name="T17" fmla="*/ 2401 h 2651"/>
                <a:gd name="T18" fmla="*/ 771 w 1984"/>
                <a:gd name="T19" fmla="*/ 279 h 2651"/>
                <a:gd name="T20" fmla="*/ 315 w 1984"/>
                <a:gd name="T21" fmla="*/ 279 h 2651"/>
                <a:gd name="T22" fmla="*/ 0 w 1984"/>
                <a:gd name="T23" fmla="*/ 522 h 2651"/>
                <a:gd name="T24" fmla="*/ 161 w 1984"/>
                <a:gd name="T25" fmla="*/ 0 h 2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4" h="2651">
                  <a:moveTo>
                    <a:pt x="161" y="0"/>
                  </a:moveTo>
                  <a:cubicBezTo>
                    <a:pt x="1984" y="0"/>
                    <a:pt x="1984" y="0"/>
                    <a:pt x="1984" y="0"/>
                  </a:cubicBezTo>
                  <a:cubicBezTo>
                    <a:pt x="1829" y="482"/>
                    <a:pt x="1829" y="482"/>
                    <a:pt x="1829" y="482"/>
                  </a:cubicBezTo>
                  <a:cubicBezTo>
                    <a:pt x="1829" y="482"/>
                    <a:pt x="1783" y="279"/>
                    <a:pt x="1607" y="279"/>
                  </a:cubicBezTo>
                  <a:cubicBezTo>
                    <a:pt x="1229" y="279"/>
                    <a:pt x="1229" y="279"/>
                    <a:pt x="1229" y="279"/>
                  </a:cubicBezTo>
                  <a:cubicBezTo>
                    <a:pt x="1229" y="2401"/>
                    <a:pt x="1229" y="2401"/>
                    <a:pt x="1229" y="2401"/>
                  </a:cubicBezTo>
                  <a:cubicBezTo>
                    <a:pt x="1229" y="2535"/>
                    <a:pt x="1407" y="2651"/>
                    <a:pt x="1407" y="2651"/>
                  </a:cubicBezTo>
                  <a:cubicBezTo>
                    <a:pt x="595" y="2651"/>
                    <a:pt x="595" y="2651"/>
                    <a:pt x="595" y="2651"/>
                  </a:cubicBezTo>
                  <a:cubicBezTo>
                    <a:pt x="595" y="2651"/>
                    <a:pt x="771" y="2547"/>
                    <a:pt x="771" y="2401"/>
                  </a:cubicBezTo>
                  <a:cubicBezTo>
                    <a:pt x="771" y="279"/>
                    <a:pt x="771" y="279"/>
                    <a:pt x="771" y="279"/>
                  </a:cubicBezTo>
                  <a:cubicBezTo>
                    <a:pt x="315" y="279"/>
                    <a:pt x="315" y="279"/>
                    <a:pt x="315" y="279"/>
                  </a:cubicBezTo>
                  <a:cubicBezTo>
                    <a:pt x="185" y="280"/>
                    <a:pt x="0" y="522"/>
                    <a:pt x="0" y="522"/>
                  </a:cubicBezTo>
                  <a:lnTo>
                    <a:pt x="16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69" name="Freeform 25"/>
            <p:cNvSpPr>
              <a:spLocks/>
            </p:cNvSpPr>
            <p:nvPr userDrawn="1"/>
          </p:nvSpPr>
          <p:spPr bwMode="gray">
            <a:xfrm>
              <a:off x="5558" y="200"/>
              <a:ext cx="88" cy="107"/>
            </a:xfrm>
            <a:custGeom>
              <a:avLst/>
              <a:gdLst>
                <a:gd name="T0" fmla="*/ 1420 w 2219"/>
                <a:gd name="T1" fmla="*/ 0 h 2693"/>
                <a:gd name="T2" fmla="*/ 2219 w 2219"/>
                <a:gd name="T3" fmla="*/ 0 h 2693"/>
                <a:gd name="T4" fmla="*/ 2048 w 2219"/>
                <a:gd name="T5" fmla="*/ 234 h 2693"/>
                <a:gd name="T6" fmla="*/ 2048 w 2219"/>
                <a:gd name="T7" fmla="*/ 1840 h 2693"/>
                <a:gd name="T8" fmla="*/ 1131 w 2219"/>
                <a:gd name="T9" fmla="*/ 2693 h 2693"/>
                <a:gd name="T10" fmla="*/ 176 w 2219"/>
                <a:gd name="T11" fmla="*/ 1840 h 2693"/>
                <a:gd name="T12" fmla="*/ 176 w 2219"/>
                <a:gd name="T13" fmla="*/ 234 h 2693"/>
                <a:gd name="T14" fmla="*/ 0 w 2219"/>
                <a:gd name="T15" fmla="*/ 0 h 2693"/>
                <a:gd name="T16" fmla="*/ 821 w 2219"/>
                <a:gd name="T17" fmla="*/ 0 h 2693"/>
                <a:gd name="T18" fmla="*/ 638 w 2219"/>
                <a:gd name="T19" fmla="*/ 234 h 2693"/>
                <a:gd name="T20" fmla="*/ 638 w 2219"/>
                <a:gd name="T21" fmla="*/ 1840 h 2693"/>
                <a:gd name="T22" fmla="*/ 1131 w 2219"/>
                <a:gd name="T23" fmla="*/ 2406 h 2693"/>
                <a:gd name="T24" fmla="*/ 1601 w 2219"/>
                <a:gd name="T25" fmla="*/ 1840 h 2693"/>
                <a:gd name="T26" fmla="*/ 1601 w 2219"/>
                <a:gd name="T27" fmla="*/ 234 h 2693"/>
                <a:gd name="T28" fmla="*/ 1420 w 2219"/>
                <a:gd name="T29" fmla="*/ 0 h 2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9" h="2693">
                  <a:moveTo>
                    <a:pt x="1420" y="0"/>
                  </a:moveTo>
                  <a:cubicBezTo>
                    <a:pt x="2219" y="0"/>
                    <a:pt x="2219" y="0"/>
                    <a:pt x="2219" y="0"/>
                  </a:cubicBezTo>
                  <a:cubicBezTo>
                    <a:pt x="2219" y="0"/>
                    <a:pt x="2048" y="91"/>
                    <a:pt x="2048" y="234"/>
                  </a:cubicBezTo>
                  <a:cubicBezTo>
                    <a:pt x="2048" y="1840"/>
                    <a:pt x="2048" y="1840"/>
                    <a:pt x="2048" y="1840"/>
                  </a:cubicBezTo>
                  <a:cubicBezTo>
                    <a:pt x="2047" y="2492"/>
                    <a:pt x="1506" y="2693"/>
                    <a:pt x="1131" y="2693"/>
                  </a:cubicBezTo>
                  <a:cubicBezTo>
                    <a:pt x="759" y="2693"/>
                    <a:pt x="175" y="2490"/>
                    <a:pt x="176" y="1840"/>
                  </a:cubicBezTo>
                  <a:cubicBezTo>
                    <a:pt x="176" y="234"/>
                    <a:pt x="176" y="234"/>
                    <a:pt x="176" y="234"/>
                  </a:cubicBezTo>
                  <a:cubicBezTo>
                    <a:pt x="176" y="91"/>
                    <a:pt x="0" y="0"/>
                    <a:pt x="0" y="0"/>
                  </a:cubicBezTo>
                  <a:cubicBezTo>
                    <a:pt x="821" y="0"/>
                    <a:pt x="821" y="0"/>
                    <a:pt x="821" y="0"/>
                  </a:cubicBezTo>
                  <a:cubicBezTo>
                    <a:pt x="821" y="0"/>
                    <a:pt x="638" y="88"/>
                    <a:pt x="638" y="234"/>
                  </a:cubicBezTo>
                  <a:cubicBezTo>
                    <a:pt x="638" y="1840"/>
                    <a:pt x="638" y="1840"/>
                    <a:pt x="638" y="1840"/>
                  </a:cubicBezTo>
                  <a:cubicBezTo>
                    <a:pt x="638" y="2182"/>
                    <a:pt x="865" y="2406"/>
                    <a:pt x="1131" y="2406"/>
                  </a:cubicBezTo>
                  <a:cubicBezTo>
                    <a:pt x="1397" y="2406"/>
                    <a:pt x="1600" y="2173"/>
                    <a:pt x="1601" y="1840"/>
                  </a:cubicBezTo>
                  <a:cubicBezTo>
                    <a:pt x="1601" y="234"/>
                    <a:pt x="1601" y="234"/>
                    <a:pt x="1601" y="234"/>
                  </a:cubicBezTo>
                  <a:cubicBezTo>
                    <a:pt x="1601" y="91"/>
                    <a:pt x="1420" y="0"/>
                    <a:pt x="1420"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0" name="Freeform 26"/>
            <p:cNvSpPr>
              <a:spLocks/>
            </p:cNvSpPr>
            <p:nvPr userDrawn="1"/>
          </p:nvSpPr>
          <p:spPr bwMode="gray">
            <a:xfrm>
              <a:off x="5248" y="200"/>
              <a:ext cx="89" cy="108"/>
            </a:xfrm>
            <a:custGeom>
              <a:avLst/>
              <a:gdLst>
                <a:gd name="T0" fmla="*/ 1427 w 2240"/>
                <a:gd name="T1" fmla="*/ 0 h 2700"/>
                <a:gd name="T2" fmla="*/ 2240 w 2240"/>
                <a:gd name="T3" fmla="*/ 0 h 2700"/>
                <a:gd name="T4" fmla="*/ 2068 w 2240"/>
                <a:gd name="T5" fmla="*/ 237 h 2700"/>
                <a:gd name="T6" fmla="*/ 2067 w 2240"/>
                <a:gd name="T7" fmla="*/ 1838 h 2700"/>
                <a:gd name="T8" fmla="*/ 1122 w 2240"/>
                <a:gd name="T9" fmla="*/ 2700 h 2700"/>
                <a:gd name="T10" fmla="*/ 166 w 2240"/>
                <a:gd name="T11" fmla="*/ 1838 h 2700"/>
                <a:gd name="T12" fmla="*/ 166 w 2240"/>
                <a:gd name="T13" fmla="*/ 237 h 2700"/>
                <a:gd name="T14" fmla="*/ 0 w 2240"/>
                <a:gd name="T15" fmla="*/ 0 h 2700"/>
                <a:gd name="T16" fmla="*/ 821 w 2240"/>
                <a:gd name="T17" fmla="*/ 0 h 2700"/>
                <a:gd name="T18" fmla="*/ 631 w 2240"/>
                <a:gd name="T19" fmla="*/ 237 h 2700"/>
                <a:gd name="T20" fmla="*/ 630 w 2240"/>
                <a:gd name="T21" fmla="*/ 1838 h 2700"/>
                <a:gd name="T22" fmla="*/ 1122 w 2240"/>
                <a:gd name="T23" fmla="*/ 2413 h 2700"/>
                <a:gd name="T24" fmla="*/ 1602 w 2240"/>
                <a:gd name="T25" fmla="*/ 1838 h 2700"/>
                <a:gd name="T26" fmla="*/ 1603 w 2240"/>
                <a:gd name="T27" fmla="*/ 237 h 2700"/>
                <a:gd name="T28" fmla="*/ 1427 w 2240"/>
                <a:gd name="T29" fmla="*/ 0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0" h="2700">
                  <a:moveTo>
                    <a:pt x="1427" y="0"/>
                  </a:moveTo>
                  <a:cubicBezTo>
                    <a:pt x="2240" y="0"/>
                    <a:pt x="2240" y="0"/>
                    <a:pt x="2240" y="0"/>
                  </a:cubicBezTo>
                  <a:cubicBezTo>
                    <a:pt x="2240" y="0"/>
                    <a:pt x="2068" y="95"/>
                    <a:pt x="2068" y="237"/>
                  </a:cubicBezTo>
                  <a:cubicBezTo>
                    <a:pt x="2068" y="238"/>
                    <a:pt x="2067" y="1838"/>
                    <a:pt x="2067" y="1838"/>
                  </a:cubicBezTo>
                  <a:cubicBezTo>
                    <a:pt x="2067" y="2494"/>
                    <a:pt x="1501" y="2700"/>
                    <a:pt x="1122" y="2700"/>
                  </a:cubicBezTo>
                  <a:cubicBezTo>
                    <a:pt x="750" y="2700"/>
                    <a:pt x="166" y="2491"/>
                    <a:pt x="166" y="1838"/>
                  </a:cubicBezTo>
                  <a:cubicBezTo>
                    <a:pt x="166" y="237"/>
                    <a:pt x="166" y="237"/>
                    <a:pt x="166" y="237"/>
                  </a:cubicBezTo>
                  <a:cubicBezTo>
                    <a:pt x="166" y="94"/>
                    <a:pt x="0" y="0"/>
                    <a:pt x="0" y="0"/>
                  </a:cubicBezTo>
                  <a:cubicBezTo>
                    <a:pt x="821" y="0"/>
                    <a:pt x="821" y="0"/>
                    <a:pt x="821" y="0"/>
                  </a:cubicBezTo>
                  <a:cubicBezTo>
                    <a:pt x="821" y="0"/>
                    <a:pt x="631" y="94"/>
                    <a:pt x="631" y="237"/>
                  </a:cubicBezTo>
                  <a:cubicBezTo>
                    <a:pt x="630" y="1838"/>
                    <a:pt x="630" y="1838"/>
                    <a:pt x="630" y="1838"/>
                  </a:cubicBezTo>
                  <a:cubicBezTo>
                    <a:pt x="630" y="2178"/>
                    <a:pt x="856" y="2412"/>
                    <a:pt x="1122" y="2413"/>
                  </a:cubicBezTo>
                  <a:cubicBezTo>
                    <a:pt x="1388" y="2414"/>
                    <a:pt x="1602" y="2174"/>
                    <a:pt x="1602" y="1838"/>
                  </a:cubicBezTo>
                  <a:cubicBezTo>
                    <a:pt x="1603" y="237"/>
                    <a:pt x="1603" y="237"/>
                    <a:pt x="1603" y="237"/>
                  </a:cubicBezTo>
                  <a:cubicBezTo>
                    <a:pt x="1603" y="94"/>
                    <a:pt x="1427" y="0"/>
                    <a:pt x="1427" y="0"/>
                  </a:cubicBez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sp>
          <p:nvSpPr>
            <p:cNvPr id="646171" name="Freeform 27"/>
            <p:cNvSpPr>
              <a:spLocks/>
            </p:cNvSpPr>
            <p:nvPr userDrawn="1"/>
          </p:nvSpPr>
          <p:spPr bwMode="gray">
            <a:xfrm>
              <a:off x="5489" y="198"/>
              <a:ext cx="69" cy="110"/>
            </a:xfrm>
            <a:custGeom>
              <a:avLst/>
              <a:gdLst>
                <a:gd name="T0" fmla="*/ 1467 w 1707"/>
                <a:gd name="T1" fmla="*/ 479 h 2755"/>
                <a:gd name="T2" fmla="*/ 1019 w 1707"/>
                <a:gd name="T3" fmla="*/ 276 h 2755"/>
                <a:gd name="T4" fmla="*/ 504 w 1707"/>
                <a:gd name="T5" fmla="*/ 677 h 2755"/>
                <a:gd name="T6" fmla="*/ 995 w 1707"/>
                <a:gd name="T7" fmla="*/ 1174 h 2755"/>
                <a:gd name="T8" fmla="*/ 1705 w 1707"/>
                <a:gd name="T9" fmla="*/ 1974 h 2755"/>
                <a:gd name="T10" fmla="*/ 651 w 1707"/>
                <a:gd name="T11" fmla="*/ 2755 h 2755"/>
                <a:gd name="T12" fmla="*/ 155 w 1707"/>
                <a:gd name="T13" fmla="*/ 2686 h 2755"/>
                <a:gd name="T14" fmla="*/ 0 w 1707"/>
                <a:gd name="T15" fmla="*/ 2177 h 2755"/>
                <a:gd name="T16" fmla="*/ 658 w 1707"/>
                <a:gd name="T17" fmla="*/ 2466 h 2755"/>
                <a:gd name="T18" fmla="*/ 1252 w 1707"/>
                <a:gd name="T19" fmla="*/ 2030 h 2755"/>
                <a:gd name="T20" fmla="*/ 46 w 1707"/>
                <a:gd name="T21" fmla="*/ 731 h 2755"/>
                <a:gd name="T22" fmla="*/ 973 w 1707"/>
                <a:gd name="T23" fmla="*/ 0 h 2755"/>
                <a:gd name="T24" fmla="*/ 1467 w 1707"/>
                <a:gd name="T25" fmla="*/ 69 h 2755"/>
                <a:gd name="T26" fmla="*/ 1467 w 1707"/>
                <a:gd name="T27" fmla="*/ 479 h 2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7" h="2755">
                  <a:moveTo>
                    <a:pt x="1467" y="479"/>
                  </a:moveTo>
                  <a:cubicBezTo>
                    <a:pt x="1467" y="479"/>
                    <a:pt x="1352" y="277"/>
                    <a:pt x="1019" y="276"/>
                  </a:cubicBezTo>
                  <a:cubicBezTo>
                    <a:pt x="686" y="275"/>
                    <a:pt x="505" y="450"/>
                    <a:pt x="504" y="677"/>
                  </a:cubicBezTo>
                  <a:cubicBezTo>
                    <a:pt x="503" y="934"/>
                    <a:pt x="696" y="1031"/>
                    <a:pt x="995" y="1174"/>
                  </a:cubicBezTo>
                  <a:cubicBezTo>
                    <a:pt x="1279" y="1311"/>
                    <a:pt x="1707" y="1499"/>
                    <a:pt x="1705" y="1974"/>
                  </a:cubicBezTo>
                  <a:cubicBezTo>
                    <a:pt x="1704" y="2399"/>
                    <a:pt x="1327" y="2755"/>
                    <a:pt x="651" y="2755"/>
                  </a:cubicBezTo>
                  <a:cubicBezTo>
                    <a:pt x="442" y="2754"/>
                    <a:pt x="155" y="2686"/>
                    <a:pt x="155" y="2686"/>
                  </a:cubicBezTo>
                  <a:cubicBezTo>
                    <a:pt x="0" y="2177"/>
                    <a:pt x="0" y="2177"/>
                    <a:pt x="0" y="2177"/>
                  </a:cubicBezTo>
                  <a:cubicBezTo>
                    <a:pt x="143" y="2316"/>
                    <a:pt x="397" y="2466"/>
                    <a:pt x="658" y="2466"/>
                  </a:cubicBezTo>
                  <a:cubicBezTo>
                    <a:pt x="929" y="2466"/>
                    <a:pt x="1252" y="2298"/>
                    <a:pt x="1252" y="2030"/>
                  </a:cubicBezTo>
                  <a:cubicBezTo>
                    <a:pt x="1252" y="1512"/>
                    <a:pt x="46" y="1598"/>
                    <a:pt x="46" y="731"/>
                  </a:cubicBezTo>
                  <a:cubicBezTo>
                    <a:pt x="46" y="433"/>
                    <a:pt x="254" y="0"/>
                    <a:pt x="973" y="0"/>
                  </a:cubicBezTo>
                  <a:cubicBezTo>
                    <a:pt x="1207" y="0"/>
                    <a:pt x="1467" y="69"/>
                    <a:pt x="1467" y="69"/>
                  </a:cubicBezTo>
                  <a:lnTo>
                    <a:pt x="1467" y="47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ja-JP" altLang="en-US"/>
            </a:p>
          </p:txBody>
        </p:sp>
      </p:grpSp>
      <p:sp>
        <p:nvSpPr>
          <p:cNvPr id="646173" name="Rectangle 29"/>
          <p:cNvSpPr>
            <a:spLocks noGrp="1" noChangeArrowheads="1"/>
          </p:cNvSpPr>
          <p:nvPr>
            <p:ph type="sldNum" sz="quarter" idx="4"/>
          </p:nvPr>
        </p:nvSpPr>
        <p:spPr bwMode="gray">
          <a:xfrm>
            <a:off x="4300538" y="6653213"/>
            <a:ext cx="539750"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fld id="{E5C4FF1C-8F5E-4BC8-BCAF-207649A9C157}" type="slidenum">
              <a:rPr lang="de-DE" altLang="ja-JP" smtClean="0"/>
              <a:pPr/>
              <a:t>‹#›</a:t>
            </a:fld>
            <a:endParaRPr lang="de-DE" altLang="ja-JP"/>
          </a:p>
        </p:txBody>
      </p:sp>
      <p:sp>
        <p:nvSpPr>
          <p:cNvPr id="646174" name="Rectangle 30"/>
          <p:cNvSpPr>
            <a:spLocks noGrp="1" noChangeArrowheads="1"/>
          </p:cNvSpPr>
          <p:nvPr>
            <p:ph type="ftr" sz="quarter" idx="3"/>
          </p:nvPr>
        </p:nvSpPr>
        <p:spPr bwMode="gray">
          <a:xfrm>
            <a:off x="4935538" y="6653213"/>
            <a:ext cx="4022725" cy="20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lvl1pPr algn="r" fontAlgn="base">
              <a:defRPr kumimoji="0" sz="800">
                <a:solidFill>
                  <a:schemeClr val="tx1"/>
                </a:solidFill>
                <a:latin typeface="Arial" panose="020B0604020202020204" pitchFamily="34" charset="0"/>
                <a:ea typeface="ＭＳ Ｐゴシック" panose="020B0600070205080204" pitchFamily="50" charset="-128"/>
                <a:sym typeface="Arial" panose="020B0604020202020204" pitchFamily="34" charset="0"/>
              </a:defRPr>
            </a:lvl1pPr>
          </a:lstStyle>
          <a:p>
            <a:r>
              <a:rPr lang="en-US" altLang="ja-JP"/>
              <a:t>Copyright 2020 Fujitsu Laboratories Ltd.</a:t>
            </a:r>
            <a:endParaRPr lang="de-DE" altLang="ja-JP"/>
          </a:p>
        </p:txBody>
      </p:sp>
    </p:spTree>
  </p:cSld>
  <p:clrMap bg1="lt1" tx1="dk1" bg2="lt2" tx2="dk2" accent1="accent1" accent2="accent2" accent3="accent3" accent4="accent4" accent5="accent5" accent6="accent6" hlink="hlink" folHlink="folHlink"/>
  <p:sldLayoutIdLst>
    <p:sldLayoutId id="2147483653" r:id="rId1"/>
    <p:sldLayoutId id="2147483661" r:id="rId2"/>
    <p:sldLayoutId id="2147483654" r:id="rId3"/>
    <p:sldLayoutId id="2147483656" r:id="rId4"/>
    <p:sldLayoutId id="2147483658" r:id="rId5"/>
    <p:sldLayoutId id="2147483659" r:id="rId6"/>
    <p:sldLayoutId id="2147483660" r:id="rId7"/>
  </p:sldLayoutIdLst>
  <p:hf hdr="0" dt="0"/>
  <p:txStyles>
    <p:titleStyle>
      <a:lvl1pPr algn="l" rtl="0" fontAlgn="base">
        <a:spcBef>
          <a:spcPct val="0"/>
        </a:spcBef>
        <a:spcAft>
          <a:spcPct val="0"/>
        </a:spcAft>
        <a:tabLst>
          <a:tab pos="3676650" algn="l"/>
        </a:tabLst>
        <a:defRPr kumimoji="1" sz="3200">
          <a:solidFill>
            <a:schemeClr val="tx2"/>
          </a:solidFill>
          <a:latin typeface="Meiryo UI" panose="020B0604030504040204" pitchFamily="50" charset="-128"/>
          <a:ea typeface="Meiryo UI" panose="020B0604030504040204" pitchFamily="50" charset="-128"/>
          <a:cs typeface="+mj-cs"/>
          <a:sym typeface="Arial" panose="020B0604020202020204" pitchFamily="34" charset="0"/>
        </a:defRPr>
      </a:lvl1pPr>
      <a:lvl2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2pPr>
      <a:lvl3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3pPr>
      <a:lvl4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4pPr>
      <a:lvl5pPr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pitchFamily="50" charset="-128"/>
        </a:defRPr>
      </a:lvl9pPr>
    </p:titleStyle>
    <p:body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a:solidFill>
            <a:srgbClr val="000000"/>
          </a:solidFill>
          <a:latin typeface="Meiryo UI" panose="020B0604030504040204" pitchFamily="50" charset="-128"/>
          <a:ea typeface="Meiryo UI" panose="020B0604030504040204" pitchFamily="50" charset="-128"/>
          <a:cs typeface="+mn-cs"/>
          <a:sym typeface="Arial" panose="020B0604020202020204" pitchFamily="34" charset="0"/>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a:solidFill>
            <a:srgbClr val="000000"/>
          </a:solidFill>
          <a:latin typeface="Meiryo UI" panose="020B0604030504040204" pitchFamily="50" charset="-128"/>
          <a:ea typeface="Meiryo UI" panose="020B0604030504040204" pitchFamily="50" charset="-128"/>
          <a:cs typeface="+mn-cs"/>
          <a:sym typeface="Arial" panose="020B0604020202020204" pitchFamily="34" charset="0"/>
        </a:defRPr>
      </a:lvl2pPr>
      <a:lvl3pPr marL="795338" indent="-138113" algn="l" defTabSz="457200" rtl="0" fontAlgn="base">
        <a:lnSpc>
          <a:spcPct val="95000"/>
        </a:lnSpc>
        <a:spcBef>
          <a:spcPct val="20000"/>
        </a:spcBef>
        <a:spcAft>
          <a:spcPct val="10000"/>
        </a:spcAft>
        <a:buClr>
          <a:srgbClr val="87867E"/>
        </a:buClr>
        <a:buSzPct val="100000"/>
        <a:buChar char="•"/>
        <a:defRPr kumimoji="1">
          <a:solidFill>
            <a:srgbClr val="000000"/>
          </a:solidFill>
          <a:latin typeface="Meiryo UI" panose="020B0604030504040204" pitchFamily="50" charset="-128"/>
          <a:ea typeface="Meiryo UI" panose="020B0604030504040204" pitchFamily="50" charset="-128"/>
          <a:cs typeface="+mn-cs"/>
          <a:sym typeface="Arial" panose="020B0604020202020204" pitchFamily="34" charset="0"/>
        </a:defRPr>
      </a:lvl3pPr>
      <a:lvl4pPr marL="1014413" indent="-134938" algn="l" defTabSz="457200" rtl="0" fontAlgn="base">
        <a:lnSpc>
          <a:spcPct val="95000"/>
        </a:lnSpc>
        <a:spcBef>
          <a:spcPct val="20000"/>
        </a:spcBef>
        <a:spcAft>
          <a:spcPct val="10000"/>
        </a:spcAft>
        <a:buClr>
          <a:srgbClr val="87867E"/>
        </a:buClr>
        <a:buSzPct val="100000"/>
        <a:buChar char="•"/>
        <a:defRPr kumimoji="1" sz="1600">
          <a:solidFill>
            <a:srgbClr val="000000"/>
          </a:solidFill>
          <a:latin typeface="Meiryo UI" panose="020B0604030504040204" pitchFamily="50" charset="-128"/>
          <a:ea typeface="Meiryo UI" panose="020B0604030504040204" pitchFamily="50" charset="-128"/>
          <a:cs typeface="+mn-cs"/>
          <a:sym typeface="Arial" panose="020B0604020202020204" pitchFamily="34" charset="0"/>
        </a:defRPr>
      </a:lvl4pPr>
      <a:lvl5pPr marL="2305050" indent="365125" algn="l" defTabSz="457200" rtl="0" fontAlgn="base">
        <a:spcBef>
          <a:spcPct val="0"/>
        </a:spcBef>
        <a:spcAft>
          <a:spcPct val="0"/>
        </a:spcAft>
        <a:buBlip>
          <a:blip r:embed="rId10"/>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10"/>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10"/>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10"/>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10"/>
        </a:buBlip>
        <a:defRPr kumimoji="1" sz="2000">
          <a:solidFill>
            <a:srgbClr val="000000"/>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eg"/><Relationship Id="rId18" Type="http://schemas.openxmlformats.org/officeDocument/2006/relationships/image" Target="../media/image42.jpeg"/><Relationship Id="rId26" Type="http://schemas.openxmlformats.org/officeDocument/2006/relationships/hyperlink" Target="http://portalsite.gcs.g01.fujitsu.local/sites/executivepresentation/_layouts/CopyUtil.aspx?Use=id&amp;Action=dispform&amp;ItemId=2586&amp;ListId=ee636228-bd3c-4d90-9c89-9aba3ff69d4f&amp;WebId=bc8a65a5-d356-4299-a794-85d19b1700e8&amp;SiteId=42cbf6e0-cc08-45b2-abd3-7254021fed50&amp;Source=http://portalsite.gcs.g01.fujitsu.local/sites/executivepresentation/DDL/Lists/DDL/31300.aspx" TargetMode="External"/><Relationship Id="rId3" Type="http://schemas.openxmlformats.org/officeDocument/2006/relationships/image" Target="../media/image27.png"/><Relationship Id="rId21" Type="http://schemas.openxmlformats.org/officeDocument/2006/relationships/image" Target="../media/image45.png"/><Relationship Id="rId34" Type="http://schemas.openxmlformats.org/officeDocument/2006/relationships/image" Target="../media/image55.pn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1.png"/><Relationship Id="rId25" Type="http://schemas.openxmlformats.org/officeDocument/2006/relationships/image" Target="../media/image48.png"/><Relationship Id="rId33"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30.gif"/><Relationship Id="rId11" Type="http://schemas.openxmlformats.org/officeDocument/2006/relationships/image" Target="../media/image35.png"/><Relationship Id="rId24" Type="http://schemas.openxmlformats.org/officeDocument/2006/relationships/hyperlink" Target="http://portalsite.gcs.g01.fujitsu.local/sites/executivepresentation/_layouts/CopyUtil.aspx?Use=id&amp;Action=dispform&amp;ItemId=2381&amp;ListId=ee636228-bd3c-4d90-9c89-9aba3ff69d4f&amp;WebId=bc8a65a5-d356-4299-a794-85d19b1700e8&amp;SiteId=42cbf6e0-cc08-45b2-abd3-7254021fed50&amp;Source=http://portalsite.gcs.g01.fujitsu.local/sites/executivepresentation/DDL/Lists/DDL/31300.aspx" TargetMode="External"/><Relationship Id="rId32" Type="http://schemas.openxmlformats.org/officeDocument/2006/relationships/image" Target="../media/image53.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hyperlink" Target="http://portalsite.gcs.g01.fujitsu.local/sites/executivepresentation/_layouts/CopyUtil.aspx?Use=id&amp;Action=dispform&amp;ItemId=2293&amp;ListId=ee636228-bd3c-4d90-9c89-9aba3ff69d4f&amp;WebId=bc8a65a5-d356-4299-a794-85d19b1700e8&amp;SiteId=42cbf6e0-cc08-45b2-abd3-7254021fed50&amp;Source=http://portalsite.gcs.g01.fujitsu.local/sites/executivepresentation/DDL/Lists/DDL/31300.aspx" TargetMode="External"/><Relationship Id="rId10" Type="http://schemas.openxmlformats.org/officeDocument/2006/relationships/image" Target="../media/image34.jpeg"/><Relationship Id="rId19" Type="http://schemas.openxmlformats.org/officeDocument/2006/relationships/image" Target="../media/image43.jpeg"/><Relationship Id="rId31" Type="http://schemas.openxmlformats.org/officeDocument/2006/relationships/image" Target="../media/image52.png"/><Relationship Id="rId4" Type="http://schemas.openxmlformats.org/officeDocument/2006/relationships/image" Target="../media/image28.jpe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49.png"/><Relationship Id="rId30" Type="http://schemas.openxmlformats.org/officeDocument/2006/relationships/image" Target="../media/image51.png"/><Relationship Id="rId35"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2.xml.rels><?xml version="1.0" encoding="UTF-8" standalone="yes"?>
<Relationships xmlns="http://schemas.openxmlformats.org/package/2006/relationships"><Relationship Id="rId8" Type="http://schemas.openxmlformats.org/officeDocument/2006/relationships/hyperlink" Target="http://portalsite.gcs.g01.fujitsu.local/sites/executivepresentation/_layouts/CopyUtil.aspx?Use=id&amp;Action=dispform&amp;ItemId=2293&amp;ListId=ee636228-bd3c-4d90-9c89-9aba3ff69d4f&amp;WebId=bc8a65a5-d356-4299-a794-85d19b1700e8&amp;SiteId=42cbf6e0-cc08-45b2-abd3-7254021fed50&amp;Source=http://portalsite.gcs.g01.fujitsu.local/sites/executivepresentation/DDL/Lists/DDL/31300.aspx" TargetMode="External"/><Relationship Id="rId13" Type="http://schemas.openxmlformats.org/officeDocument/2006/relationships/image" Target="../media/image54.png"/><Relationship Id="rId3" Type="http://schemas.openxmlformats.org/officeDocument/2006/relationships/image" Target="../media/image47.pn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hyperlink" Target="http://portalsite.gcs.g01.fujitsu.local/sites/executivepresentation/_layouts/CopyUtil.aspx?Use=id&amp;Action=dispform&amp;ItemId=2586&amp;ListId=ee636228-bd3c-4d90-9c89-9aba3ff69d4f&amp;WebId=bc8a65a5-d356-4299-a794-85d19b1700e8&amp;SiteId=42cbf6e0-cc08-45b2-abd3-7254021fed50&amp;Source=http://portalsite.gcs.g01.fujitsu.local/sites/executivepresentation/DDL/Lists/DDL/31300.aspx" TargetMode="External"/><Relationship Id="rId11" Type="http://schemas.openxmlformats.org/officeDocument/2006/relationships/image" Target="../media/image65.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hyperlink" Target="http://portalsite.gcs.g01.fujitsu.local/sites/executivepresentation/_layouts/CopyUtil.aspx?Use=id&amp;Action=dispform&amp;ItemId=2381&amp;ListId=ee636228-bd3c-4d90-9c89-9aba3ff69d4f&amp;WebId=bc8a65a5-d356-4299-a794-85d19b1700e8&amp;SiteId=42cbf6e0-cc08-45b2-abd3-7254021fed50&amp;Source=http://portalsite.gcs.g01.fujitsu.local/sites/executivepresentation/DDL/Lists/DDL/31300.aspx" TargetMode="External"/><Relationship Id="rId9" Type="http://schemas.openxmlformats.org/officeDocument/2006/relationships/image" Target="../media/image50.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slideLayout" Target="../slideLayouts/slideLayout5.xml"/><Relationship Id="rId7" Type="http://schemas.openxmlformats.org/officeDocument/2006/relationships/image" Target="../media/image59.png"/><Relationship Id="rId12" Type="http://schemas.openxmlformats.org/officeDocument/2006/relationships/image" Target="../media/image72.png"/><Relationship Id="rId2" Type="http://schemas.openxmlformats.org/officeDocument/2006/relationships/audio" Target="../media/media1.m4a"/><Relationship Id="rId16" Type="http://schemas.openxmlformats.org/officeDocument/2006/relationships/image" Target="../media/image75.png"/><Relationship Id="rId1" Type="http://schemas.microsoft.com/office/2007/relationships/media" Target="../media/media1.m4a"/><Relationship Id="rId6" Type="http://schemas.openxmlformats.org/officeDocument/2006/relationships/image" Target="../media/image67.png"/><Relationship Id="rId11" Type="http://schemas.openxmlformats.org/officeDocument/2006/relationships/image" Target="../media/image71.png"/><Relationship Id="rId5" Type="http://schemas.openxmlformats.org/officeDocument/2006/relationships/image" Target="../media/image66.png"/><Relationship Id="rId15" Type="http://schemas.openxmlformats.org/officeDocument/2006/relationships/image" Target="../media/image2.jpeg"/><Relationship Id="rId10" Type="http://schemas.openxmlformats.org/officeDocument/2006/relationships/image" Target="../media/image70.png"/><Relationship Id="rId4" Type="http://schemas.openxmlformats.org/officeDocument/2006/relationships/notesSlide" Target="../notesSlides/notesSlide15.xml"/><Relationship Id="rId9" Type="http://schemas.openxmlformats.org/officeDocument/2006/relationships/image" Target="../media/image69.png"/><Relationship Id="rId14" Type="http://schemas.openxmlformats.org/officeDocument/2006/relationships/image" Target="../media/image74.png"/></Relationships>
</file>

<file path=ppt/slides/_rels/slide16.xml.rels><?xml version="1.0" encoding="UTF-8" standalone="yes"?>
<Relationships xmlns="http://schemas.openxmlformats.org/package/2006/relationships"><Relationship Id="rId8" Type="http://schemas.openxmlformats.org/officeDocument/2006/relationships/hyperlink" Target="http://portalsite.gcs.g01.fujitsu.local/sites/executivepresentation/_layouts/CopyUtil.aspx?Use=id&amp;Action=dispform&amp;ItemId=2489&amp;ListId=ee636228-bd3c-4d90-9c89-9aba3ff69d4f&amp;WebId=bc8a65a5-d356-4299-a794-85d19b1700e8&amp;SiteId=42cbf6e0-cc08-45b2-abd3-7254021fed50&amp;Source=http://portalsite.gcs.g01.fujitsu.local/sites/executivepresentation/DDL/Lists/DDL/31300.aspx" TargetMode="External"/><Relationship Id="rId13" Type="http://schemas.openxmlformats.org/officeDocument/2006/relationships/image" Target="../media/image50.png"/><Relationship Id="rId18" Type="http://schemas.openxmlformats.org/officeDocument/2006/relationships/image" Target="../media/image2.jpeg"/><Relationship Id="rId26" Type="http://schemas.openxmlformats.org/officeDocument/2006/relationships/image" Target="../media/image88.png"/><Relationship Id="rId3" Type="http://schemas.openxmlformats.org/officeDocument/2006/relationships/image" Target="../media/image76.png"/><Relationship Id="rId21" Type="http://schemas.openxmlformats.org/officeDocument/2006/relationships/image" Target="../media/image84.png"/><Relationship Id="rId7" Type="http://schemas.openxmlformats.org/officeDocument/2006/relationships/image" Target="../media/image48.png"/><Relationship Id="rId12" Type="http://schemas.openxmlformats.org/officeDocument/2006/relationships/hyperlink" Target="http://portalsite.gcs.g01.fujitsu.local/sites/executivepresentation/_layouts/CopyUtil.aspx?Use=id&amp;Action=dispform&amp;ItemId=2293&amp;ListId=ee636228-bd3c-4d90-9c89-9aba3ff69d4f&amp;WebId=bc8a65a5-d356-4299-a794-85d19b1700e8&amp;SiteId=42cbf6e0-cc08-45b2-abd3-7254021fed50&amp;Source=http://portalsite.gcs.g01.fujitsu.local/sites/executivepresentation/DDL/Lists/DDL/31300.aspx" TargetMode="External"/><Relationship Id="rId17" Type="http://schemas.openxmlformats.org/officeDocument/2006/relationships/image" Target="../media/image82.pn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81.png"/><Relationship Id="rId20" Type="http://schemas.microsoft.com/office/2007/relationships/hdphoto" Target="../media/hdphoto1.wdp"/><Relationship Id="rId1" Type="http://schemas.openxmlformats.org/officeDocument/2006/relationships/slideLayout" Target="../slideLayouts/slideLayout3.xml"/><Relationship Id="rId6" Type="http://schemas.openxmlformats.org/officeDocument/2006/relationships/hyperlink" Target="http://portalsite.gcs.g01.fujitsu.local/sites/executivepresentation/_layouts/CopyUtil.aspx?Use=id&amp;Action=dispform&amp;ItemId=2381&amp;ListId=ee636228-bd3c-4d90-9c89-9aba3ff69d4f&amp;WebId=bc8a65a5-d356-4299-a794-85d19b1700e8&amp;SiteId=42cbf6e0-cc08-45b2-abd3-7254021fed50&amp;Source=http://portalsite.gcs.g01.fujitsu.local/sites/executivepresentation/DDL/Lists/DDL/31300.aspx" TargetMode="External"/><Relationship Id="rId11" Type="http://schemas.openxmlformats.org/officeDocument/2006/relationships/image" Target="../media/image49.png"/><Relationship Id="rId24" Type="http://schemas.openxmlformats.org/officeDocument/2006/relationships/image" Target="../media/image86.png"/><Relationship Id="rId5" Type="http://schemas.openxmlformats.org/officeDocument/2006/relationships/image" Target="../media/image77.png"/><Relationship Id="rId15" Type="http://schemas.openxmlformats.org/officeDocument/2006/relationships/image" Target="../media/image80.png"/><Relationship Id="rId23" Type="http://schemas.openxmlformats.org/officeDocument/2006/relationships/image" Target="../media/image85.png"/><Relationship Id="rId10" Type="http://schemas.openxmlformats.org/officeDocument/2006/relationships/hyperlink" Target="http://portalsite.gcs.g01.fujitsu.local/sites/executivepresentation/_layouts/CopyUtil.aspx?Use=id&amp;Action=dispform&amp;ItemId=2586&amp;ListId=ee636228-bd3c-4d90-9c89-9aba3ff69d4f&amp;WebId=bc8a65a5-d356-4299-a794-85d19b1700e8&amp;SiteId=42cbf6e0-cc08-45b2-abd3-7254021fed50&amp;Source=http://portalsite.gcs.g01.fujitsu.local/sites/executivepresentation/DDL/Lists/DDL/31300.aspx" TargetMode="External"/><Relationship Id="rId19" Type="http://schemas.openxmlformats.org/officeDocument/2006/relationships/image" Target="../media/image83.png"/><Relationship Id="rId4" Type="http://schemas.openxmlformats.org/officeDocument/2006/relationships/hyperlink" Target="http://portalsite.gcs.g01.fujitsu.local/sites/executivepresentation/_layouts/CopyUtil.aspx?Use=id&amp;Action=dispform&amp;ItemId=2326&amp;ListId=ee636228-bd3c-4d90-9c89-9aba3ff69d4f&amp;WebId=bc8a65a5-d356-4299-a794-85d19b1700e8&amp;SiteId=42cbf6e0-cc08-45b2-abd3-7254021fed50&amp;Source=http://portalsite.gcs.g01.fujitsu.local/sites/executivepresentation/DDL/Lists/DDL/31300.aspx" TargetMode="External"/><Relationship Id="rId9" Type="http://schemas.openxmlformats.org/officeDocument/2006/relationships/image" Target="../media/image78.png"/><Relationship Id="rId14" Type="http://schemas.openxmlformats.org/officeDocument/2006/relationships/image" Target="../media/image79.png"/><Relationship Id="rId22" Type="http://schemas.microsoft.com/office/2007/relationships/hdphoto" Target="../media/hdphoto2.wdp"/><Relationship Id="rId27" Type="http://schemas.openxmlformats.org/officeDocument/2006/relationships/image" Target="../media/image8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94.jpeg"/><Relationship Id="rId4" Type="http://schemas.openxmlformats.org/officeDocument/2006/relationships/image" Target="../media/image9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6.emf"/></Relationships>
</file>

<file path=ppt/slides/_rels/slide21.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99.png"/><Relationship Id="rId4" Type="http://schemas.openxmlformats.org/officeDocument/2006/relationships/image" Target="../media/image9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2.emf"/></Relationships>
</file>

<file path=ppt/slides/_rels/slide2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echonet.jp/web_api/#guidelin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emf"/></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8" Type="http://schemas.openxmlformats.org/officeDocument/2006/relationships/hyperlink" Target="https://www.w3.org/TR/2019/NOTE-wot-security-20191106/" TargetMode="External"/><Relationship Id="rId3" Type="http://schemas.openxmlformats.org/officeDocument/2006/relationships/hyperlink" Target="https://www.w3.org/TR/2020/REC-wot-architecture-20200409/" TargetMode="External"/><Relationship Id="rId7" Type="http://schemas.openxmlformats.org/officeDocument/2006/relationships/hyperlink" Target="https://www.w3.org/TR/2020/NOTE-wot-binding-templates-20200130/"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w3.org/TR/2019/WD-wot-scripting-api-20191028/" TargetMode="External"/><Relationship Id="rId5" Type="http://schemas.openxmlformats.org/officeDocument/2006/relationships/hyperlink" Target="https://www.w3.org/2020/04/pressrelease-wot-rec.html.ja" TargetMode="External"/><Relationship Id="rId4" Type="http://schemas.openxmlformats.org/officeDocument/2006/relationships/hyperlink" Target="https://www.w3.org/TR/2020/REC-wot-thing-description-20200409/"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s://www.w3.org/2016/07/wot-ig-charter.html" TargetMode="External"/><Relationship Id="rId7" Type="http://schemas.openxmlformats.org/officeDocument/2006/relationships/image" Target="../media/image7.png"/><Relationship Id="rId12" Type="http://schemas.openxmlformats.org/officeDocument/2006/relationships/image" Target="../media/image20.png"/><Relationship Id="rId2" Type="http://schemas.openxmlformats.org/officeDocument/2006/relationships/notesSlide" Target="../notesSlides/notesSlide7.xml"/><Relationship Id="rId16" Type="http://schemas.openxmlformats.org/officeDocument/2006/relationships/image" Target="../media/image24.svg"/><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9.png"/><Relationship Id="rId5" Type="http://schemas.openxmlformats.org/officeDocument/2006/relationships/image" Target="../media/image5.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hyperlink" Target="https://www.w3.org/2016/12/wot-wg-2016.html" TargetMode="External"/><Relationship Id="rId9" Type="http://schemas.openxmlformats.org/officeDocument/2006/relationships/image" Target="../media/image17.svg"/><Relationship Id="rId1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7"/>
          <p:cNvSpPr>
            <a:spLocks noGrp="1" noChangeArrowheads="1"/>
          </p:cNvSpPr>
          <p:nvPr>
            <p:ph type="ftr" sz="quarter" idx="3"/>
          </p:nvPr>
        </p:nvSpPr>
        <p:spPr/>
        <p:txBody>
          <a:bodyPr/>
          <a:lstStyle/>
          <a:p>
            <a:r>
              <a:rPr lang="en-US" altLang="ja-JP"/>
              <a:t>Copyright 2020 Fujitsu Laboratories Ltd.</a:t>
            </a:r>
            <a:endParaRPr lang="de-DE" altLang="ja-JP" dirty="0"/>
          </a:p>
        </p:txBody>
      </p:sp>
      <p:sp>
        <p:nvSpPr>
          <p:cNvPr id="551938" name="Rectangle 2"/>
          <p:cNvSpPr>
            <a:spLocks noGrp="1" noChangeArrowheads="1"/>
          </p:cNvSpPr>
          <p:nvPr>
            <p:ph type="ctrTitle"/>
          </p:nvPr>
        </p:nvSpPr>
        <p:spPr>
          <a:xfrm>
            <a:off x="323850" y="1738313"/>
            <a:ext cx="8352606" cy="2360612"/>
          </a:xfrm>
        </p:spPr>
        <p:txBody>
          <a:bodyPr/>
          <a:lstStyle/>
          <a:p>
            <a:r>
              <a:rPr lang="en-US" altLang="ja-JP" sz="3600" dirty="0"/>
              <a:t>Web of Things:</a:t>
            </a:r>
            <a:br>
              <a:rPr lang="en-US" altLang="ja-JP" sz="3600" dirty="0"/>
            </a:br>
            <a:r>
              <a:rPr lang="ja-JP" altLang="en-US" sz="3600" dirty="0"/>
              <a:t>様々な</a:t>
            </a:r>
            <a:r>
              <a:rPr lang="en-US" altLang="ja-JP" sz="3600" dirty="0"/>
              <a:t>IoT</a:t>
            </a:r>
            <a:r>
              <a:rPr lang="ja-JP" altLang="en-US" sz="3600" dirty="0"/>
              <a:t>デバイスを</a:t>
            </a:r>
            <a:r>
              <a:rPr lang="en-US" altLang="ja-JP" sz="3600" dirty="0"/>
              <a:t>Web API</a:t>
            </a:r>
            <a:r>
              <a:rPr lang="ja-JP" altLang="en-US" sz="3600" dirty="0"/>
              <a:t>で</a:t>
            </a:r>
            <a:br>
              <a:rPr lang="en-US" altLang="ja-JP" sz="3600" dirty="0"/>
            </a:br>
            <a:r>
              <a:rPr lang="ja-JP" altLang="en-US" sz="3600" dirty="0"/>
              <a:t>制御可能な</a:t>
            </a:r>
            <a:r>
              <a:rPr lang="en-US" altLang="ja-JP" sz="3600" dirty="0"/>
              <a:t>W3C</a:t>
            </a:r>
            <a:r>
              <a:rPr lang="ja-JP" altLang="en-US" sz="3600" dirty="0"/>
              <a:t>の</a:t>
            </a:r>
            <a:r>
              <a:rPr lang="en-US" altLang="ja-JP" sz="3600" dirty="0"/>
              <a:t>IoT</a:t>
            </a:r>
            <a:r>
              <a:rPr lang="ja-JP" altLang="en-US" sz="3600" dirty="0"/>
              <a:t>規格</a:t>
            </a:r>
          </a:p>
        </p:txBody>
      </p:sp>
      <p:sp>
        <p:nvSpPr>
          <p:cNvPr id="551939" name="Rectangle 3"/>
          <p:cNvSpPr>
            <a:spLocks noGrp="1" noChangeArrowheads="1"/>
          </p:cNvSpPr>
          <p:nvPr>
            <p:ph type="subTitle" idx="1"/>
            <p:custDataLst>
              <p:tags r:id="rId1"/>
            </p:custDataLst>
          </p:nvPr>
        </p:nvSpPr>
        <p:spPr/>
        <p:txBody>
          <a:bodyPr/>
          <a:lstStyle/>
          <a:p>
            <a:r>
              <a:rPr lang="en-US" altLang="ja-JP" sz="2400" dirty="0"/>
              <a:t>2020</a:t>
            </a:r>
            <a:r>
              <a:rPr lang="ja-JP" altLang="en-US" sz="2400" dirty="0"/>
              <a:t>年</a:t>
            </a:r>
            <a:r>
              <a:rPr lang="en-US" altLang="ja-JP" sz="2400" dirty="0"/>
              <a:t>11</a:t>
            </a:r>
            <a:r>
              <a:rPr lang="ja-JP" altLang="en-US" sz="2400" dirty="0"/>
              <a:t>月</a:t>
            </a:r>
            <a:r>
              <a:rPr lang="en-US" altLang="ja-JP" sz="2400" dirty="0"/>
              <a:t>30</a:t>
            </a:r>
            <a:r>
              <a:rPr lang="ja-JP" altLang="en-US" sz="2400" dirty="0"/>
              <a:t>日</a:t>
            </a:r>
          </a:p>
          <a:p>
            <a:r>
              <a:rPr lang="ja-JP" altLang="en-US" sz="2400" dirty="0"/>
              <a:t>株式会社富士通研究所</a:t>
            </a:r>
            <a:endParaRPr lang="en-US" altLang="ja-JP" sz="2400" dirty="0"/>
          </a:p>
          <a:p>
            <a:r>
              <a:rPr lang="ja-JP" altLang="en-US" sz="2400" dirty="0"/>
              <a:t>松倉隆一</a:t>
            </a:r>
            <a:endParaRPr lang="en-US" altLang="ja-JP" sz="2400" dirty="0"/>
          </a:p>
        </p:txBody>
      </p:sp>
      <p:sp>
        <p:nvSpPr>
          <p:cNvPr id="3" name="スライド番号プレースホルダー 2"/>
          <p:cNvSpPr>
            <a:spLocks noGrp="1"/>
          </p:cNvSpPr>
          <p:nvPr>
            <p:ph type="sldNum" sz="quarter" idx="4"/>
          </p:nvPr>
        </p:nvSpPr>
        <p:spPr/>
        <p:txBody>
          <a:bodyPr/>
          <a:lstStyle/>
          <a:p>
            <a:fld id="{E5C4FF1C-8F5E-4BC8-BCAF-207649A9C157}" type="slidenum">
              <a:rPr lang="de-DE" altLang="ja-JP" smtClean="0"/>
              <a:pPr/>
              <a:t>0</a:t>
            </a:fld>
            <a:endParaRPr lang="de-DE" altLang="ja-JP"/>
          </a:p>
        </p:txBody>
      </p:sp>
      <p:pic>
        <p:nvPicPr>
          <p:cNvPr id="9" name="グラフィックス 8">
            <a:extLst>
              <a:ext uri="{FF2B5EF4-FFF2-40B4-BE49-F238E27FC236}">
                <a16:creationId xmlns:a16="http://schemas.microsoft.com/office/drawing/2014/main" id="{3D9E051E-AEF4-4248-89C0-AD014A6555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64088" y="5157192"/>
            <a:ext cx="1368152" cy="912101"/>
          </a:xfrm>
          <a:prstGeom prst="rect">
            <a:avLst/>
          </a:prstGeom>
        </p:spPr>
      </p:pic>
      <p:pic>
        <p:nvPicPr>
          <p:cNvPr id="11" name="図 10">
            <a:extLst>
              <a:ext uri="{FF2B5EF4-FFF2-40B4-BE49-F238E27FC236}">
                <a16:creationId xmlns:a16="http://schemas.microsoft.com/office/drawing/2014/main" id="{0FB17BDE-09F7-41B0-B815-F1EFDD4870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8213" y="5009198"/>
            <a:ext cx="2011363" cy="12068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180"/>
    </mc:Choice>
    <mc:Fallback xmlns="">
      <p:transition spd="slow" advTm="221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IoT</a:t>
            </a:r>
            <a:r>
              <a:rPr kumimoji="1" lang="ja-JP" altLang="en-US" dirty="0"/>
              <a:t>で使われるインタフェース規格</a:t>
            </a:r>
          </a:p>
        </p:txBody>
      </p:sp>
      <p:sp>
        <p:nvSpPr>
          <p:cNvPr id="3" name="コンテンツ プレースホルダー 2"/>
          <p:cNvSpPr>
            <a:spLocks noGrp="1"/>
          </p:cNvSpPr>
          <p:nvPr>
            <p:ph idx="1"/>
          </p:nvPr>
        </p:nvSpPr>
        <p:spPr>
          <a:xfrm>
            <a:off x="168275" y="869951"/>
            <a:ext cx="8786813" cy="1229448"/>
          </a:xfrm>
        </p:spPr>
        <p:txBody>
          <a:bodyPr/>
          <a:lstStyle/>
          <a:p>
            <a:r>
              <a:rPr kumimoji="1" lang="en-US" altLang="ja-JP" dirty="0"/>
              <a:t>IoT</a:t>
            </a:r>
            <a:r>
              <a:rPr kumimoji="1" lang="ja-JP" altLang="en-US" dirty="0"/>
              <a:t>で使われる、デバイス</a:t>
            </a:r>
            <a:r>
              <a:rPr kumimoji="1" lang="en-US" altLang="ja-JP" dirty="0"/>
              <a:t>/</a:t>
            </a:r>
            <a:r>
              <a:rPr kumimoji="1" lang="ja-JP" altLang="en-US" dirty="0"/>
              <a:t>ネットワーク規格は非常に多い</a:t>
            </a:r>
            <a:endParaRPr kumimoji="1" lang="en-US" altLang="ja-JP" dirty="0"/>
          </a:p>
          <a:p>
            <a:pPr lvl="1"/>
            <a:r>
              <a:rPr lang="ja-JP" altLang="en-US" dirty="0"/>
              <a:t>複数の規格が組み合わされて使用されることが多い</a:t>
            </a:r>
            <a:endParaRPr lang="en-US" altLang="ja-JP" dirty="0"/>
          </a:p>
          <a:p>
            <a:pPr lvl="1"/>
            <a:r>
              <a:rPr lang="ja-JP" altLang="en-US" dirty="0"/>
              <a:t>アプリケーションインタフェースは、多様な規格の違いを開発者に意識させない</a:t>
            </a:r>
            <a:endParaRPr lang="en-US" altLang="ja-JP" dirty="0"/>
          </a:p>
          <a:p>
            <a:endParaRPr kumimoji="1" lang="en-US" altLang="ja-JP" dirty="0"/>
          </a:p>
        </p:txBody>
      </p:sp>
      <p:sp>
        <p:nvSpPr>
          <p:cNvPr id="6" name="フッター プレースホルダー 5"/>
          <p:cNvSpPr>
            <a:spLocks noGrp="1"/>
          </p:cNvSpPr>
          <p:nvPr>
            <p:ph type="ftr" sz="quarter" idx="11"/>
          </p:nvPr>
        </p:nvSpPr>
        <p:spPr/>
        <p:txBody>
          <a:bodyPr/>
          <a:lstStyle/>
          <a:p>
            <a:pPr>
              <a:defRPr/>
            </a:pPr>
            <a:r>
              <a:rPr lang="en-US" altLang="ja-JP"/>
              <a:t>Copyright 2020 Fujitsu Laboratories Ltd.</a:t>
            </a:r>
            <a:endParaRPr lang="ja-JP" altLang="en-US"/>
          </a:p>
        </p:txBody>
      </p:sp>
      <p:sp>
        <p:nvSpPr>
          <p:cNvPr id="10" name="テキスト ボックス 9"/>
          <p:cNvSpPr txBox="1"/>
          <p:nvPr/>
        </p:nvSpPr>
        <p:spPr>
          <a:xfrm>
            <a:off x="4442916" y="5445329"/>
            <a:ext cx="814647" cy="319639"/>
          </a:xfrm>
          <a:prstGeom prst="rect">
            <a:avLst/>
          </a:prstGeom>
          <a:noFill/>
        </p:spPr>
        <p:txBody>
          <a:bodyPr wrap="none" rtlCol="0">
            <a:spAutoFit/>
          </a:bodyPr>
          <a:lstStyle/>
          <a:p>
            <a:r>
              <a:rPr lang="en-US" altLang="ja-JP" sz="1477" dirty="0">
                <a:latin typeface="Arial Black" panose="020B0A04020102020204" pitchFamily="34" charset="0"/>
              </a:rPr>
              <a:t>ASN.1</a:t>
            </a:r>
          </a:p>
        </p:txBody>
      </p:sp>
      <p:sp>
        <p:nvSpPr>
          <p:cNvPr id="17" name="テキスト ボックス 16"/>
          <p:cNvSpPr txBox="1"/>
          <p:nvPr/>
        </p:nvSpPr>
        <p:spPr>
          <a:xfrm>
            <a:off x="4509700" y="5808932"/>
            <a:ext cx="615874" cy="319639"/>
          </a:xfrm>
          <a:prstGeom prst="rect">
            <a:avLst/>
          </a:prstGeom>
          <a:noFill/>
        </p:spPr>
        <p:txBody>
          <a:bodyPr wrap="none" rtlCol="0">
            <a:spAutoFit/>
          </a:bodyPr>
          <a:lstStyle/>
          <a:p>
            <a:r>
              <a:rPr lang="en-US" altLang="ja-JP" sz="1477" dirty="0">
                <a:latin typeface="Arial Black" panose="020B0A04020102020204" pitchFamily="34" charset="0"/>
              </a:rPr>
              <a:t>CSV</a:t>
            </a:r>
          </a:p>
        </p:txBody>
      </p:sp>
      <p:pic>
        <p:nvPicPr>
          <p:cNvPr id="11" name="図 10"/>
          <p:cNvPicPr>
            <a:picLocks noChangeAspect="1"/>
          </p:cNvPicPr>
          <p:nvPr/>
        </p:nvPicPr>
        <p:blipFill>
          <a:blip r:embed="rId3"/>
          <a:stretch>
            <a:fillRect/>
          </a:stretch>
        </p:blipFill>
        <p:spPr>
          <a:xfrm>
            <a:off x="7262793" y="4382767"/>
            <a:ext cx="917677" cy="447738"/>
          </a:xfrm>
          <a:prstGeom prst="rect">
            <a:avLst/>
          </a:prstGeom>
        </p:spPr>
      </p:pic>
      <p:pic>
        <p:nvPicPr>
          <p:cNvPr id="1026" name="Picture 2" descr="ãopc-ua logoãã®ç»åæ¤ç´¢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00788" y="3958472"/>
            <a:ext cx="948307" cy="346270"/>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p:cNvPicPr>
            <a:picLocks noChangeAspect="1"/>
          </p:cNvPicPr>
          <p:nvPr/>
        </p:nvPicPr>
        <p:blipFill>
          <a:blip r:embed="rId5"/>
          <a:stretch>
            <a:fillRect/>
          </a:stretch>
        </p:blipFill>
        <p:spPr>
          <a:xfrm>
            <a:off x="4706437" y="3490779"/>
            <a:ext cx="1182423" cy="292160"/>
          </a:xfrm>
          <a:prstGeom prst="rect">
            <a:avLst/>
          </a:prstGeom>
        </p:spPr>
      </p:pic>
      <p:pic>
        <p:nvPicPr>
          <p:cNvPr id="1030" name="Picture 6" descr="ãbacnet logoãã®ç»åæ¤ç´¢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265" y="5085184"/>
            <a:ext cx="1009422" cy="205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modbus logoãã®ç»åæ¤ç´¢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86697" y="4504681"/>
            <a:ext cx="1091028" cy="34776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pen Mobile Alliance (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24492" y="5044743"/>
            <a:ext cx="944646" cy="29726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ãknx logoãã®ç»åæ¤ç´¢çµæ"/>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06854" y="4211707"/>
            <a:ext cx="546990" cy="26110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ãechonet logoãã®ç»åæ¤ç´¢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82523" y="3489173"/>
            <a:ext cx="587874" cy="55730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ãonem2m logoãã®ç»åæ¤ç´¢çµæ"/>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694441" y="4502665"/>
            <a:ext cx="533741" cy="30957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ãocf logoãã®ç»åæ¤ç´¢çµ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909875" y="4633616"/>
            <a:ext cx="499043" cy="6609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s://www.silicon.co.uk/wp-content/uploads/2012/12/Zigbee-logo-185x145.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88976" y="3185939"/>
            <a:ext cx="702611" cy="550696"/>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ãwi-fi alliance logoãã®ç»åæ¤ç´¢çµæ"/>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98772" y="3884955"/>
            <a:ext cx="561304" cy="455204"/>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http://pngimg.com/uploads/bluetooth/bluetooth_PNG17.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02362" y="4826045"/>
            <a:ext cx="754125" cy="754125"/>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é¢é£ç»å"/>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61357" y="5147084"/>
            <a:ext cx="947083" cy="66925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é¢é£ç»å"/>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5987585" y="4779469"/>
            <a:ext cx="1041356" cy="3675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é¢é£ç»å"/>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312784" y="3729877"/>
            <a:ext cx="591306" cy="591306"/>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é¢é£ç»å"/>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07610" y="3215518"/>
            <a:ext cx="582076" cy="453822"/>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p:cNvSpPr txBox="1"/>
          <p:nvPr/>
        </p:nvSpPr>
        <p:spPr>
          <a:xfrm>
            <a:off x="7240689" y="5501431"/>
            <a:ext cx="1086964" cy="319639"/>
          </a:xfrm>
          <a:prstGeom prst="rect">
            <a:avLst/>
          </a:prstGeom>
          <a:noFill/>
        </p:spPr>
        <p:txBody>
          <a:bodyPr wrap="none" rtlCol="0">
            <a:spAutoFit/>
          </a:bodyPr>
          <a:lstStyle/>
          <a:p>
            <a:r>
              <a:rPr lang="en-US" altLang="ja-JP" sz="1477" dirty="0">
                <a:latin typeface="Arial Black" panose="020B0A04020102020204" pitchFamily="34" charset="0"/>
              </a:rPr>
              <a:t>Ethernet</a:t>
            </a:r>
          </a:p>
        </p:txBody>
      </p:sp>
      <p:sp>
        <p:nvSpPr>
          <p:cNvPr id="44" name="テキスト ボックス 43"/>
          <p:cNvSpPr txBox="1"/>
          <p:nvPr/>
        </p:nvSpPr>
        <p:spPr>
          <a:xfrm>
            <a:off x="7304252" y="5859236"/>
            <a:ext cx="910827" cy="319639"/>
          </a:xfrm>
          <a:prstGeom prst="rect">
            <a:avLst/>
          </a:prstGeom>
          <a:noFill/>
        </p:spPr>
        <p:txBody>
          <a:bodyPr wrap="none" rtlCol="0">
            <a:spAutoFit/>
          </a:bodyPr>
          <a:lstStyle/>
          <a:p>
            <a:r>
              <a:rPr lang="en-US" altLang="ja-JP" sz="1477" dirty="0">
                <a:latin typeface="Arial Black" panose="020B0A04020102020204" pitchFamily="34" charset="0"/>
              </a:rPr>
              <a:t>RS-485</a:t>
            </a:r>
          </a:p>
        </p:txBody>
      </p:sp>
      <p:sp>
        <p:nvSpPr>
          <p:cNvPr id="45" name="テキスト ボックス 44"/>
          <p:cNvSpPr txBox="1"/>
          <p:nvPr/>
        </p:nvSpPr>
        <p:spPr>
          <a:xfrm>
            <a:off x="6061849" y="5772259"/>
            <a:ext cx="1024448" cy="319639"/>
          </a:xfrm>
          <a:prstGeom prst="rect">
            <a:avLst/>
          </a:prstGeom>
          <a:noFill/>
        </p:spPr>
        <p:txBody>
          <a:bodyPr wrap="none" rtlCol="0">
            <a:spAutoFit/>
          </a:bodyPr>
          <a:lstStyle/>
          <a:p>
            <a:r>
              <a:rPr lang="en-US" altLang="ja-JP" sz="1477" dirty="0">
                <a:latin typeface="Arial Black" panose="020B0A04020102020204" pitchFamily="34" charset="0"/>
              </a:rPr>
              <a:t>Internet</a:t>
            </a:r>
          </a:p>
        </p:txBody>
      </p:sp>
      <p:sp>
        <p:nvSpPr>
          <p:cNvPr id="46" name="テキスト ボックス 45"/>
          <p:cNvSpPr txBox="1"/>
          <p:nvPr/>
        </p:nvSpPr>
        <p:spPr>
          <a:xfrm>
            <a:off x="5908100" y="4294592"/>
            <a:ext cx="1300356" cy="369332"/>
          </a:xfrm>
          <a:prstGeom prst="rect">
            <a:avLst/>
          </a:prstGeom>
          <a:noFill/>
        </p:spPr>
        <p:txBody>
          <a:bodyPr wrap="none" rtlCol="0">
            <a:spAutoFit/>
          </a:bodyPr>
          <a:lstStyle/>
          <a:p>
            <a:r>
              <a:rPr lang="en-US" altLang="ja-JP" dirty="0">
                <a:latin typeface="Arial Black" panose="020B0A04020102020204" pitchFamily="34" charset="0"/>
              </a:rPr>
              <a:t>Local 5G</a:t>
            </a:r>
          </a:p>
        </p:txBody>
      </p:sp>
      <p:pic>
        <p:nvPicPr>
          <p:cNvPr id="2056" name="Picture 8" descr="ãweb of things logoãã®ç»åæ¤ç´¢çµæ"/>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10671" y="3234424"/>
            <a:ext cx="1211795" cy="7240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ãlwm2m logoãã®ç»åæ¤ç´¢çµæ"/>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588164" y="5535760"/>
            <a:ext cx="1113766" cy="6431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ãipso alliance logoãã®ç»åæ¤ç´¢çµæ"/>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340697" y="5543756"/>
            <a:ext cx="597415" cy="313561"/>
          </a:xfrm>
          <a:prstGeom prst="rect">
            <a:avLst/>
          </a:prstGeom>
          <a:noFill/>
          <a:extLst>
            <a:ext uri="{909E8E84-426E-40DD-AFC4-6F175D3DCCD1}">
              <a14:hiddenFill xmlns:a14="http://schemas.microsoft.com/office/drawing/2010/main">
                <a:solidFill>
                  <a:srgbClr val="FFFFFF"/>
                </a:solidFill>
              </a14:hiddenFill>
            </a:ext>
          </a:extLst>
        </p:spPr>
      </p:pic>
      <p:sp>
        <p:nvSpPr>
          <p:cNvPr id="40" name="テキスト ボックス 39"/>
          <p:cNvSpPr txBox="1"/>
          <p:nvPr/>
        </p:nvSpPr>
        <p:spPr>
          <a:xfrm>
            <a:off x="6414489" y="2404572"/>
            <a:ext cx="1487907" cy="660437"/>
          </a:xfrm>
          <a:prstGeom prst="rect">
            <a:avLst/>
          </a:prstGeom>
          <a:noFill/>
        </p:spPr>
        <p:txBody>
          <a:bodyPr wrap="none" rtlCol="0">
            <a:spAutoFit/>
          </a:bodyPr>
          <a:lstStyle/>
          <a:p>
            <a:r>
              <a:rPr lang="ja-JP" altLang="en-US" sz="1846" b="1" dirty="0">
                <a:latin typeface="Meiryo UI" panose="020B0604030504040204" pitchFamily="50" charset="-128"/>
                <a:ea typeface="Meiryo UI" panose="020B0604030504040204" pitchFamily="50" charset="-128"/>
              </a:rPr>
              <a:t>ネットワーク</a:t>
            </a:r>
            <a:endParaRPr lang="en-US" altLang="ja-JP" sz="1846" b="1" dirty="0">
              <a:latin typeface="Meiryo UI" panose="020B0604030504040204" pitchFamily="50" charset="-128"/>
              <a:ea typeface="Meiryo UI" panose="020B0604030504040204" pitchFamily="50" charset="-128"/>
            </a:endParaRPr>
          </a:p>
          <a:p>
            <a:r>
              <a:rPr lang="ja-JP" altLang="en-US" sz="1846" b="1" dirty="0">
                <a:latin typeface="Meiryo UI" panose="020B0604030504040204" pitchFamily="50" charset="-128"/>
                <a:ea typeface="Meiryo UI" panose="020B0604030504040204" pitchFamily="50" charset="-128"/>
              </a:rPr>
              <a:t>インタフェース</a:t>
            </a:r>
            <a:endParaRPr lang="en-US" altLang="ja-JP" sz="1846" b="1" dirty="0">
              <a:latin typeface="Meiryo UI" panose="020B0604030504040204" pitchFamily="50" charset="-128"/>
              <a:ea typeface="Meiryo UI" panose="020B0604030504040204" pitchFamily="50" charset="-128"/>
            </a:endParaRPr>
          </a:p>
        </p:txBody>
      </p:sp>
      <p:sp>
        <p:nvSpPr>
          <p:cNvPr id="41" name="テキスト ボックス 40"/>
          <p:cNvSpPr txBox="1"/>
          <p:nvPr/>
        </p:nvSpPr>
        <p:spPr>
          <a:xfrm>
            <a:off x="4123648" y="2417509"/>
            <a:ext cx="1487908" cy="660437"/>
          </a:xfrm>
          <a:prstGeom prst="rect">
            <a:avLst/>
          </a:prstGeom>
          <a:noFill/>
        </p:spPr>
        <p:txBody>
          <a:bodyPr wrap="none" rtlCol="0">
            <a:spAutoFit/>
          </a:bodyPr>
          <a:lstStyle/>
          <a:p>
            <a:r>
              <a:rPr lang="ja-JP" altLang="en-US" sz="1846" b="1" dirty="0">
                <a:latin typeface="Meiryo UI" panose="020B0604030504040204" pitchFamily="50" charset="-128"/>
                <a:ea typeface="Meiryo UI" panose="020B0604030504040204" pitchFamily="50" charset="-128"/>
              </a:rPr>
              <a:t>デバイス</a:t>
            </a:r>
            <a:endParaRPr lang="en-US" altLang="ja-JP" sz="1846" b="1" dirty="0">
              <a:latin typeface="Meiryo UI" panose="020B0604030504040204" pitchFamily="50" charset="-128"/>
              <a:ea typeface="Meiryo UI" panose="020B0604030504040204" pitchFamily="50" charset="-128"/>
            </a:endParaRPr>
          </a:p>
          <a:p>
            <a:r>
              <a:rPr lang="ja-JP" altLang="en-US" sz="1846" b="1" dirty="0">
                <a:latin typeface="Meiryo UI" panose="020B0604030504040204" pitchFamily="50" charset="-128"/>
                <a:ea typeface="Meiryo UI" panose="020B0604030504040204" pitchFamily="50" charset="-128"/>
              </a:rPr>
              <a:t>インタフェース</a:t>
            </a:r>
            <a:endParaRPr lang="en-US" altLang="ja-JP" sz="1846" b="1" dirty="0">
              <a:latin typeface="Meiryo UI" panose="020B0604030504040204" pitchFamily="50" charset="-128"/>
              <a:ea typeface="Meiryo UI" panose="020B0604030504040204" pitchFamily="50" charset="-128"/>
            </a:endParaRPr>
          </a:p>
        </p:txBody>
      </p:sp>
      <p:sp>
        <p:nvSpPr>
          <p:cNvPr id="42" name="テキスト ボックス 41"/>
          <p:cNvSpPr txBox="1"/>
          <p:nvPr/>
        </p:nvSpPr>
        <p:spPr>
          <a:xfrm>
            <a:off x="2098780" y="2450877"/>
            <a:ext cx="1678665" cy="660437"/>
          </a:xfrm>
          <a:prstGeom prst="rect">
            <a:avLst/>
          </a:prstGeom>
          <a:noFill/>
        </p:spPr>
        <p:txBody>
          <a:bodyPr wrap="none" rtlCol="0">
            <a:spAutoFit/>
          </a:bodyPr>
          <a:lstStyle/>
          <a:p>
            <a:r>
              <a:rPr lang="ja-JP" altLang="en-US" sz="1846" b="1" dirty="0">
                <a:latin typeface="Meiryo UI" panose="020B0604030504040204" pitchFamily="50" charset="-128"/>
                <a:ea typeface="Meiryo UI" panose="020B0604030504040204" pitchFamily="50" charset="-128"/>
              </a:rPr>
              <a:t>アプリケーション</a:t>
            </a:r>
            <a:endParaRPr lang="en-US" altLang="ja-JP" sz="1846" b="1" dirty="0">
              <a:latin typeface="Meiryo UI" panose="020B0604030504040204" pitchFamily="50" charset="-128"/>
              <a:ea typeface="Meiryo UI" panose="020B0604030504040204" pitchFamily="50" charset="-128"/>
            </a:endParaRPr>
          </a:p>
          <a:p>
            <a:r>
              <a:rPr lang="ja-JP" altLang="en-US" sz="1846" b="1" dirty="0">
                <a:latin typeface="Meiryo UI" panose="020B0604030504040204" pitchFamily="50" charset="-128"/>
                <a:ea typeface="Meiryo UI" panose="020B0604030504040204" pitchFamily="50" charset="-128"/>
              </a:rPr>
              <a:t>インタフェース</a:t>
            </a:r>
            <a:endParaRPr lang="en-US" altLang="ja-JP" sz="1846" b="1" dirty="0">
              <a:latin typeface="Meiryo UI" panose="020B0604030504040204" pitchFamily="50" charset="-128"/>
              <a:ea typeface="Meiryo UI" panose="020B0604030504040204" pitchFamily="50" charset="-128"/>
            </a:endParaRPr>
          </a:p>
        </p:txBody>
      </p:sp>
      <p:pic>
        <p:nvPicPr>
          <p:cNvPr id="48" name="図 4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8325" y="3534850"/>
            <a:ext cx="1446895" cy="1424011"/>
          </a:xfrm>
          <a:prstGeom prst="rect">
            <a:avLst/>
          </a:prstGeom>
        </p:spPr>
      </p:pic>
      <p:pic>
        <p:nvPicPr>
          <p:cNvPr id="49" name="Picture 6" descr="http://portalsite.gcs.g01.fujitsu.local/sites/executivepresentation/DDL/materials/8699_0116.png">
            <a:hlinkClick r:id="rId24"/>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420810" y="5363591"/>
            <a:ext cx="429409" cy="42941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http://portalsite.gcs.g01.fujitsu.local/sites/executivepresentation/DDL/materials/8392_0004.png">
            <a:hlinkClick r:id="rId26"/>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313375" y="3871830"/>
            <a:ext cx="644278" cy="42952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8" descr="http://portalsite.gcs.g01.fujitsu.local/sites/executivepresentation/DDL/materials/8699_0021.png">
            <a:hlinkClick r:id="rId28"/>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42916" y="4330442"/>
            <a:ext cx="500079" cy="500080"/>
          </a:xfrm>
          <a:prstGeom prst="rect">
            <a:avLst/>
          </a:prstGeom>
          <a:noFill/>
          <a:extLst>
            <a:ext uri="{909E8E84-426E-40DD-AFC4-6F175D3DCCD1}">
              <a14:hiddenFill xmlns:a14="http://schemas.microsoft.com/office/drawing/2010/main">
                <a:solidFill>
                  <a:srgbClr val="FFFFFF"/>
                </a:solidFill>
              </a14:hiddenFill>
            </a:ext>
          </a:extLst>
        </p:spPr>
      </p:pic>
      <p:pic>
        <p:nvPicPr>
          <p:cNvPr id="52" name="図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355530" y="4861654"/>
            <a:ext cx="608958" cy="392466"/>
          </a:xfrm>
          <a:prstGeom prst="rect">
            <a:avLst/>
          </a:prstGeom>
        </p:spPr>
      </p:pic>
      <p:pic>
        <p:nvPicPr>
          <p:cNvPr id="53" name="図 5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423180" y="2359790"/>
            <a:ext cx="456527" cy="456527"/>
          </a:xfrm>
          <a:prstGeom prst="rect">
            <a:avLst/>
          </a:prstGeom>
        </p:spPr>
      </p:pic>
      <p:pic>
        <p:nvPicPr>
          <p:cNvPr id="54" name="図 5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492632" y="2878710"/>
            <a:ext cx="262298" cy="295769"/>
          </a:xfrm>
          <a:prstGeom prst="rect">
            <a:avLst/>
          </a:prstGeom>
        </p:spPr>
      </p:pic>
      <p:pic>
        <p:nvPicPr>
          <p:cNvPr id="55" name="図 75"/>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8388040" y="5894830"/>
            <a:ext cx="494946" cy="436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図 55"/>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8525361" y="3399203"/>
            <a:ext cx="364869" cy="307457"/>
          </a:xfrm>
          <a:prstGeom prst="rect">
            <a:avLst/>
          </a:prstGeom>
        </p:spPr>
      </p:pic>
      <p:sp>
        <p:nvSpPr>
          <p:cNvPr id="4" name="角丸四角形 3"/>
          <p:cNvSpPr/>
          <p:nvPr/>
        </p:nvSpPr>
        <p:spPr bwMode="auto">
          <a:xfrm>
            <a:off x="3813403" y="2359789"/>
            <a:ext cx="2090200" cy="3985669"/>
          </a:xfrm>
          <a:prstGeom prst="roundRect">
            <a:avLst>
              <a:gd name="adj" fmla="val 7475"/>
            </a:avLst>
          </a:prstGeom>
          <a:no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l" defTabSz="844083" fontAlgn="base"/>
            <a:endParaRPr lang="ja-JP" altLang="en-US" sz="1662">
              <a:solidFill>
                <a:schemeClr val="tx1"/>
              </a:solidFill>
              <a:latin typeface="Arial" charset="0"/>
            </a:endParaRPr>
          </a:p>
        </p:txBody>
      </p:sp>
      <p:sp>
        <p:nvSpPr>
          <p:cNvPr id="57" name="角丸四角形 56"/>
          <p:cNvSpPr/>
          <p:nvPr/>
        </p:nvSpPr>
        <p:spPr bwMode="auto">
          <a:xfrm>
            <a:off x="2122038" y="2348880"/>
            <a:ext cx="1615001" cy="3985669"/>
          </a:xfrm>
          <a:prstGeom prst="roundRect">
            <a:avLst>
              <a:gd name="adj" fmla="val 7475"/>
            </a:avLst>
          </a:prstGeom>
          <a:no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l" defTabSz="844083" fontAlgn="base"/>
            <a:endParaRPr lang="ja-JP" altLang="en-US" sz="1662">
              <a:solidFill>
                <a:schemeClr val="tx1"/>
              </a:solidFill>
              <a:latin typeface="Arial" charset="0"/>
            </a:endParaRPr>
          </a:p>
        </p:txBody>
      </p:sp>
      <p:sp>
        <p:nvSpPr>
          <p:cNvPr id="58" name="角丸四角形 57"/>
          <p:cNvSpPr/>
          <p:nvPr/>
        </p:nvSpPr>
        <p:spPr bwMode="auto">
          <a:xfrm>
            <a:off x="5967539" y="2370698"/>
            <a:ext cx="2350589" cy="3985669"/>
          </a:xfrm>
          <a:prstGeom prst="roundRect">
            <a:avLst>
              <a:gd name="adj" fmla="val 7475"/>
            </a:avLst>
          </a:prstGeom>
          <a:noFill/>
          <a:ln w="12700" cap="flat" cmpd="sng" algn="ctr">
            <a:solidFill>
              <a:schemeClr val="tx1"/>
            </a:solidFill>
            <a:prstDash val="solid"/>
            <a:round/>
            <a:headEnd type="none" w="sm" len="sm"/>
            <a:tailEnd type="none" w="sm" len="sm"/>
          </a:ln>
          <a:effectLst/>
        </p:spPr>
        <p:txBody>
          <a:bodyPr vert="horz" wrap="square" lIns="84406" tIns="42203" rIns="84406" bIns="42203" numCol="1" rtlCol="0" anchor="t" anchorCtr="0" compatLnSpc="1">
            <a:prstTxWarp prst="textNoShape">
              <a:avLst/>
            </a:prstTxWarp>
          </a:bodyPr>
          <a:lstStyle/>
          <a:p>
            <a:pPr algn="l" defTabSz="844083" fontAlgn="base"/>
            <a:endParaRPr lang="ja-JP" altLang="en-US" sz="1662">
              <a:solidFill>
                <a:schemeClr val="tx1"/>
              </a:solidFill>
              <a:latin typeface="Arial" charset="0"/>
            </a:endParaRPr>
          </a:p>
        </p:txBody>
      </p:sp>
      <p:sp>
        <p:nvSpPr>
          <p:cNvPr id="59" name="テキスト ボックス 58"/>
          <p:cNvSpPr txBox="1"/>
          <p:nvPr/>
        </p:nvSpPr>
        <p:spPr>
          <a:xfrm>
            <a:off x="35496" y="5085184"/>
            <a:ext cx="2111748" cy="923330"/>
          </a:xfrm>
          <a:prstGeom prst="rect">
            <a:avLst/>
          </a:prstGeom>
          <a:noFill/>
        </p:spPr>
        <p:txBody>
          <a:bodyPr wrap="square" rtlCol="0">
            <a:spAutoFit/>
          </a:bodyPr>
          <a:lstStyle/>
          <a:p>
            <a:pPr algn="l"/>
            <a:r>
              <a:rPr kumimoji="1" lang="ja-JP" altLang="en-US" dirty="0">
                <a:latin typeface="Meiryo UI" panose="020B0604030504040204" pitchFamily="50" charset="-128"/>
                <a:ea typeface="Meiryo UI" panose="020B0604030504040204" pitchFamily="50" charset="-128"/>
              </a:rPr>
              <a:t>インタフェースの違いを意識せずにアプリケーション開発が可能</a:t>
            </a:r>
            <a:endParaRPr kumimoji="1" lang="en-US" altLang="ja-JP" dirty="0">
              <a:latin typeface="Meiryo UI" panose="020B0604030504040204" pitchFamily="50" charset="-128"/>
              <a:ea typeface="Meiryo UI" panose="020B0604030504040204" pitchFamily="50" charset="-128"/>
            </a:endParaRPr>
          </a:p>
        </p:txBody>
      </p:sp>
      <p:sp>
        <p:nvSpPr>
          <p:cNvPr id="7" name="スライド番号プレースホルダー 6">
            <a:extLst>
              <a:ext uri="{FF2B5EF4-FFF2-40B4-BE49-F238E27FC236}">
                <a16:creationId xmlns:a16="http://schemas.microsoft.com/office/drawing/2014/main" id="{585F8C6A-64D1-48F1-9F0B-E3CFA1B6F6CA}"/>
              </a:ext>
            </a:extLst>
          </p:cNvPr>
          <p:cNvSpPr>
            <a:spLocks noGrp="1"/>
          </p:cNvSpPr>
          <p:nvPr>
            <p:ph type="sldNum" sz="quarter" idx="10"/>
          </p:nvPr>
        </p:nvSpPr>
        <p:spPr/>
        <p:txBody>
          <a:bodyPr/>
          <a:lstStyle/>
          <a:p>
            <a:fld id="{DE2B87E1-F9DF-4BEE-B07D-635D26011F4B}" type="slidenum">
              <a:rPr lang="de-DE" altLang="ja-JP" smtClean="0"/>
              <a:pPr/>
              <a:t>9</a:t>
            </a:fld>
            <a:endParaRPr lang="de-DE" altLang="ja-JP"/>
          </a:p>
        </p:txBody>
      </p:sp>
      <p:pic>
        <p:nvPicPr>
          <p:cNvPr id="2050" name="Picture 2" descr="FIWARE">
            <a:extLst>
              <a:ext uri="{FF2B5EF4-FFF2-40B4-BE49-F238E27FC236}">
                <a16:creationId xmlns:a16="http://schemas.microsoft.com/office/drawing/2014/main" id="{B6CBF6D5-BFE4-4919-8F4B-A7AC8A96E609}"/>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327072" y="4075374"/>
            <a:ext cx="1133481" cy="26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976346"/>
      </p:ext>
    </p:extLst>
  </p:cSld>
  <p:clrMapOvr>
    <a:masterClrMapping/>
  </p:clrMapOvr>
  <mc:AlternateContent xmlns:mc="http://schemas.openxmlformats.org/markup-compatibility/2006" xmlns:p14="http://schemas.microsoft.com/office/powerpoint/2010/main">
    <mc:Choice Requires="p14">
      <p:transition spd="slow" p14:dur="2000" advTm="84971"/>
    </mc:Choice>
    <mc:Fallback xmlns="">
      <p:transition spd="slow" advTm="8497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sz="2800" dirty="0"/>
              <a:t>IoT</a:t>
            </a:r>
            <a:r>
              <a:rPr lang="ja-JP" altLang="en-US" sz="2800" dirty="0"/>
              <a:t>プラットフォームの必要性</a:t>
            </a:r>
          </a:p>
        </p:txBody>
      </p:sp>
      <p:sp>
        <p:nvSpPr>
          <p:cNvPr id="14" name="フッター プレースホルダー 13"/>
          <p:cNvSpPr>
            <a:spLocks noGrp="1"/>
          </p:cNvSpPr>
          <p:nvPr>
            <p:ph type="ftr" sz="quarter" idx="11"/>
          </p:nvPr>
        </p:nvSpPr>
        <p:spPr/>
        <p:txBody>
          <a:bodyPr/>
          <a:lstStyle/>
          <a:p>
            <a:r>
              <a:rPr lang="en-US" altLang="ja-JP">
                <a:solidFill>
                  <a:srgbClr val="000000"/>
                </a:solidFill>
              </a:rPr>
              <a:t>Copyright 2020 Fujitsu Laboratories Ltd.</a:t>
            </a:r>
            <a:endParaRPr lang="de-DE" altLang="ja-JP" dirty="0">
              <a:solidFill>
                <a:srgbClr val="000000"/>
              </a:solidFill>
            </a:endParaRPr>
          </a:p>
        </p:txBody>
      </p:sp>
      <p:sp>
        <p:nvSpPr>
          <p:cNvPr id="172" name="円/楕円 158"/>
          <p:cNvSpPr>
            <a:spLocks noChangeArrowheads="1"/>
          </p:cNvSpPr>
          <p:nvPr/>
        </p:nvSpPr>
        <p:spPr bwMode="gray">
          <a:xfrm>
            <a:off x="6767166" y="3889958"/>
            <a:ext cx="976814" cy="134733"/>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229" name="Picture 9" descr="F:\ピクトグラム\8699_0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2738" y="3554810"/>
            <a:ext cx="191994" cy="38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0"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8626" y="3665964"/>
            <a:ext cx="399146" cy="2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正方形/長方形 259"/>
          <p:cNvSpPr/>
          <p:nvPr/>
        </p:nvSpPr>
        <p:spPr bwMode="auto">
          <a:xfrm>
            <a:off x="6878320" y="3950588"/>
            <a:ext cx="724189" cy="239151"/>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設備管理</a:t>
            </a:r>
            <a:endParaRPr lang="en-US" altLang="ja-JP" sz="1200" dirty="0">
              <a:latin typeface="Meiryo UI" panose="020B0604030504040204" pitchFamily="50" charset="-128"/>
              <a:ea typeface="Meiryo UI" panose="020B0604030504040204" pitchFamily="50" charset="-128"/>
            </a:endParaRPr>
          </a:p>
        </p:txBody>
      </p:sp>
      <p:sp>
        <p:nvSpPr>
          <p:cNvPr id="261" name="円/楕円 158"/>
          <p:cNvSpPr>
            <a:spLocks noChangeArrowheads="1"/>
          </p:cNvSpPr>
          <p:nvPr/>
        </p:nvSpPr>
        <p:spPr bwMode="gray">
          <a:xfrm>
            <a:off x="5608408" y="3873057"/>
            <a:ext cx="995339" cy="136417"/>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262" name="Picture 9" descr="F:\ピクトグラム\8699_00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981" y="3537909"/>
            <a:ext cx="195363" cy="39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869" y="3647380"/>
            <a:ext cx="405882" cy="30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正方形/長方形 264"/>
          <p:cNvSpPr/>
          <p:nvPr/>
        </p:nvSpPr>
        <p:spPr bwMode="auto">
          <a:xfrm>
            <a:off x="5746510" y="3948844"/>
            <a:ext cx="725873" cy="230731"/>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生産管理</a:t>
            </a:r>
            <a:endParaRPr lang="en-US" altLang="ja-JP" sz="1200" dirty="0">
              <a:latin typeface="Meiryo UI" panose="020B0604030504040204" pitchFamily="50" charset="-128"/>
              <a:ea typeface="Meiryo UI" panose="020B0604030504040204" pitchFamily="50" charset="-128"/>
            </a:endParaRPr>
          </a:p>
        </p:txBody>
      </p:sp>
      <p:sp>
        <p:nvSpPr>
          <p:cNvPr id="266" name="円/楕円 158"/>
          <p:cNvSpPr>
            <a:spLocks noChangeArrowheads="1"/>
          </p:cNvSpPr>
          <p:nvPr/>
        </p:nvSpPr>
        <p:spPr bwMode="gray">
          <a:xfrm>
            <a:off x="4484365" y="3894083"/>
            <a:ext cx="976814" cy="136418"/>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267" name="Picture 9" descr="F:\ピクトグラム\8699_0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801" y="3544192"/>
            <a:ext cx="191994" cy="38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689" y="3655347"/>
            <a:ext cx="399147" cy="2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 name="正方形/長方形 268"/>
          <p:cNvSpPr/>
          <p:nvPr/>
        </p:nvSpPr>
        <p:spPr bwMode="auto">
          <a:xfrm>
            <a:off x="4577646" y="3950075"/>
            <a:ext cx="725874" cy="230731"/>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エネマネ</a:t>
            </a:r>
            <a:endParaRPr lang="en-US" altLang="ja-JP" sz="1200" dirty="0">
              <a:latin typeface="Meiryo UI" panose="020B0604030504040204" pitchFamily="50" charset="-128"/>
              <a:ea typeface="Meiryo UI" panose="020B0604030504040204" pitchFamily="50" charset="-128"/>
            </a:endParaRPr>
          </a:p>
        </p:txBody>
      </p:sp>
      <p:sp>
        <p:nvSpPr>
          <p:cNvPr id="270" name="円/楕円 64"/>
          <p:cNvSpPr>
            <a:spLocks noChangeArrowheads="1"/>
          </p:cNvSpPr>
          <p:nvPr/>
        </p:nvSpPr>
        <p:spPr bwMode="gray">
          <a:xfrm>
            <a:off x="4616047" y="6044574"/>
            <a:ext cx="4114406" cy="345253"/>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000" dirty="0">
              <a:latin typeface="Arial" panose="020B0604020202020204" pitchFamily="34" charset="0"/>
            </a:endParaRPr>
          </a:p>
        </p:txBody>
      </p:sp>
      <p:grpSp>
        <p:nvGrpSpPr>
          <p:cNvPr id="271" name="グループ化 65"/>
          <p:cNvGrpSpPr>
            <a:grpSpLocks/>
          </p:cNvGrpSpPr>
          <p:nvPr/>
        </p:nvGrpSpPr>
        <p:grpSpPr bwMode="auto">
          <a:xfrm>
            <a:off x="5355394" y="5628586"/>
            <a:ext cx="410935" cy="493460"/>
            <a:chOff x="7492151" y="3682057"/>
            <a:chExt cx="698178" cy="784115"/>
          </a:xfrm>
        </p:grpSpPr>
        <p:pic>
          <p:nvPicPr>
            <p:cNvPr id="272" name="Picture 62" descr="http://ddl.design.css.fujitsu.com/ddl/ja/contents/02_%E3%82%A4%E3%83%A9%E3%82%B9%E3%83%88/20_%E3%83%94%E3%82%AF%E3%83%88%E3%82%B0%E3%83%A9%E3%83%A0/8699_00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151" y="3682057"/>
              <a:ext cx="698178" cy="70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3" name="グループ化 67"/>
            <p:cNvGrpSpPr>
              <a:grpSpLocks/>
            </p:cNvGrpSpPr>
            <p:nvPr/>
          </p:nvGrpSpPr>
          <p:grpSpPr bwMode="auto">
            <a:xfrm>
              <a:off x="7714708" y="3968076"/>
              <a:ext cx="247836" cy="498096"/>
              <a:chOff x="7705184" y="3956171"/>
              <a:chExt cx="247836" cy="498096"/>
            </a:xfrm>
          </p:grpSpPr>
          <p:sp>
            <p:nvSpPr>
              <p:cNvPr id="274" name="角丸四角形 273"/>
              <p:cNvSpPr/>
              <p:nvPr/>
            </p:nvSpPr>
            <p:spPr bwMode="gray">
              <a:xfrm>
                <a:off x="7777350" y="3956501"/>
                <a:ext cx="103010" cy="321139"/>
              </a:xfrm>
              <a:prstGeom prst="roundRect">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kern="0" dirty="0">
                  <a:solidFill>
                    <a:sysClr val="windowText" lastClr="000000"/>
                  </a:solidFill>
                  <a:latin typeface="Arial"/>
                  <a:ea typeface="ＭＳ Ｐゴシック"/>
                </a:endParaRPr>
              </a:p>
            </p:txBody>
          </p:sp>
          <p:cxnSp>
            <p:nvCxnSpPr>
              <p:cNvPr id="275" name="直線コネクタ 69"/>
              <p:cNvCxnSpPr>
                <a:cxnSpLocks noChangeShapeType="1"/>
              </p:cNvCxnSpPr>
              <p:nvPr/>
            </p:nvCxnSpPr>
            <p:spPr bwMode="auto">
              <a:xfrm>
                <a:off x="7879768" y="4004515"/>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76" name="直線コネクタ 70"/>
              <p:cNvCxnSpPr>
                <a:cxnSpLocks noChangeShapeType="1"/>
              </p:cNvCxnSpPr>
              <p:nvPr/>
            </p:nvCxnSpPr>
            <p:spPr bwMode="auto">
              <a:xfrm>
                <a:off x="7883791" y="4049856"/>
                <a:ext cx="20653"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77" name="直線コネクタ 71"/>
              <p:cNvCxnSpPr>
                <a:cxnSpLocks noChangeShapeType="1"/>
              </p:cNvCxnSpPr>
              <p:nvPr/>
            </p:nvCxnSpPr>
            <p:spPr bwMode="auto">
              <a:xfrm>
                <a:off x="7879693" y="4095181"/>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78" name="直線コネクタ 72"/>
              <p:cNvCxnSpPr>
                <a:cxnSpLocks noChangeShapeType="1"/>
              </p:cNvCxnSpPr>
              <p:nvPr/>
            </p:nvCxnSpPr>
            <p:spPr bwMode="auto">
              <a:xfrm>
                <a:off x="7885156" y="4138796"/>
                <a:ext cx="20653"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79" name="直線コネクタ 73"/>
              <p:cNvCxnSpPr>
                <a:cxnSpLocks noChangeShapeType="1"/>
              </p:cNvCxnSpPr>
              <p:nvPr/>
            </p:nvCxnSpPr>
            <p:spPr bwMode="auto">
              <a:xfrm>
                <a:off x="7879814" y="4184205"/>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280" name="円/楕円 279"/>
              <p:cNvSpPr/>
              <p:nvPr/>
            </p:nvSpPr>
            <p:spPr bwMode="gray">
              <a:xfrm>
                <a:off x="7705815" y="4213413"/>
                <a:ext cx="246079" cy="240854"/>
              </a:xfrm>
              <a:prstGeom prst="ellipse">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kern="0" dirty="0">
                  <a:solidFill>
                    <a:sysClr val="windowText" lastClr="000000"/>
                  </a:solidFill>
                  <a:latin typeface="Arial"/>
                  <a:ea typeface="ＭＳ Ｐゴシック"/>
                </a:endParaRPr>
              </a:p>
            </p:txBody>
          </p:sp>
          <p:sp>
            <p:nvSpPr>
              <p:cNvPr id="281" name="角丸四角形 280"/>
              <p:cNvSpPr/>
              <p:nvPr/>
            </p:nvSpPr>
            <p:spPr bwMode="gray">
              <a:xfrm>
                <a:off x="7788796" y="4050166"/>
                <a:ext cx="80119" cy="297055"/>
              </a:xfrm>
              <a:prstGeom prst="roundRect">
                <a:avLst/>
              </a:prstGeom>
              <a:solidFill>
                <a:srgbClr val="FFFFFF"/>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kern="0" dirty="0">
                  <a:solidFill>
                    <a:sysClr val="windowText" lastClr="000000"/>
                  </a:solidFill>
                  <a:latin typeface="Arial"/>
                  <a:ea typeface="ＭＳ Ｐゴシック"/>
                </a:endParaRPr>
              </a:p>
            </p:txBody>
          </p:sp>
          <p:sp>
            <p:nvSpPr>
              <p:cNvPr id="282" name="円/楕円 281"/>
              <p:cNvSpPr/>
              <p:nvPr/>
            </p:nvSpPr>
            <p:spPr bwMode="gray">
              <a:xfrm>
                <a:off x="7740151" y="4242850"/>
                <a:ext cx="177406" cy="181979"/>
              </a:xfrm>
              <a:prstGeom prst="ellipse">
                <a:avLst/>
              </a:prstGeom>
              <a:solidFill>
                <a:srgbClr val="FFFFFF">
                  <a:lumMod val="50000"/>
                </a:srgbClr>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kern="0" dirty="0">
                  <a:solidFill>
                    <a:sysClr val="windowText" lastClr="000000"/>
                  </a:solidFill>
                  <a:latin typeface="Arial"/>
                  <a:ea typeface="ＭＳ Ｐゴシック"/>
                </a:endParaRPr>
              </a:p>
            </p:txBody>
          </p:sp>
          <p:sp>
            <p:nvSpPr>
              <p:cNvPr id="283" name="角丸四角形 282"/>
              <p:cNvSpPr/>
              <p:nvPr/>
            </p:nvSpPr>
            <p:spPr bwMode="gray">
              <a:xfrm>
                <a:off x="7808825" y="4082280"/>
                <a:ext cx="37199" cy="297055"/>
              </a:xfrm>
              <a:prstGeom prst="roundRect">
                <a:avLst/>
              </a:prstGeom>
              <a:solidFill>
                <a:srgbClr val="FFFFFF">
                  <a:lumMod val="50000"/>
                </a:srgbClr>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kern="0" dirty="0">
                  <a:solidFill>
                    <a:sysClr val="windowText" lastClr="000000"/>
                  </a:solidFill>
                  <a:latin typeface="Arial"/>
                  <a:ea typeface="ＭＳ Ｐゴシック"/>
                </a:endParaRPr>
              </a:p>
            </p:txBody>
          </p:sp>
        </p:grpSp>
      </p:grpSp>
      <p:pic>
        <p:nvPicPr>
          <p:cNvPr id="284" name="Picture 62" descr="http://ddl.design.css.fujitsu.com/ddl/ja/contents/02_%E3%82%A4%E3%83%A9%E3%82%B9%E3%83%88/20_%E3%83%94%E3%82%AF%E3%83%88%E3%82%B0%E3%83%A9%E3%83%A0/8699_00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1154" y="5721215"/>
            <a:ext cx="495144" cy="496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5" name="図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84174" y="5658901"/>
            <a:ext cx="537248" cy="537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 name="グループ化 80"/>
          <p:cNvGrpSpPr>
            <a:grpSpLocks/>
          </p:cNvGrpSpPr>
          <p:nvPr/>
        </p:nvGrpSpPr>
        <p:grpSpPr bwMode="auto">
          <a:xfrm>
            <a:off x="4733939" y="5840790"/>
            <a:ext cx="513669" cy="515353"/>
            <a:chOff x="6876256" y="6035147"/>
            <a:chExt cx="529063" cy="555051"/>
          </a:xfrm>
        </p:grpSpPr>
        <p:pic>
          <p:nvPicPr>
            <p:cNvPr id="287" name="Picture 12" descr="http://ddl.design.css.fujitsu.com/ddl/ja/contents/02_%E3%82%A4%E3%83%A9%E3%82%B9%E3%83%88/20_%E3%83%94%E3%82%AF%E3%83%88%E3%82%B0%E3%83%A9%E3%83%A0/8699_002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6256" y="6035147"/>
              <a:ext cx="529063" cy="555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正方形/長方形 82"/>
            <p:cNvSpPr>
              <a:spLocks noChangeArrowheads="1"/>
            </p:cNvSpPr>
            <p:nvPr/>
          </p:nvSpPr>
          <p:spPr bwMode="auto">
            <a:xfrm>
              <a:off x="6973271" y="6119207"/>
              <a:ext cx="432048" cy="36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800" dirty="0"/>
            </a:p>
          </p:txBody>
        </p:sp>
      </p:grpSp>
      <p:grpSp>
        <p:nvGrpSpPr>
          <p:cNvPr id="289" name="グループ化 83"/>
          <p:cNvGrpSpPr>
            <a:grpSpLocks/>
          </p:cNvGrpSpPr>
          <p:nvPr/>
        </p:nvGrpSpPr>
        <p:grpSpPr bwMode="auto">
          <a:xfrm>
            <a:off x="5722541" y="5894683"/>
            <a:ext cx="631561" cy="383989"/>
            <a:chOff x="5842815" y="6083283"/>
            <a:chExt cx="529385" cy="370053"/>
          </a:xfrm>
        </p:grpSpPr>
        <p:pic>
          <p:nvPicPr>
            <p:cNvPr id="290" name="Picture 8" descr="C:\USERS\OWNER\APPDATA\LOCAL\TEMP\~EXTMP02\8589_0049.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2815" y="6095398"/>
              <a:ext cx="529385" cy="35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正方形/長方形 85"/>
            <p:cNvSpPr>
              <a:spLocks noChangeArrowheads="1"/>
            </p:cNvSpPr>
            <p:nvPr/>
          </p:nvSpPr>
          <p:spPr bwMode="auto">
            <a:xfrm>
              <a:off x="5891483" y="6083283"/>
              <a:ext cx="432048" cy="36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800" dirty="0"/>
            </a:p>
          </p:txBody>
        </p:sp>
      </p:grpSp>
      <p:pic>
        <p:nvPicPr>
          <p:cNvPr id="292"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506" y="6015943"/>
            <a:ext cx="409252" cy="30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3" name="図 87"/>
          <p:cNvPicPr preferRelativeResize="0">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085420" y="6019311"/>
            <a:ext cx="476617" cy="274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正方形/長方形 293"/>
          <p:cNvSpPr/>
          <p:nvPr/>
        </p:nvSpPr>
        <p:spPr bwMode="gray">
          <a:xfrm>
            <a:off x="4728885" y="4788957"/>
            <a:ext cx="4001568" cy="345254"/>
          </a:xfrm>
          <a:prstGeom prst="rect">
            <a:avLst/>
          </a:prstGeom>
          <a:solidFill>
            <a:srgbClr val="A30B1A"/>
          </a:solidFill>
          <a:ln>
            <a:solidFill>
              <a:srgbClr val="A30B1A"/>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wrap="none" lIns="180000" anchor="ctr"/>
          <a:lstStyle/>
          <a:p>
            <a:pPr>
              <a:defRPr/>
            </a:pPr>
            <a:r>
              <a:rPr lang="ja-JP" altLang="en-US" b="1" dirty="0">
                <a:solidFill>
                  <a:srgbClr val="FFFFFF"/>
                </a:solidFill>
                <a:latin typeface="Meiryo UI" panose="020B0604030504040204" pitchFamily="50" charset="-128"/>
                <a:ea typeface="Meiryo UI" panose="020B0604030504040204" pitchFamily="50" charset="-128"/>
              </a:rPr>
              <a:t>プラットフォーム</a:t>
            </a:r>
            <a:endParaRPr lang="en-US" altLang="ja-JP" b="1" dirty="0">
              <a:solidFill>
                <a:srgbClr val="FFFFFF"/>
              </a:solidFill>
              <a:latin typeface="Meiryo UI" panose="020B0604030504040204" pitchFamily="50" charset="-128"/>
              <a:ea typeface="Meiryo UI" panose="020B0604030504040204" pitchFamily="50" charset="-128"/>
            </a:endParaRPr>
          </a:p>
        </p:txBody>
      </p:sp>
      <p:sp>
        <p:nvSpPr>
          <p:cNvPr id="295" name="上下矢印 9"/>
          <p:cNvSpPr>
            <a:spLocks noChangeArrowheads="1"/>
          </p:cNvSpPr>
          <p:nvPr/>
        </p:nvSpPr>
        <p:spPr bwMode="gray">
          <a:xfrm>
            <a:off x="4813093" y="4363727"/>
            <a:ext cx="266098" cy="294729"/>
          </a:xfrm>
          <a:prstGeom prst="upDownArrow">
            <a:avLst>
              <a:gd name="adj1" fmla="val 46500"/>
              <a:gd name="adj2" fmla="val 29782"/>
            </a:avLst>
          </a:prstGeom>
          <a:solidFill>
            <a:srgbClr val="E7E1FF"/>
          </a:solidFill>
          <a:ln w="9525" algn="ctr">
            <a:solidFill>
              <a:srgbClr val="57564F"/>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296" name="上下矢印 122"/>
          <p:cNvSpPr>
            <a:spLocks noChangeArrowheads="1"/>
          </p:cNvSpPr>
          <p:nvPr/>
        </p:nvSpPr>
        <p:spPr bwMode="gray">
          <a:xfrm>
            <a:off x="5948563" y="4363406"/>
            <a:ext cx="267781" cy="294728"/>
          </a:xfrm>
          <a:prstGeom prst="upDownArrow">
            <a:avLst>
              <a:gd name="adj1" fmla="val 46500"/>
              <a:gd name="adj2" fmla="val 29595"/>
            </a:avLst>
          </a:prstGeom>
          <a:solidFill>
            <a:srgbClr val="E7E1FF"/>
          </a:solidFill>
          <a:ln w="9525" algn="ctr">
            <a:solidFill>
              <a:srgbClr val="57564F"/>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297" name="上下矢印 123"/>
          <p:cNvSpPr>
            <a:spLocks noChangeArrowheads="1"/>
          </p:cNvSpPr>
          <p:nvPr/>
        </p:nvSpPr>
        <p:spPr bwMode="gray">
          <a:xfrm>
            <a:off x="7085239" y="4361819"/>
            <a:ext cx="266098" cy="296412"/>
          </a:xfrm>
          <a:prstGeom prst="upDownArrow">
            <a:avLst>
              <a:gd name="adj1" fmla="val 46500"/>
              <a:gd name="adj2" fmla="val 29952"/>
            </a:avLst>
          </a:prstGeom>
          <a:solidFill>
            <a:srgbClr val="E7E1FF"/>
          </a:solidFill>
          <a:ln w="9525" algn="ctr">
            <a:solidFill>
              <a:srgbClr val="57564F"/>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298" name="上下矢印 124"/>
          <p:cNvSpPr>
            <a:spLocks noChangeArrowheads="1"/>
          </p:cNvSpPr>
          <p:nvPr/>
        </p:nvSpPr>
        <p:spPr bwMode="gray">
          <a:xfrm>
            <a:off x="5149058" y="5360862"/>
            <a:ext cx="266098" cy="294729"/>
          </a:xfrm>
          <a:prstGeom prst="upDownArrow">
            <a:avLst>
              <a:gd name="adj1" fmla="val 46500"/>
              <a:gd name="adj2" fmla="val 29782"/>
            </a:avLst>
          </a:prstGeom>
          <a:solidFill>
            <a:srgbClr val="FDE8C3"/>
          </a:solidFill>
          <a:ln w="9525" algn="ctr">
            <a:solidFill>
              <a:srgbClr val="914405"/>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299" name="上下矢印 125"/>
          <p:cNvSpPr>
            <a:spLocks noChangeArrowheads="1"/>
          </p:cNvSpPr>
          <p:nvPr/>
        </p:nvSpPr>
        <p:spPr bwMode="gray">
          <a:xfrm>
            <a:off x="6069869" y="5360986"/>
            <a:ext cx="267782" cy="294729"/>
          </a:xfrm>
          <a:prstGeom prst="upDownArrow">
            <a:avLst>
              <a:gd name="adj1" fmla="val 46500"/>
              <a:gd name="adj2" fmla="val 29595"/>
            </a:avLst>
          </a:prstGeom>
          <a:solidFill>
            <a:srgbClr val="E8E8E6"/>
          </a:solidFill>
          <a:ln w="9525" algn="ctr">
            <a:solidFill>
              <a:srgbClr val="57564F"/>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300" name="上下矢印 126"/>
          <p:cNvSpPr>
            <a:spLocks noChangeArrowheads="1"/>
          </p:cNvSpPr>
          <p:nvPr/>
        </p:nvSpPr>
        <p:spPr bwMode="gray">
          <a:xfrm>
            <a:off x="7028157" y="5360986"/>
            <a:ext cx="266098" cy="294729"/>
          </a:xfrm>
          <a:prstGeom prst="upDownArrow">
            <a:avLst>
              <a:gd name="adj1" fmla="val 46500"/>
              <a:gd name="adj2" fmla="val 29782"/>
            </a:avLst>
          </a:prstGeom>
          <a:solidFill>
            <a:srgbClr val="F6F4A6"/>
          </a:solidFill>
          <a:ln w="9525" algn="ctr">
            <a:solidFill>
              <a:srgbClr val="6C6400"/>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301" name="上下矢印 127"/>
          <p:cNvSpPr>
            <a:spLocks noChangeArrowheads="1"/>
          </p:cNvSpPr>
          <p:nvPr/>
        </p:nvSpPr>
        <p:spPr bwMode="gray">
          <a:xfrm>
            <a:off x="8028549" y="5364354"/>
            <a:ext cx="267781" cy="294729"/>
          </a:xfrm>
          <a:prstGeom prst="upDownArrow">
            <a:avLst>
              <a:gd name="adj1" fmla="val 46500"/>
              <a:gd name="adj2" fmla="val 29595"/>
            </a:avLst>
          </a:prstGeom>
          <a:solidFill>
            <a:srgbClr val="7E7D76"/>
          </a:solidFill>
          <a:ln w="9525" algn="ctr">
            <a:solidFill>
              <a:srgbClr val="57564F"/>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solidFill>
                <a:srgbClr val="FFFFFF"/>
              </a:solidFill>
            </a:endParaRPr>
          </a:p>
        </p:txBody>
      </p:sp>
      <p:sp>
        <p:nvSpPr>
          <p:cNvPr id="302" name="円/楕円 158"/>
          <p:cNvSpPr>
            <a:spLocks noChangeArrowheads="1"/>
          </p:cNvSpPr>
          <p:nvPr/>
        </p:nvSpPr>
        <p:spPr bwMode="gray">
          <a:xfrm>
            <a:off x="7907398" y="3901694"/>
            <a:ext cx="976814" cy="134733"/>
          </a:xfrm>
          <a:prstGeom prst="ellipse">
            <a:avLst/>
          </a:prstGeom>
          <a:solidFill>
            <a:srgbClr val="EBD9D9"/>
          </a:solidFill>
          <a:ln w="9525" algn="ctr">
            <a:solidFill>
              <a:srgbClr val="CEA2A2"/>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303" name="Picture 9" descr="F:\ピクトグラム\8699_0015.png"/>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22970" y="3566545"/>
            <a:ext cx="191994" cy="383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1" descr="F:\ピクトグラム\8699_0092.png"/>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68858" y="3677700"/>
            <a:ext cx="399146" cy="29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5" name="正方形/長方形 304"/>
          <p:cNvSpPr/>
          <p:nvPr/>
        </p:nvSpPr>
        <p:spPr bwMode="gray">
          <a:xfrm>
            <a:off x="7907398" y="3962324"/>
            <a:ext cx="1029077" cy="235783"/>
          </a:xfrm>
          <a:prstGeom prst="rect">
            <a:avLst/>
          </a:prstGeom>
          <a:solidFill>
            <a:srgbClr val="A30B1A"/>
          </a:solidFill>
          <a:ln>
            <a:solidFill>
              <a:srgbClr val="A30B1A"/>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solidFill>
                  <a:srgbClr val="FFFFFF"/>
                </a:solidFill>
                <a:latin typeface="Meiryo UI" panose="020B0604030504040204" pitchFamily="50" charset="-128"/>
                <a:ea typeface="Meiryo UI" panose="020B0604030504040204" pitchFamily="50" charset="-128"/>
              </a:rPr>
              <a:t>統合管理</a:t>
            </a:r>
            <a:endParaRPr lang="en-US" altLang="ja-JP" sz="1200" dirty="0">
              <a:solidFill>
                <a:srgbClr val="FFFFFF"/>
              </a:solidFill>
              <a:latin typeface="Meiryo UI" panose="020B0604030504040204" pitchFamily="50" charset="-128"/>
              <a:ea typeface="Meiryo UI" panose="020B0604030504040204" pitchFamily="50" charset="-128"/>
            </a:endParaRPr>
          </a:p>
        </p:txBody>
      </p:sp>
      <p:sp>
        <p:nvSpPr>
          <p:cNvPr id="306" name="上下矢印 123"/>
          <p:cNvSpPr>
            <a:spLocks noChangeArrowheads="1"/>
          </p:cNvSpPr>
          <p:nvPr/>
        </p:nvSpPr>
        <p:spPr bwMode="gray">
          <a:xfrm>
            <a:off x="8220232" y="4359399"/>
            <a:ext cx="266098" cy="296412"/>
          </a:xfrm>
          <a:prstGeom prst="upDownArrow">
            <a:avLst>
              <a:gd name="adj1" fmla="val 46500"/>
              <a:gd name="adj2" fmla="val 29952"/>
            </a:avLst>
          </a:prstGeom>
          <a:solidFill>
            <a:srgbClr val="EBD9D9"/>
          </a:solidFill>
          <a:ln w="9525" algn="ctr">
            <a:solidFill>
              <a:srgbClr val="CEA2A2"/>
            </a:solidFill>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wrap="none"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dirty="0"/>
          </a:p>
        </p:txBody>
      </p:sp>
      <p:sp>
        <p:nvSpPr>
          <p:cNvPr id="307" name="正方形/長方形 36"/>
          <p:cNvSpPr>
            <a:spLocks noChangeArrowheads="1"/>
          </p:cNvSpPr>
          <p:nvPr/>
        </p:nvSpPr>
        <p:spPr bwMode="gray">
          <a:xfrm>
            <a:off x="4527001" y="941848"/>
            <a:ext cx="4327064" cy="676429"/>
          </a:xfrm>
          <a:prstGeom prst="rect">
            <a:avLst/>
          </a:prstGeom>
          <a:noFill/>
          <a:ln w="31750" cap="sq"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en-US" altLang="ja-JP"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IoT</a:t>
            </a:r>
            <a:r>
              <a:rPr lang="ja-JP" altLang="en-US"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プラットフォームにより</a:t>
            </a:r>
            <a:endParaRPr lang="en-US" altLang="ja-JP" b="1"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r>
              <a:rPr lang="ja-JP" altLang="en-US"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サービス拡大を容易に実現</a:t>
            </a:r>
          </a:p>
        </p:txBody>
      </p:sp>
      <p:sp>
        <p:nvSpPr>
          <p:cNvPr id="308" name="二等辺三角形 307"/>
          <p:cNvSpPr/>
          <p:nvPr/>
        </p:nvSpPr>
        <p:spPr>
          <a:xfrm rot="5400000">
            <a:off x="3947408" y="1203167"/>
            <a:ext cx="520700" cy="155575"/>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endParaRPr lang="ja-JP" altLang="en-US" sz="200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09" name="直線コネクタ 308"/>
          <p:cNvCxnSpPr/>
          <p:nvPr/>
        </p:nvCxnSpPr>
        <p:spPr bwMode="gray">
          <a:xfrm>
            <a:off x="4204486" y="1829822"/>
            <a:ext cx="0" cy="4593808"/>
          </a:xfrm>
          <a:prstGeom prst="line">
            <a:avLst/>
          </a:prstGeom>
          <a:ln w="19050">
            <a:solidFill>
              <a:srgbClr val="57564F"/>
            </a:solidFill>
            <a:prstDash val="sysDot"/>
          </a:ln>
        </p:spPr>
        <p:style>
          <a:lnRef idx="1">
            <a:schemeClr val="accent1"/>
          </a:lnRef>
          <a:fillRef idx="0">
            <a:schemeClr val="accent1"/>
          </a:fillRef>
          <a:effectRef idx="0">
            <a:schemeClr val="accent1"/>
          </a:effectRef>
          <a:fontRef idx="minor">
            <a:schemeClr val="tx1"/>
          </a:fontRef>
        </p:style>
      </p:cxnSp>
      <p:sp>
        <p:nvSpPr>
          <p:cNvPr id="310" name="テキスト ボックス 7"/>
          <p:cNvSpPr txBox="1">
            <a:spLocks noChangeArrowheads="1"/>
          </p:cNvSpPr>
          <p:nvPr/>
        </p:nvSpPr>
        <p:spPr bwMode="auto">
          <a:xfrm>
            <a:off x="213256" y="1829822"/>
            <a:ext cx="3728593"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l" eaLnBrk="1" hangingPunct="1">
              <a:buFont typeface="Wingdings" pitchFamily="2" charset="2"/>
              <a:buChar char="n"/>
            </a:pP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現状、</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IoT</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サービスは多様な業界で</a:t>
            </a:r>
            <a:b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b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スモールスタート</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l" eaLnBrk="1" hangingPunct="1">
              <a:buFont typeface="Wingdings" pitchFamily="2" charset="2"/>
              <a:buChar char="n"/>
            </a:pP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業界・デバイスベンダー特有のプロトコル</a:t>
            </a:r>
            <a:r>
              <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データ形式に特化し、サービスを運用</a:t>
            </a:r>
            <a:endParaRPr lang="en-US" altLang="ja-JP"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11" name="テキスト ボックス 275"/>
          <p:cNvSpPr txBox="1">
            <a:spLocks noChangeArrowheads="1"/>
          </p:cNvSpPr>
          <p:nvPr/>
        </p:nvSpPr>
        <p:spPr bwMode="auto">
          <a:xfrm>
            <a:off x="4484365" y="1834887"/>
            <a:ext cx="432744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algn="l" eaLnBrk="1" hangingPunct="1">
              <a:buClr>
                <a:srgbClr val="C00000"/>
              </a:buClr>
              <a:buFont typeface="Wingdings" pitchFamily="2" charset="2"/>
              <a:buChar char="n"/>
            </a:pPr>
            <a:r>
              <a:rPr lang="ja-JP" altLang="en-US" sz="1600" dirty="0">
                <a:solidFill>
                  <a:srgbClr val="000000"/>
                </a:solidFill>
                <a:latin typeface="Meiryo UI" panose="020B0604030504040204" pitchFamily="50" charset="-128"/>
                <a:ea typeface="Meiryo UI" panose="020B0604030504040204" pitchFamily="50" charset="-128"/>
              </a:rPr>
              <a:t>プラットフォームが多様なプロトコル</a:t>
            </a:r>
            <a:r>
              <a:rPr lang="en-US" altLang="ja-JP" sz="1600" dirty="0">
                <a:solidFill>
                  <a:srgbClr val="000000"/>
                </a:solidFill>
                <a:latin typeface="Meiryo UI" panose="020B0604030504040204" pitchFamily="50" charset="-128"/>
                <a:ea typeface="Meiryo UI" panose="020B0604030504040204" pitchFamily="50" charset="-128"/>
              </a:rPr>
              <a:t>/</a:t>
            </a:r>
            <a:r>
              <a:rPr lang="ja-JP" altLang="en-US" sz="1600" dirty="0">
                <a:solidFill>
                  <a:srgbClr val="000000"/>
                </a:solidFill>
                <a:latin typeface="Meiryo UI" panose="020B0604030504040204" pitchFamily="50" charset="-128"/>
                <a:ea typeface="Meiryo UI" panose="020B0604030504040204" pitchFamily="50" charset="-128"/>
              </a:rPr>
              <a:t>データ形式に対応し、上位システムと連携</a:t>
            </a:r>
            <a:endParaRPr lang="en-US" altLang="ja-JP" sz="1600" dirty="0">
              <a:solidFill>
                <a:srgbClr val="000000"/>
              </a:solidFill>
              <a:latin typeface="Meiryo UI" panose="020B0604030504040204" pitchFamily="50" charset="-128"/>
              <a:ea typeface="Meiryo UI" panose="020B0604030504040204" pitchFamily="50" charset="-128"/>
            </a:endParaRPr>
          </a:p>
          <a:p>
            <a:pPr algn="l" eaLnBrk="1" hangingPunct="1">
              <a:buClr>
                <a:srgbClr val="C00000"/>
              </a:buClr>
              <a:buFont typeface="Wingdings" pitchFamily="2" charset="2"/>
              <a:buChar char="n"/>
            </a:pPr>
            <a:r>
              <a:rPr lang="ja-JP" altLang="en-US" sz="1600" dirty="0">
                <a:solidFill>
                  <a:srgbClr val="000000"/>
                </a:solidFill>
                <a:latin typeface="Meiryo UI" panose="020B0604030504040204" pitchFamily="50" charset="-128"/>
                <a:ea typeface="Meiryo UI" panose="020B0604030504040204" pitchFamily="50" charset="-128"/>
              </a:rPr>
              <a:t>サプライチェーン全体を最適化するなど、さらに大規模なシステム統合が可能</a:t>
            </a:r>
            <a:endParaRPr lang="en-US" altLang="ja-JP" sz="1600" dirty="0">
              <a:solidFill>
                <a:srgbClr val="000000"/>
              </a:solidFill>
              <a:latin typeface="Meiryo UI" panose="020B0604030504040204" pitchFamily="50" charset="-128"/>
              <a:ea typeface="Meiryo UI" panose="020B0604030504040204" pitchFamily="50" charset="-128"/>
            </a:endParaRPr>
          </a:p>
        </p:txBody>
      </p:sp>
      <p:sp>
        <p:nvSpPr>
          <p:cNvPr id="312" name="円/楕円 158"/>
          <p:cNvSpPr>
            <a:spLocks noChangeArrowheads="1"/>
          </p:cNvSpPr>
          <p:nvPr/>
        </p:nvSpPr>
        <p:spPr bwMode="gray">
          <a:xfrm>
            <a:off x="3011861" y="6142112"/>
            <a:ext cx="877887" cy="225425"/>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sp>
        <p:nvSpPr>
          <p:cNvPr id="313" name="円/楕円 158"/>
          <p:cNvSpPr>
            <a:spLocks noChangeArrowheads="1"/>
          </p:cNvSpPr>
          <p:nvPr/>
        </p:nvSpPr>
        <p:spPr bwMode="gray">
          <a:xfrm>
            <a:off x="1819648" y="6167512"/>
            <a:ext cx="877888" cy="180975"/>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sp>
        <p:nvSpPr>
          <p:cNvPr id="314" name="円/楕円 158"/>
          <p:cNvSpPr>
            <a:spLocks noChangeArrowheads="1"/>
          </p:cNvSpPr>
          <p:nvPr/>
        </p:nvSpPr>
        <p:spPr bwMode="gray">
          <a:xfrm>
            <a:off x="627436" y="6157987"/>
            <a:ext cx="879475" cy="214312"/>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grpSp>
        <p:nvGrpSpPr>
          <p:cNvPr id="315" name="グループ化 52"/>
          <p:cNvGrpSpPr>
            <a:grpSpLocks/>
          </p:cNvGrpSpPr>
          <p:nvPr/>
        </p:nvGrpSpPr>
        <p:grpSpPr bwMode="auto">
          <a:xfrm>
            <a:off x="857623" y="5789687"/>
            <a:ext cx="423863" cy="482600"/>
            <a:chOff x="7492151" y="3682057"/>
            <a:chExt cx="698178" cy="784115"/>
          </a:xfrm>
        </p:grpSpPr>
        <p:pic>
          <p:nvPicPr>
            <p:cNvPr id="316" name="Picture 62" descr="http://ddl.design.css.fujitsu.com/ddl/ja/contents/02_%E3%82%A4%E3%83%A9%E3%82%B9%E3%83%88/20_%E3%83%94%E3%82%AF%E3%83%88%E3%82%B0%E3%83%A9%E3%83%A0/8699_006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2151" y="3682057"/>
              <a:ext cx="698178" cy="700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17" name="グループ化 54"/>
            <p:cNvGrpSpPr>
              <a:grpSpLocks/>
            </p:cNvGrpSpPr>
            <p:nvPr/>
          </p:nvGrpSpPr>
          <p:grpSpPr bwMode="auto">
            <a:xfrm>
              <a:off x="7714708" y="3968076"/>
              <a:ext cx="247836" cy="498096"/>
              <a:chOff x="7705184" y="3956171"/>
              <a:chExt cx="247836" cy="498096"/>
            </a:xfrm>
          </p:grpSpPr>
          <p:sp>
            <p:nvSpPr>
              <p:cNvPr id="318" name="角丸四角形 317"/>
              <p:cNvSpPr/>
              <p:nvPr/>
            </p:nvSpPr>
            <p:spPr bwMode="gray">
              <a:xfrm>
                <a:off x="7778111" y="3956457"/>
                <a:ext cx="101980" cy="319836"/>
              </a:xfrm>
              <a:prstGeom prst="roundRect">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sz="3200" kern="0" dirty="0">
                  <a:solidFill>
                    <a:sysClr val="windowText" lastClr="000000"/>
                  </a:solidFill>
                  <a:latin typeface="Meiryo UI" panose="020B0604030504040204" pitchFamily="50" charset="-128"/>
                  <a:ea typeface="Meiryo UI" panose="020B0604030504040204" pitchFamily="50" charset="-128"/>
                </a:endParaRPr>
              </a:p>
            </p:txBody>
          </p:sp>
          <p:cxnSp>
            <p:nvCxnSpPr>
              <p:cNvPr id="319" name="直線コネクタ 59"/>
              <p:cNvCxnSpPr>
                <a:cxnSpLocks noChangeShapeType="1"/>
              </p:cNvCxnSpPr>
              <p:nvPr/>
            </p:nvCxnSpPr>
            <p:spPr bwMode="auto">
              <a:xfrm>
                <a:off x="7879768" y="4004515"/>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0" name="直線コネクタ 60"/>
              <p:cNvCxnSpPr>
                <a:cxnSpLocks noChangeShapeType="1"/>
              </p:cNvCxnSpPr>
              <p:nvPr/>
            </p:nvCxnSpPr>
            <p:spPr bwMode="auto">
              <a:xfrm>
                <a:off x="7883791" y="4049856"/>
                <a:ext cx="20653"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1" name="直線コネクタ 62"/>
              <p:cNvCxnSpPr>
                <a:cxnSpLocks noChangeShapeType="1"/>
              </p:cNvCxnSpPr>
              <p:nvPr/>
            </p:nvCxnSpPr>
            <p:spPr bwMode="auto">
              <a:xfrm>
                <a:off x="7879693" y="4095181"/>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2" name="直線コネクタ 64"/>
              <p:cNvCxnSpPr>
                <a:cxnSpLocks noChangeShapeType="1"/>
              </p:cNvCxnSpPr>
              <p:nvPr/>
            </p:nvCxnSpPr>
            <p:spPr bwMode="auto">
              <a:xfrm>
                <a:off x="7885156" y="4138796"/>
                <a:ext cx="20653"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23" name="直線コネクタ 65"/>
              <p:cNvCxnSpPr>
                <a:cxnSpLocks noChangeShapeType="1"/>
              </p:cNvCxnSpPr>
              <p:nvPr/>
            </p:nvCxnSpPr>
            <p:spPr bwMode="auto">
              <a:xfrm>
                <a:off x="7879814" y="4184205"/>
                <a:ext cx="48300" cy="0"/>
              </a:xfrm>
              <a:prstGeom prst="line">
                <a:avLst/>
              </a:prstGeom>
              <a:noFill/>
              <a:ln w="28575" algn="ctr">
                <a:solidFill>
                  <a:srgbClr val="7F7F7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24" name="円/楕円 323"/>
              <p:cNvSpPr/>
              <p:nvPr/>
            </p:nvSpPr>
            <p:spPr bwMode="gray">
              <a:xfrm>
                <a:off x="7704894" y="4214389"/>
                <a:ext cx="248414" cy="239878"/>
              </a:xfrm>
              <a:prstGeom prst="ellipse">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sz="3200" kern="0" dirty="0">
                  <a:solidFill>
                    <a:sysClr val="windowText" lastClr="000000"/>
                  </a:solidFill>
                  <a:latin typeface="Meiryo UI" panose="020B0604030504040204" pitchFamily="50" charset="-128"/>
                  <a:ea typeface="Meiryo UI" panose="020B0604030504040204" pitchFamily="50" charset="-128"/>
                </a:endParaRPr>
              </a:p>
            </p:txBody>
          </p:sp>
          <p:sp>
            <p:nvSpPr>
              <p:cNvPr id="325" name="角丸四角形 324"/>
              <p:cNvSpPr/>
              <p:nvPr/>
            </p:nvSpPr>
            <p:spPr bwMode="gray">
              <a:xfrm>
                <a:off x="7791185" y="4049313"/>
                <a:ext cx="78447" cy="296623"/>
              </a:xfrm>
              <a:prstGeom prst="roundRect">
                <a:avLst/>
              </a:prstGeom>
              <a:solidFill>
                <a:srgbClr val="FFFFFF"/>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sz="3200" kern="0" dirty="0">
                  <a:solidFill>
                    <a:sysClr val="windowText" lastClr="000000"/>
                  </a:solidFill>
                  <a:latin typeface="Meiryo UI" panose="020B0604030504040204" pitchFamily="50" charset="-128"/>
                  <a:ea typeface="Meiryo UI" panose="020B0604030504040204" pitchFamily="50" charset="-128"/>
                </a:endParaRPr>
              </a:p>
            </p:txBody>
          </p:sp>
          <p:sp>
            <p:nvSpPr>
              <p:cNvPr id="326" name="円/楕円 325"/>
              <p:cNvSpPr/>
              <p:nvPr/>
            </p:nvSpPr>
            <p:spPr bwMode="gray">
              <a:xfrm>
                <a:off x="7738887" y="4242763"/>
                <a:ext cx="180429" cy="180553"/>
              </a:xfrm>
              <a:prstGeom prst="ellipse">
                <a:avLst/>
              </a:prstGeom>
              <a:solidFill>
                <a:srgbClr val="FFFFFF">
                  <a:lumMod val="50000"/>
                </a:srgbClr>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sz="3200" kern="0" dirty="0">
                  <a:solidFill>
                    <a:sysClr val="windowText" lastClr="000000"/>
                  </a:solidFill>
                  <a:latin typeface="Meiryo UI" panose="020B0604030504040204" pitchFamily="50" charset="-128"/>
                  <a:ea typeface="Meiryo UI" panose="020B0604030504040204" pitchFamily="50" charset="-128"/>
                </a:endParaRPr>
              </a:p>
            </p:txBody>
          </p:sp>
          <p:sp>
            <p:nvSpPr>
              <p:cNvPr id="327" name="角丸四角形 326"/>
              <p:cNvSpPr/>
              <p:nvPr/>
            </p:nvSpPr>
            <p:spPr bwMode="gray">
              <a:xfrm>
                <a:off x="7809490" y="4082845"/>
                <a:ext cx="36609" cy="296621"/>
              </a:xfrm>
              <a:prstGeom prst="roundRect">
                <a:avLst/>
              </a:prstGeom>
              <a:solidFill>
                <a:srgbClr val="FFFFFF">
                  <a:lumMod val="50000"/>
                </a:srgbClr>
              </a:solidFill>
              <a:ln w="9525" cap="flat" cmpd="sng" algn="ctr">
                <a:noFill/>
                <a:prstDash val="solid"/>
                <a:round/>
                <a:headEnd type="none" w="med" len="med"/>
                <a:tailEnd type="none" w="med" len="med"/>
              </a:ln>
              <a:effectLst/>
            </p:spPr>
            <p:txBody>
              <a:bodyPr wrap="none" anchor="ctr"/>
              <a:lstStyle/>
              <a:p>
                <a:pPr fontAlgn="auto">
                  <a:spcBef>
                    <a:spcPts val="0"/>
                  </a:spcBef>
                  <a:spcAft>
                    <a:spcPts val="0"/>
                  </a:spcAft>
                  <a:defRPr/>
                </a:pPr>
                <a:endParaRPr kumimoji="0" lang="ja-JP" altLang="en-US" sz="3200" kern="0" dirty="0">
                  <a:solidFill>
                    <a:sysClr val="windowText" lastClr="000000"/>
                  </a:solidFill>
                  <a:latin typeface="Meiryo UI" panose="020B0604030504040204" pitchFamily="50" charset="-128"/>
                  <a:ea typeface="Meiryo UI" panose="020B0604030504040204" pitchFamily="50" charset="-128"/>
                </a:endParaRPr>
              </a:p>
            </p:txBody>
          </p:sp>
        </p:grpSp>
      </p:grpSp>
      <p:pic>
        <p:nvPicPr>
          <p:cNvPr id="328" name="Picture 62" descr="http://ddl.design.css.fujitsu.com/ddl/ja/contents/02_%E3%82%A4%E3%83%A9%E3%82%B9%E3%83%88/20_%E3%83%94%E3%82%AF%E3%83%88%E3%82%B0%E3%83%A9%E3%83%A0/8699_006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023" y="5813499"/>
            <a:ext cx="482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9" name="直線コネクタ 76"/>
          <p:cNvCxnSpPr>
            <a:cxnSpLocks noChangeShapeType="1"/>
            <a:stCxn id="346" idx="2"/>
            <a:endCxn id="316" idx="0"/>
          </p:cNvCxnSpPr>
          <p:nvPr/>
        </p:nvCxnSpPr>
        <p:spPr bwMode="gray">
          <a:xfrm>
            <a:off x="1060914" y="4205952"/>
            <a:ext cx="8641" cy="1583735"/>
          </a:xfrm>
          <a:prstGeom prst="line">
            <a:avLst/>
          </a:prstGeom>
          <a:noFill/>
          <a:ln w="19050" algn="ctr">
            <a:solidFill>
              <a:srgbClr val="87867E"/>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30" name="直線コネクタ 77"/>
          <p:cNvCxnSpPr>
            <a:cxnSpLocks noChangeShapeType="1"/>
            <a:stCxn id="342" idx="2"/>
            <a:endCxn id="328" idx="0"/>
          </p:cNvCxnSpPr>
          <p:nvPr/>
        </p:nvCxnSpPr>
        <p:spPr bwMode="gray">
          <a:xfrm>
            <a:off x="2259476" y="4205952"/>
            <a:ext cx="7847" cy="1607547"/>
          </a:xfrm>
          <a:prstGeom prst="line">
            <a:avLst/>
          </a:prstGeom>
          <a:noFill/>
          <a:ln w="19050" algn="ctr">
            <a:solidFill>
              <a:srgbClr val="B1B1AC"/>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331" name="直線コネクタ 79"/>
          <p:cNvCxnSpPr>
            <a:cxnSpLocks noChangeShapeType="1"/>
            <a:stCxn id="338" idx="2"/>
            <a:endCxn id="347" idx="0"/>
          </p:cNvCxnSpPr>
          <p:nvPr/>
        </p:nvCxnSpPr>
        <p:spPr bwMode="gray">
          <a:xfrm>
            <a:off x="3449645" y="4204183"/>
            <a:ext cx="1160" cy="1580741"/>
          </a:xfrm>
          <a:prstGeom prst="line">
            <a:avLst/>
          </a:prstGeom>
          <a:noFill/>
          <a:ln w="19050" algn="ctr">
            <a:solidFill>
              <a:srgbClr val="57564F"/>
            </a:solidFill>
            <a:round/>
            <a:headEnd type="triangle" w="med" len="med"/>
            <a:tailEnd type="triangle" w="med" len="med"/>
          </a:ln>
          <a:extLst>
            <a:ext uri="{909E8E84-426E-40DD-AFC4-6F175D3DCCD1}">
              <a14:hiddenFill xmlns:a14="http://schemas.microsoft.com/office/drawing/2010/main">
                <a:noFill/>
              </a14:hiddenFill>
            </a:ext>
          </a:extLst>
        </p:spPr>
      </p:cxnSp>
      <p:sp>
        <p:nvSpPr>
          <p:cNvPr id="332" name="テキスト ボックス 80"/>
          <p:cNvSpPr txBox="1">
            <a:spLocks noChangeArrowheads="1"/>
          </p:cNvSpPr>
          <p:nvPr/>
        </p:nvSpPr>
        <p:spPr bwMode="auto">
          <a:xfrm>
            <a:off x="179512" y="453171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r>
              <a:rPr lang="ja-JP" altLang="en-US" sz="1400" dirty="0">
                <a:latin typeface="Meiryo UI" panose="020B0604030504040204" pitchFamily="50" charset="-128"/>
                <a:ea typeface="Meiryo UI" panose="020B0604030504040204" pitchFamily="50" charset="-128"/>
              </a:rPr>
              <a:t>業界標準</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規格</a:t>
            </a:r>
            <a:r>
              <a:rPr lang="en-US" altLang="ja-JP" sz="1400" dirty="0">
                <a:latin typeface="Meiryo UI" panose="020B0604030504040204" pitchFamily="50" charset="-128"/>
                <a:ea typeface="Meiryo UI" panose="020B0604030504040204" pitchFamily="50" charset="-128"/>
              </a:rPr>
              <a:t>1</a:t>
            </a:r>
            <a:endParaRPr lang="ja-JP" altLang="en-US" sz="1400" dirty="0">
              <a:latin typeface="Meiryo UI" panose="020B0604030504040204" pitchFamily="50" charset="-128"/>
              <a:ea typeface="Meiryo UI" panose="020B0604030504040204" pitchFamily="50" charset="-128"/>
            </a:endParaRPr>
          </a:p>
        </p:txBody>
      </p:sp>
      <p:sp>
        <p:nvSpPr>
          <p:cNvPr id="333" name="テキスト ボックス 81"/>
          <p:cNvSpPr txBox="1">
            <a:spLocks noChangeArrowheads="1"/>
          </p:cNvSpPr>
          <p:nvPr/>
        </p:nvSpPr>
        <p:spPr bwMode="auto">
          <a:xfrm>
            <a:off x="1373971" y="4521821"/>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r>
              <a:rPr lang="ja-JP" altLang="en-US" sz="1400" dirty="0">
                <a:latin typeface="Meiryo UI" panose="020B0604030504040204" pitchFamily="50" charset="-128"/>
                <a:ea typeface="Meiryo UI" panose="020B0604030504040204" pitchFamily="50" charset="-128"/>
              </a:rPr>
              <a:t>業界標準</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規格</a:t>
            </a:r>
            <a:r>
              <a:rPr lang="en-US" altLang="ja-JP" sz="1400" dirty="0">
                <a:latin typeface="Meiryo UI" panose="020B0604030504040204" pitchFamily="50" charset="-128"/>
                <a:ea typeface="Meiryo UI" panose="020B0604030504040204" pitchFamily="50" charset="-128"/>
              </a:rPr>
              <a:t>2</a:t>
            </a:r>
            <a:endParaRPr lang="ja-JP" altLang="en-US" sz="1400" dirty="0">
              <a:latin typeface="Meiryo UI" panose="020B0604030504040204" pitchFamily="50" charset="-128"/>
              <a:ea typeface="Meiryo UI" panose="020B0604030504040204" pitchFamily="50" charset="-128"/>
            </a:endParaRPr>
          </a:p>
        </p:txBody>
      </p:sp>
      <p:sp>
        <p:nvSpPr>
          <p:cNvPr id="334" name="テキスト ボックス 82"/>
          <p:cNvSpPr txBox="1">
            <a:spLocks noChangeArrowheads="1"/>
          </p:cNvSpPr>
          <p:nvPr/>
        </p:nvSpPr>
        <p:spPr bwMode="auto">
          <a:xfrm>
            <a:off x="2555071" y="4558334"/>
            <a:ext cx="9028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r>
              <a:rPr lang="ja-JP" altLang="en-US" sz="1400" dirty="0">
                <a:latin typeface="Meiryo UI" panose="020B0604030504040204" pitchFamily="50" charset="-128"/>
                <a:ea typeface="Meiryo UI" panose="020B0604030504040204" pitchFamily="50" charset="-128"/>
              </a:rPr>
              <a:t>独自規格</a:t>
            </a:r>
          </a:p>
        </p:txBody>
      </p:sp>
      <p:sp>
        <p:nvSpPr>
          <p:cNvPr id="335" name="円/楕円 158"/>
          <p:cNvSpPr>
            <a:spLocks noChangeArrowheads="1"/>
          </p:cNvSpPr>
          <p:nvPr/>
        </p:nvSpPr>
        <p:spPr bwMode="gray">
          <a:xfrm>
            <a:off x="2988933" y="3880225"/>
            <a:ext cx="920750" cy="127000"/>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336" name="Picture 9" descr="F:\ピクトグラム\8699_0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2133" y="3564312"/>
            <a:ext cx="1809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3908" y="3669087"/>
            <a:ext cx="37623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 name="正方形/長方形 337"/>
          <p:cNvSpPr/>
          <p:nvPr/>
        </p:nvSpPr>
        <p:spPr bwMode="auto">
          <a:xfrm>
            <a:off x="3075325" y="3935606"/>
            <a:ext cx="748640" cy="268577"/>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設備管理</a:t>
            </a:r>
            <a:endParaRPr lang="en-US" altLang="ja-JP" sz="1200" dirty="0">
              <a:latin typeface="Meiryo UI" panose="020B0604030504040204" pitchFamily="50" charset="-128"/>
              <a:ea typeface="Meiryo UI" panose="020B0604030504040204" pitchFamily="50" charset="-128"/>
            </a:endParaRPr>
          </a:p>
        </p:txBody>
      </p:sp>
      <p:sp>
        <p:nvSpPr>
          <p:cNvPr id="339" name="円/楕円 158"/>
          <p:cNvSpPr>
            <a:spLocks noChangeArrowheads="1"/>
          </p:cNvSpPr>
          <p:nvPr/>
        </p:nvSpPr>
        <p:spPr bwMode="gray">
          <a:xfrm>
            <a:off x="1785608" y="3877050"/>
            <a:ext cx="938212" cy="128587"/>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340" name="Picture 9" descr="F:\ピクトグラム\8699_00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808" y="3561137"/>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1"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0583" y="3664325"/>
            <a:ext cx="3825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2" name="正方形/長方形 341"/>
          <p:cNvSpPr/>
          <p:nvPr/>
        </p:nvSpPr>
        <p:spPr bwMode="auto">
          <a:xfrm>
            <a:off x="1885620" y="3948487"/>
            <a:ext cx="747712" cy="257465"/>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生産管理</a:t>
            </a:r>
            <a:endParaRPr lang="en-US" altLang="ja-JP" sz="1200" dirty="0">
              <a:latin typeface="Meiryo UI" panose="020B0604030504040204" pitchFamily="50" charset="-128"/>
              <a:ea typeface="Meiryo UI" panose="020B0604030504040204" pitchFamily="50" charset="-128"/>
            </a:endParaRPr>
          </a:p>
        </p:txBody>
      </p:sp>
      <p:sp>
        <p:nvSpPr>
          <p:cNvPr id="343" name="円/楕円 158"/>
          <p:cNvSpPr>
            <a:spLocks noChangeArrowheads="1"/>
          </p:cNvSpPr>
          <p:nvPr/>
        </p:nvSpPr>
        <p:spPr bwMode="gray">
          <a:xfrm>
            <a:off x="609270" y="3881812"/>
            <a:ext cx="920750" cy="128588"/>
          </a:xfrm>
          <a:prstGeom prst="ellipse">
            <a:avLst/>
          </a:prstGeom>
          <a:solidFill>
            <a:srgbClr val="E8E8E6"/>
          </a:solidFill>
          <a:ln w="9525" algn="ctr">
            <a:solidFill>
              <a:srgbClr val="57564F"/>
            </a:solidFill>
            <a:round/>
            <a:headEnd/>
            <a:tailEnd/>
          </a:ln>
        </p:spPr>
        <p:txBody>
          <a:bodyPr/>
          <a:lstStyle>
            <a:lvl1pPr defTabSz="839788">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defTabSz="839788">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defTabSz="839788">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defTabSz="839788"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endParaRPr lang="ja-JP" altLang="en-US" sz="1400" dirty="0">
              <a:latin typeface="Meiryo UI" panose="020B0604030504040204" pitchFamily="50" charset="-128"/>
              <a:ea typeface="Meiryo UI" panose="020B0604030504040204" pitchFamily="50" charset="-128"/>
            </a:endParaRPr>
          </a:p>
        </p:txBody>
      </p:sp>
      <p:pic>
        <p:nvPicPr>
          <p:cNvPr id="344" name="Picture 9" descr="F:\ピクトグラム\8699_0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1995" y="3565900"/>
            <a:ext cx="18097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5" name="Picture 11" descr="F:\ピクトグラム\8699_009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770" y="3670675"/>
            <a:ext cx="376238"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正方形/長方形 345"/>
          <p:cNvSpPr/>
          <p:nvPr/>
        </p:nvSpPr>
        <p:spPr bwMode="auto">
          <a:xfrm>
            <a:off x="687057" y="3948487"/>
            <a:ext cx="747713" cy="257465"/>
          </a:xfrm>
          <a:prstGeom prst="rect">
            <a:avLst/>
          </a:prstGeom>
          <a:solidFill>
            <a:schemeClr val="bg1"/>
          </a:solidFill>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lvl1pPr>
              <a:defRPr kumimoji="1" sz="1600">
                <a:solidFill>
                  <a:srgbClr val="000000"/>
                </a:solidFill>
                <a:latin typeface="ＭＳ Ｐゴシック" panose="020B0600070205080204" pitchFamily="50" charset="-128"/>
                <a:ea typeface="ＭＳ Ｐゴシック" panose="020B0600070205080204" pitchFamily="50" charset="-128"/>
              </a:defRPr>
            </a:lvl1pPr>
            <a:lvl2pPr marL="742950" indent="-285750">
              <a:defRPr kumimoji="1" sz="1600">
                <a:solidFill>
                  <a:srgbClr val="000000"/>
                </a:solidFill>
                <a:latin typeface="ＭＳ Ｐゴシック" panose="020B0600070205080204" pitchFamily="50" charset="-128"/>
                <a:ea typeface="ＭＳ Ｐゴシック" panose="020B0600070205080204" pitchFamily="50" charset="-128"/>
              </a:defRPr>
            </a:lvl2pPr>
            <a:lvl3pPr marL="1143000" indent="-228600">
              <a:defRPr kumimoji="1" sz="1600">
                <a:solidFill>
                  <a:srgbClr val="000000"/>
                </a:solidFill>
                <a:latin typeface="ＭＳ Ｐゴシック" panose="020B0600070205080204" pitchFamily="50" charset="-128"/>
                <a:ea typeface="ＭＳ Ｐゴシック" panose="020B0600070205080204" pitchFamily="50" charset="-128"/>
              </a:defRPr>
            </a:lvl3pPr>
            <a:lvl4pPr marL="1600200" indent="-228600">
              <a:defRPr kumimoji="1" sz="1600">
                <a:solidFill>
                  <a:srgbClr val="000000"/>
                </a:solidFill>
                <a:latin typeface="ＭＳ Ｐゴシック" panose="020B0600070205080204" pitchFamily="50" charset="-128"/>
                <a:ea typeface="ＭＳ Ｐゴシック" panose="020B0600070205080204" pitchFamily="50" charset="-128"/>
              </a:defRPr>
            </a:lvl4pPr>
            <a:lvl5pPr marL="2057400" indent="-228600">
              <a:defRPr kumimoji="1" sz="1600">
                <a:solidFill>
                  <a:srgbClr val="000000"/>
                </a:solidFill>
                <a:latin typeface="ＭＳ Ｐゴシック" panose="020B0600070205080204" pitchFamily="50" charset="-128"/>
                <a:ea typeface="ＭＳ Ｐゴシック" panose="020B0600070205080204" pitchFamily="50" charset="-128"/>
              </a:defRPr>
            </a:lvl5pPr>
            <a:lvl6pPr marL="25146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6pPr>
            <a:lvl7pPr marL="29718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7pPr>
            <a:lvl8pPr marL="34290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8pPr>
            <a:lvl9pPr marL="3886200" indent="-228600" eaLnBrk="0" fontAlgn="base" hangingPunct="0">
              <a:spcBef>
                <a:spcPct val="0"/>
              </a:spcBef>
              <a:spcAft>
                <a:spcPct val="0"/>
              </a:spcAft>
              <a:defRPr kumimoji="1" sz="1600">
                <a:solidFill>
                  <a:srgbClr val="000000"/>
                </a:solidFill>
                <a:latin typeface="ＭＳ Ｐゴシック" panose="020B0600070205080204" pitchFamily="50" charset="-128"/>
                <a:ea typeface="ＭＳ Ｐゴシック" panose="020B0600070205080204" pitchFamily="50" charset="-128"/>
              </a:defRPr>
            </a:lvl9pPr>
          </a:lstStyle>
          <a:p>
            <a:pPr>
              <a:defRPr/>
            </a:pPr>
            <a:r>
              <a:rPr lang="ja-JP" altLang="en-US" sz="1200" dirty="0">
                <a:latin typeface="Meiryo UI" panose="020B0604030504040204" pitchFamily="50" charset="-128"/>
                <a:ea typeface="Meiryo UI" panose="020B0604030504040204" pitchFamily="50" charset="-128"/>
              </a:rPr>
              <a:t>エネマネ</a:t>
            </a:r>
            <a:endParaRPr lang="en-US" altLang="ja-JP" sz="1200" dirty="0">
              <a:latin typeface="Meiryo UI" panose="020B0604030504040204" pitchFamily="50" charset="-128"/>
              <a:ea typeface="Meiryo UI" panose="020B0604030504040204" pitchFamily="50" charset="-128"/>
            </a:endParaRPr>
          </a:p>
        </p:txBody>
      </p:sp>
      <p:pic>
        <p:nvPicPr>
          <p:cNvPr id="347" name="図 7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129336" y="5784924"/>
            <a:ext cx="64293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 name="正方形/長方形 347"/>
          <p:cNvSpPr/>
          <p:nvPr/>
        </p:nvSpPr>
        <p:spPr bwMode="gray">
          <a:xfrm>
            <a:off x="215995" y="936719"/>
            <a:ext cx="3596422" cy="676429"/>
          </a:xfrm>
          <a:prstGeom prst="rect">
            <a:avLst/>
          </a:prstGeom>
          <a:solidFill>
            <a:schemeClr val="bg1"/>
          </a:solidFill>
          <a:ln w="31750" cap="sq" cmpd="sng" algn="ctr">
            <a:solidFill>
              <a:srgbClr val="57564F"/>
            </a:solidFill>
            <a:prstDash val="solid"/>
            <a:miter lim="800000"/>
            <a:headEnd type="none" w="med" len="med"/>
            <a:tailEnd type="none" w="med" len="med"/>
          </a:ln>
          <a:effectLst/>
        </p:spPr>
        <p:txBody>
          <a:bodyPr wrap="none" anchor="ctr"/>
          <a:lstStyle/>
          <a:p>
            <a:pPr>
              <a:defRPr/>
            </a:pP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現状、デバイス毎のプロトコルに</a:t>
            </a:r>
            <a:endParaRPr lang="en-US" altLang="ja-JP"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特化した個別システム</a:t>
            </a:r>
          </a:p>
        </p:txBody>
      </p:sp>
      <p:sp>
        <p:nvSpPr>
          <p:cNvPr id="349" name="正方形/長方形 36"/>
          <p:cNvSpPr>
            <a:spLocks noChangeArrowheads="1"/>
          </p:cNvSpPr>
          <p:nvPr/>
        </p:nvSpPr>
        <p:spPr bwMode="gray">
          <a:xfrm>
            <a:off x="4345379" y="4907808"/>
            <a:ext cx="1640252" cy="505221"/>
          </a:xfrm>
          <a:prstGeom prst="rect">
            <a:avLst/>
          </a:prstGeom>
          <a:solidFill>
            <a:srgbClr val="FFFFFF"/>
          </a:solidFill>
          <a:ln w="31750" cap="sq" algn="ctr">
            <a:solidFill>
              <a:srgbClr val="C00000"/>
            </a:solidFill>
            <a:miter lim="800000"/>
            <a:headEnd/>
            <a:tailEnd/>
          </a:ln>
        </p:spPr>
        <p:txBody>
          <a:bodyPr wrap="none" anchor="ct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sz="1400" b="1" dirty="0">
                <a:solidFill>
                  <a:srgbClr val="C00000"/>
                </a:solidFill>
                <a:latin typeface="Meiryo UI" panose="020B0604030504040204" pitchFamily="50" charset="-128"/>
                <a:ea typeface="Meiryo UI" panose="020B0604030504040204" pitchFamily="50" charset="-128"/>
              </a:rPr>
              <a:t>プラットフォームが</a:t>
            </a:r>
            <a:br>
              <a:rPr lang="ja-JP" altLang="en-US" sz="1400" b="1" dirty="0">
                <a:solidFill>
                  <a:srgbClr val="C00000"/>
                </a:solidFill>
                <a:latin typeface="Meiryo UI" panose="020B0604030504040204" pitchFamily="50" charset="-128"/>
                <a:ea typeface="Meiryo UI" panose="020B0604030504040204" pitchFamily="50" charset="-128"/>
              </a:rPr>
            </a:br>
            <a:r>
              <a:rPr lang="ja-JP" altLang="en-US" sz="1400" b="1" dirty="0">
                <a:solidFill>
                  <a:srgbClr val="C00000"/>
                </a:solidFill>
                <a:latin typeface="Meiryo UI" panose="020B0604030504040204" pitchFamily="50" charset="-128"/>
                <a:ea typeface="Meiryo UI" panose="020B0604030504040204" pitchFamily="50" charset="-128"/>
              </a:rPr>
              <a:t>プロトコル差異を吸収</a:t>
            </a:r>
          </a:p>
        </p:txBody>
      </p:sp>
      <p:sp>
        <p:nvSpPr>
          <p:cNvPr id="5" name="スライド番号プレースホルダー 4"/>
          <p:cNvSpPr>
            <a:spLocks noGrp="1"/>
          </p:cNvSpPr>
          <p:nvPr>
            <p:ph type="sldNum" sz="quarter" idx="10"/>
          </p:nvPr>
        </p:nvSpPr>
        <p:spPr/>
        <p:txBody>
          <a:bodyPr/>
          <a:lstStyle/>
          <a:p>
            <a:fld id="{146802B3-4382-4B56-B7E1-A2F485C33739}" type="slidenum">
              <a:rPr lang="de-DE" altLang="ja-JP" smtClean="0">
                <a:solidFill>
                  <a:srgbClr val="000000"/>
                </a:solidFill>
              </a:rPr>
              <a:pPr/>
              <a:t>10</a:t>
            </a:fld>
            <a:endParaRPr lang="de-DE" altLang="ja-JP">
              <a:solidFill>
                <a:srgbClr val="000000"/>
              </a:solidFill>
            </a:endParaRPr>
          </a:p>
        </p:txBody>
      </p:sp>
    </p:spTree>
    <p:extLst>
      <p:ext uri="{BB962C8B-B14F-4D97-AF65-F5344CB8AC3E}">
        <p14:creationId xmlns:p14="http://schemas.microsoft.com/office/powerpoint/2010/main" val="2331233717"/>
      </p:ext>
    </p:extLst>
  </p:cSld>
  <p:clrMapOvr>
    <a:masterClrMapping/>
  </p:clrMapOvr>
  <mc:AlternateContent xmlns:mc="http://schemas.openxmlformats.org/markup-compatibility/2006" xmlns:p14="http://schemas.microsoft.com/office/powerpoint/2010/main">
    <mc:Choice Requires="p14">
      <p:transition spd="slow" p14:dur="2000" advTm="17939"/>
    </mc:Choice>
    <mc:Fallback xmlns="">
      <p:transition spd="slow" advTm="1793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sz="2800" dirty="0"/>
              <a:t>IoT</a:t>
            </a:r>
            <a:r>
              <a:rPr lang="ja-JP" altLang="en-US" sz="2800" dirty="0"/>
              <a:t>デバイスの</a:t>
            </a:r>
            <a:r>
              <a:rPr lang="en-US" altLang="ja-JP" sz="2800" dirty="0"/>
              <a:t>Web API</a:t>
            </a:r>
            <a:endParaRPr lang="ja-JP" altLang="en-US" sz="2800" dirty="0"/>
          </a:p>
        </p:txBody>
      </p:sp>
      <p:sp>
        <p:nvSpPr>
          <p:cNvPr id="14" name="フッター プレースホルダー 13"/>
          <p:cNvSpPr>
            <a:spLocks noGrp="1"/>
          </p:cNvSpPr>
          <p:nvPr>
            <p:ph type="ftr" sz="quarter" idx="11"/>
          </p:nvPr>
        </p:nvSpPr>
        <p:spPr/>
        <p:txBody>
          <a:bodyPr/>
          <a:lstStyle/>
          <a:p>
            <a:r>
              <a:rPr lang="en-US" altLang="ja-JP">
                <a:solidFill>
                  <a:srgbClr val="000000"/>
                </a:solidFill>
              </a:rPr>
              <a:t>Copyright 2020 Fujitsu Laboratories Ltd.</a:t>
            </a:r>
            <a:endParaRPr lang="de-DE" altLang="ja-JP" dirty="0">
              <a:solidFill>
                <a:srgbClr val="000000"/>
              </a:solidFill>
            </a:endParaRPr>
          </a:p>
        </p:txBody>
      </p:sp>
      <p:sp>
        <p:nvSpPr>
          <p:cNvPr id="172" name="コンテンツ プレースホルダー 2"/>
          <p:cNvSpPr>
            <a:spLocks noGrp="1"/>
          </p:cNvSpPr>
          <p:nvPr>
            <p:ph idx="1"/>
          </p:nvPr>
        </p:nvSpPr>
        <p:spPr>
          <a:xfrm>
            <a:off x="371123" y="2104156"/>
            <a:ext cx="8311442" cy="627558"/>
          </a:xfrm>
        </p:spPr>
        <p:txBody>
          <a:bodyPr/>
          <a:lstStyle/>
          <a:p>
            <a:r>
              <a:rPr lang="ja-JP" altLang="en-US" sz="2000" dirty="0"/>
              <a:t>アプリケーションは、</a:t>
            </a:r>
            <a:r>
              <a:rPr lang="ja-JP" altLang="en-US" sz="2000" b="1" dirty="0">
                <a:solidFill>
                  <a:schemeClr val="accent2"/>
                </a:solidFill>
              </a:rPr>
              <a:t>デバイスの抽象表現である</a:t>
            </a:r>
            <a:r>
              <a:rPr lang="en-US" altLang="ja-JP" sz="2000" b="1" dirty="0">
                <a:solidFill>
                  <a:schemeClr val="accent2"/>
                </a:solidFill>
              </a:rPr>
              <a:t>Thing</a:t>
            </a:r>
            <a:r>
              <a:rPr lang="ja-JP" altLang="en-US" sz="2000" dirty="0"/>
              <a:t>を</a:t>
            </a:r>
            <a:r>
              <a:rPr lang="en-US" altLang="ja-JP" sz="2000" dirty="0"/>
              <a:t>HTTP</a:t>
            </a:r>
            <a:r>
              <a:rPr lang="ja-JP" altLang="en-US" sz="2000" dirty="0"/>
              <a:t>で制御するだけ</a:t>
            </a:r>
            <a:endParaRPr lang="en-US" altLang="ja-JP" sz="2000" dirty="0"/>
          </a:p>
          <a:p>
            <a:pPr marL="338137" lvl="1" indent="0">
              <a:buNone/>
            </a:pPr>
            <a:r>
              <a:rPr lang="en-US" altLang="ja-JP" sz="1800" dirty="0"/>
              <a:t>	  - HTTP</a:t>
            </a:r>
            <a:r>
              <a:rPr lang="ja-JP" altLang="en-US" sz="1800" dirty="0"/>
              <a:t>の</a:t>
            </a:r>
            <a:r>
              <a:rPr lang="en-US" altLang="ja-JP" sz="1800" dirty="0"/>
              <a:t>PUT/GET</a:t>
            </a:r>
            <a:r>
              <a:rPr lang="ja-JP" altLang="en-US" sz="1800" dirty="0"/>
              <a:t>メソッドを使って、</a:t>
            </a:r>
            <a:r>
              <a:rPr lang="en-US" altLang="ja-JP" sz="1800" dirty="0"/>
              <a:t>Thing</a:t>
            </a:r>
            <a:r>
              <a:rPr lang="ja-JP" altLang="en-US" sz="1800" dirty="0"/>
              <a:t>に値を書き込み</a:t>
            </a:r>
            <a:r>
              <a:rPr lang="en-US" altLang="ja-JP" sz="1800" dirty="0"/>
              <a:t>/</a:t>
            </a:r>
            <a:r>
              <a:rPr lang="ja-JP" altLang="en-US" sz="1800" dirty="0"/>
              <a:t>読み込み</a:t>
            </a:r>
            <a:endParaRPr lang="en-US" altLang="ja-JP" sz="1800" dirty="0"/>
          </a:p>
        </p:txBody>
      </p:sp>
      <p:sp>
        <p:nvSpPr>
          <p:cNvPr id="277" name="正方形/長方形 36"/>
          <p:cNvSpPr>
            <a:spLocks noChangeArrowheads="1"/>
          </p:cNvSpPr>
          <p:nvPr/>
        </p:nvSpPr>
        <p:spPr bwMode="gray">
          <a:xfrm>
            <a:off x="332220" y="5785964"/>
            <a:ext cx="8408740" cy="663901"/>
          </a:xfrm>
          <a:prstGeom prst="rect">
            <a:avLst/>
          </a:prstGeom>
          <a:noFill/>
          <a:ln w="31750" cap="sq" algn="ctr">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eaLnBrk="1" hangingPunct="1"/>
            <a:r>
              <a:rPr lang="ja-JP" altLang="en-US" sz="24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多様なデータプラットフォーム・アプリケーションと容易に連携</a:t>
            </a:r>
          </a:p>
        </p:txBody>
      </p:sp>
      <p:grpSp>
        <p:nvGrpSpPr>
          <p:cNvPr id="2" name="グループ化 1">
            <a:extLst>
              <a:ext uri="{FF2B5EF4-FFF2-40B4-BE49-F238E27FC236}">
                <a16:creationId xmlns:a16="http://schemas.microsoft.com/office/drawing/2014/main" id="{6B7C0F76-3C97-4E66-B79C-85D9923DCD67}"/>
              </a:ext>
            </a:extLst>
          </p:cNvPr>
          <p:cNvGrpSpPr/>
          <p:nvPr/>
        </p:nvGrpSpPr>
        <p:grpSpPr>
          <a:xfrm flipH="1">
            <a:off x="337244" y="3151856"/>
            <a:ext cx="8545410" cy="2213965"/>
            <a:chOff x="463424" y="3151856"/>
            <a:chExt cx="8364993" cy="2213965"/>
          </a:xfrm>
        </p:grpSpPr>
        <p:cxnSp>
          <p:nvCxnSpPr>
            <p:cNvPr id="229" name="直線矢印コネクタ 228"/>
            <p:cNvCxnSpPr/>
            <p:nvPr/>
          </p:nvCxnSpPr>
          <p:spPr bwMode="auto">
            <a:xfrm flipH="1" flipV="1">
              <a:off x="5673937" y="4080284"/>
              <a:ext cx="1253467" cy="0"/>
            </a:xfrm>
            <a:prstGeom prst="straightConnector1">
              <a:avLst/>
            </a:prstGeom>
            <a:ln>
              <a:headEnd type="none" w="med" len="med"/>
              <a:tailEnd type="triangle"/>
            </a:ln>
          </p:spPr>
          <p:style>
            <a:lnRef idx="2">
              <a:schemeClr val="dk1"/>
            </a:lnRef>
            <a:fillRef idx="0">
              <a:schemeClr val="dk1"/>
            </a:fillRef>
            <a:effectRef idx="1">
              <a:schemeClr val="dk1"/>
            </a:effectRef>
            <a:fontRef idx="minor">
              <a:schemeClr val="tx1"/>
            </a:fontRef>
          </p:style>
        </p:cxnSp>
        <p:sp>
          <p:nvSpPr>
            <p:cNvPr id="230" name="テキスト ボックス 229"/>
            <p:cNvSpPr txBox="1"/>
            <p:nvPr/>
          </p:nvSpPr>
          <p:spPr>
            <a:xfrm flipH="1">
              <a:off x="5689793" y="3741236"/>
              <a:ext cx="638316" cy="369332"/>
            </a:xfrm>
            <a:prstGeom prst="rect">
              <a:avLst/>
            </a:prstGeom>
            <a:noFill/>
          </p:spPr>
          <p:txBody>
            <a:bodyPr wrap="none" rtlCol="0">
              <a:spAutoFit/>
            </a:bodyPr>
            <a:lstStyle/>
            <a:p>
              <a:r>
                <a:rPr lang="en-US" altLang="ja-JP" dirty="0">
                  <a:latin typeface="Meiryo UI" panose="020B0604030504040204" pitchFamily="50" charset="-128"/>
                  <a:ea typeface="Meiryo UI" panose="020B0604030504040204" pitchFamily="50" charset="-128"/>
                  <a:cs typeface="Meiryo UI" panose="020B0604030504040204" pitchFamily="50" charset="-128"/>
                </a:rPr>
                <a:t>PUT</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テキスト ボックス 259"/>
            <p:cNvSpPr txBox="1"/>
            <p:nvPr/>
          </p:nvSpPr>
          <p:spPr>
            <a:xfrm flipH="1">
              <a:off x="5688671" y="4302489"/>
              <a:ext cx="640560" cy="369332"/>
            </a:xfrm>
            <a:prstGeom prst="rect">
              <a:avLst/>
            </a:prstGeom>
            <a:noFill/>
          </p:spPr>
          <p:txBody>
            <a:bodyPr wrap="none" rtlCol="0">
              <a:spAutoFit/>
            </a:bodyPr>
            <a:lstStyle/>
            <a:p>
              <a:r>
                <a:rPr lang="en-US" altLang="ja-JP" dirty="0">
                  <a:latin typeface="Meiryo UI" panose="020B0604030504040204" pitchFamily="50" charset="-128"/>
                  <a:ea typeface="Meiryo UI" panose="020B0604030504040204" pitchFamily="50" charset="-128"/>
                  <a:cs typeface="Meiryo UI" panose="020B0604030504040204" pitchFamily="50" charset="-128"/>
                </a:rPr>
                <a:t>GET</a:t>
              </a:r>
              <a:endParaRPr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1" name="角丸四角形 260"/>
            <p:cNvSpPr/>
            <p:nvPr/>
          </p:nvSpPr>
          <p:spPr bwMode="gray">
            <a:xfrm>
              <a:off x="3146763" y="3409541"/>
              <a:ext cx="3153908" cy="1910326"/>
            </a:xfrm>
            <a:prstGeom prst="roundRect">
              <a:avLst>
                <a:gd name="adj" fmla="val 0"/>
              </a:avLst>
            </a:prstGeom>
            <a:noFill/>
            <a:ln w="19050">
              <a:solidFill>
                <a:srgbClr val="87867E"/>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2" name="フリーフォーム 261"/>
            <p:cNvSpPr/>
            <p:nvPr/>
          </p:nvSpPr>
          <p:spPr bwMode="gray">
            <a:xfrm flipH="1">
              <a:off x="5658044" y="4674564"/>
              <a:ext cx="1299272" cy="291837"/>
            </a:xfrm>
            <a:custGeom>
              <a:avLst/>
              <a:gdLst>
                <a:gd name="connsiteX0" fmla="*/ 15766 w 2062717"/>
                <a:gd name="connsiteY0" fmla="*/ 0 h 252249"/>
                <a:gd name="connsiteX1" fmla="*/ 1797269 w 2062717"/>
                <a:gd name="connsiteY1" fmla="*/ 0 h 252249"/>
                <a:gd name="connsiteX2" fmla="*/ 1986455 w 2062717"/>
                <a:gd name="connsiteY2" fmla="*/ 78828 h 252249"/>
                <a:gd name="connsiteX3" fmla="*/ 1876097 w 2062717"/>
                <a:gd name="connsiteY3" fmla="*/ 204952 h 252249"/>
                <a:gd name="connsiteX4" fmla="*/ 0 w 2062717"/>
                <a:gd name="connsiteY4" fmla="*/ 252249 h 252249"/>
                <a:gd name="connsiteX0" fmla="*/ 15766 w 2068585"/>
                <a:gd name="connsiteY0" fmla="*/ 0 h 252249"/>
                <a:gd name="connsiteX1" fmla="*/ 1797269 w 2068585"/>
                <a:gd name="connsiteY1" fmla="*/ 0 h 252249"/>
                <a:gd name="connsiteX2" fmla="*/ 1876097 w 2068585"/>
                <a:gd name="connsiteY2" fmla="*/ 204952 h 252249"/>
                <a:gd name="connsiteX3" fmla="*/ 0 w 2068585"/>
                <a:gd name="connsiteY3" fmla="*/ 252249 h 252249"/>
                <a:gd name="connsiteX0" fmla="*/ 15766 w 2011760"/>
                <a:gd name="connsiteY0" fmla="*/ 16843 h 269092"/>
                <a:gd name="connsiteX1" fmla="*/ 1797269 w 2011760"/>
                <a:gd name="connsiteY1" fmla="*/ 16843 h 269092"/>
                <a:gd name="connsiteX2" fmla="*/ 1780730 w 2011760"/>
                <a:gd name="connsiteY2" fmla="*/ 244234 h 269092"/>
                <a:gd name="connsiteX3" fmla="*/ 0 w 2011760"/>
                <a:gd name="connsiteY3" fmla="*/ 269092 h 269092"/>
                <a:gd name="connsiteX0" fmla="*/ 15766 w 2011760"/>
                <a:gd name="connsiteY0" fmla="*/ 9364 h 261613"/>
                <a:gd name="connsiteX1" fmla="*/ 1797269 w 2011760"/>
                <a:gd name="connsiteY1" fmla="*/ 9364 h 261613"/>
                <a:gd name="connsiteX2" fmla="*/ 1780730 w 2011760"/>
                <a:gd name="connsiteY2" fmla="*/ 236755 h 261613"/>
                <a:gd name="connsiteX3" fmla="*/ 0 w 2011760"/>
                <a:gd name="connsiteY3" fmla="*/ 261613 h 261613"/>
                <a:gd name="connsiteX0" fmla="*/ 15766 w 2023465"/>
                <a:gd name="connsiteY0" fmla="*/ 9364 h 261613"/>
                <a:gd name="connsiteX1" fmla="*/ 1797269 w 2023465"/>
                <a:gd name="connsiteY1" fmla="*/ 9364 h 261613"/>
                <a:gd name="connsiteX2" fmla="*/ 1780730 w 2023465"/>
                <a:gd name="connsiteY2" fmla="*/ 236755 h 261613"/>
                <a:gd name="connsiteX3" fmla="*/ 0 w 2023465"/>
                <a:gd name="connsiteY3" fmla="*/ 261613 h 261613"/>
                <a:gd name="connsiteX0" fmla="*/ 15766 w 2031928"/>
                <a:gd name="connsiteY0" fmla="*/ 0 h 252249"/>
                <a:gd name="connsiteX1" fmla="*/ 1797269 w 2031928"/>
                <a:gd name="connsiteY1" fmla="*/ 0 h 252249"/>
                <a:gd name="connsiteX2" fmla="*/ 1780730 w 2031928"/>
                <a:gd name="connsiteY2" fmla="*/ 227391 h 252249"/>
                <a:gd name="connsiteX3" fmla="*/ 0 w 2031928"/>
                <a:gd name="connsiteY3" fmla="*/ 252249 h 252249"/>
                <a:gd name="connsiteX0" fmla="*/ 15766 w 2023465"/>
                <a:gd name="connsiteY0" fmla="*/ 21065 h 267704"/>
                <a:gd name="connsiteX1" fmla="*/ 1797269 w 2023465"/>
                <a:gd name="connsiteY1" fmla="*/ 15455 h 267704"/>
                <a:gd name="connsiteX2" fmla="*/ 1780730 w 2023465"/>
                <a:gd name="connsiteY2" fmla="*/ 242846 h 267704"/>
                <a:gd name="connsiteX3" fmla="*/ 0 w 2023465"/>
                <a:gd name="connsiteY3" fmla="*/ 267704 h 267704"/>
                <a:gd name="connsiteX0" fmla="*/ 15766 w 2023465"/>
                <a:gd name="connsiteY0" fmla="*/ 13634 h 260273"/>
                <a:gd name="connsiteX1" fmla="*/ 1797269 w 2023465"/>
                <a:gd name="connsiteY1" fmla="*/ 8024 h 260273"/>
                <a:gd name="connsiteX2" fmla="*/ 1780730 w 2023465"/>
                <a:gd name="connsiteY2" fmla="*/ 235415 h 260273"/>
                <a:gd name="connsiteX3" fmla="*/ 0 w 2023465"/>
                <a:gd name="connsiteY3" fmla="*/ 260273 h 260273"/>
              </a:gdLst>
              <a:ahLst/>
              <a:cxnLst>
                <a:cxn ang="0">
                  <a:pos x="connsiteX0" y="connsiteY0"/>
                </a:cxn>
                <a:cxn ang="0">
                  <a:pos x="connsiteX1" y="connsiteY1"/>
                </a:cxn>
                <a:cxn ang="0">
                  <a:pos x="connsiteX2" y="connsiteY2"/>
                </a:cxn>
                <a:cxn ang="0">
                  <a:pos x="connsiteX3" y="connsiteY3"/>
                </a:cxn>
              </a:cxnLst>
              <a:rect l="l" t="t" r="r" b="b"/>
              <a:pathLst>
                <a:path w="2023465" h="260273">
                  <a:moveTo>
                    <a:pt x="15766" y="13634"/>
                  </a:moveTo>
                  <a:cubicBezTo>
                    <a:pt x="609600" y="11764"/>
                    <a:pt x="1503108" y="-12109"/>
                    <a:pt x="1797269" y="8024"/>
                  </a:cubicBezTo>
                  <a:cubicBezTo>
                    <a:pt x="2091430" y="28157"/>
                    <a:pt x="2111806" y="223341"/>
                    <a:pt x="1780730" y="235415"/>
                  </a:cubicBezTo>
                  <a:cubicBezTo>
                    <a:pt x="1449654" y="247489"/>
                    <a:pt x="772510" y="251076"/>
                    <a:pt x="0" y="260273"/>
                  </a:cubicBezTo>
                </a:path>
              </a:pathLst>
            </a:custGeom>
            <a:ln>
              <a:headEnd type="none" w="med" len="med"/>
              <a:tailEnd type="triangle" w="med" len="med"/>
            </a:ln>
          </p:spPr>
          <p:style>
            <a:lnRef idx="2">
              <a:schemeClr val="dk1"/>
            </a:lnRef>
            <a:fillRef idx="0">
              <a:schemeClr val="dk1"/>
            </a:fillRef>
            <a:effectRef idx="1">
              <a:schemeClr val="dk1"/>
            </a:effectRef>
            <a:fontRef idx="minor">
              <a:schemeClr val="tx1"/>
            </a:fontRef>
          </p:style>
          <p:txBody>
            <a:bodyPr vert="horz" wrap="none" lIns="91440" tIns="45720" rIns="91440" bIns="45720" numCol="1" rtlCol="0" anchor="ctr" anchorCtr="0" compatLnSpc="1">
              <a:prstTxWarp prst="textNoShape">
                <a:avLst/>
              </a:prstTxWarp>
            </a:bodyPr>
            <a:lstStyle/>
            <a:p>
              <a:endPar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64" name="左矢印 263"/>
            <p:cNvSpPr/>
            <p:nvPr/>
          </p:nvSpPr>
          <p:spPr bwMode="gray">
            <a:xfrm flipH="1">
              <a:off x="2450125" y="4004946"/>
              <a:ext cx="1528134" cy="790522"/>
            </a:xfrm>
            <a:prstGeom prst="leftArrow">
              <a:avLst/>
            </a:prstGeom>
            <a:solidFill>
              <a:srgbClr val="EBD9D9"/>
            </a:solidFill>
            <a:ln>
              <a:solidFill>
                <a:srgbClr val="CEA2A2"/>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抽象表現</a:t>
              </a:r>
            </a:p>
          </p:txBody>
        </p:sp>
        <p:pic>
          <p:nvPicPr>
            <p:cNvPr id="265" name="図 2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5448" y="3716068"/>
              <a:ext cx="1567470" cy="1542679"/>
            </a:xfrm>
            <a:prstGeom prst="rect">
              <a:avLst/>
            </a:prstGeom>
          </p:spPr>
        </p:pic>
        <p:pic>
          <p:nvPicPr>
            <p:cNvPr id="266" name="Picture 6" descr="http://portalsite.gcs.g01.fujitsu.local/sites/executivepresentation/DDL/materials/8699_0116.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690" y="4219579"/>
              <a:ext cx="465193" cy="465194"/>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12" descr="http://portalsite.gcs.g01.fujitsu.local/sites/executivepresentation/DDL/materials/8392_0004.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104" y="4565117"/>
              <a:ext cx="697968" cy="465313"/>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18" descr="http://portalsite.gcs.g01.fujitsu.local/sites/executivepresentation/DDL/materials/8699_0021.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945" y="4824068"/>
              <a:ext cx="541752" cy="541753"/>
            </a:xfrm>
            <a:prstGeom prst="rect">
              <a:avLst/>
            </a:prstGeom>
            <a:noFill/>
            <a:extLst>
              <a:ext uri="{909E8E84-426E-40DD-AFC4-6F175D3DCCD1}">
                <a14:hiddenFill xmlns:a14="http://schemas.microsoft.com/office/drawing/2010/main">
                  <a:solidFill>
                    <a:srgbClr val="FFFFFF"/>
                  </a:solidFill>
                </a14:hiddenFill>
              </a:ext>
            </a:extLst>
          </p:spPr>
        </p:pic>
        <p:pic>
          <p:nvPicPr>
            <p:cNvPr id="269" name="図 2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8857" y="3851681"/>
              <a:ext cx="659705" cy="425171"/>
            </a:xfrm>
            <a:prstGeom prst="rect">
              <a:avLst/>
            </a:prstGeom>
          </p:spPr>
        </p:pic>
        <p:pic>
          <p:nvPicPr>
            <p:cNvPr id="270" name="図 2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65638" y="3622900"/>
              <a:ext cx="494571" cy="494571"/>
            </a:xfrm>
            <a:prstGeom prst="rect">
              <a:avLst/>
            </a:prstGeom>
          </p:spPr>
        </p:pic>
        <p:pic>
          <p:nvPicPr>
            <p:cNvPr id="271" name="図 27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84140" y="4347815"/>
              <a:ext cx="284156" cy="320416"/>
            </a:xfrm>
            <a:prstGeom prst="rect">
              <a:avLst/>
            </a:prstGeom>
          </p:spPr>
        </p:pic>
        <p:pic>
          <p:nvPicPr>
            <p:cNvPr id="272" name="図 7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463424" y="3607191"/>
              <a:ext cx="536191" cy="47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図 2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19595" y="4911683"/>
              <a:ext cx="395275" cy="333078"/>
            </a:xfrm>
            <a:prstGeom prst="rect">
              <a:avLst/>
            </a:prstGeom>
          </p:spPr>
        </p:pic>
        <p:sp>
          <p:nvSpPr>
            <p:cNvPr id="274" name="正方形/長方形 273"/>
            <p:cNvSpPr/>
            <p:nvPr/>
          </p:nvSpPr>
          <p:spPr bwMode="gray">
            <a:xfrm>
              <a:off x="7030206" y="3151856"/>
              <a:ext cx="1798211" cy="393130"/>
            </a:xfrm>
            <a:prstGeom prst="rect">
              <a:avLst/>
            </a:prstGeom>
            <a:solidFill>
              <a:schemeClr val="bg1"/>
            </a:solidFill>
            <a:ln w="22225" cap="sq" cmpd="sng" algn="ctr">
              <a:solidFill>
                <a:srgbClr val="57564F"/>
              </a:solidFill>
              <a:prstDash val="solid"/>
              <a:miter lim="800000"/>
              <a:headEnd type="none" w="med" len="med"/>
              <a:tailEnd type="none" w="med" len="med"/>
            </a:ln>
            <a:effectLst/>
          </p:spPr>
          <p:txBody>
            <a:bodyPr wrap="none" anchor="ctr"/>
            <a:lstStyle/>
            <a:p>
              <a:pPr>
                <a:defRPr/>
              </a:pP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アプリケーション</a:t>
              </a:r>
            </a:p>
          </p:txBody>
        </p:sp>
        <p:sp>
          <p:nvSpPr>
            <p:cNvPr id="275" name="正方形/長方形 274"/>
            <p:cNvSpPr/>
            <p:nvPr/>
          </p:nvSpPr>
          <p:spPr bwMode="gray">
            <a:xfrm>
              <a:off x="557423" y="3151856"/>
              <a:ext cx="1798211" cy="393130"/>
            </a:xfrm>
            <a:prstGeom prst="rect">
              <a:avLst/>
            </a:prstGeom>
            <a:solidFill>
              <a:schemeClr val="bg1"/>
            </a:solidFill>
            <a:ln w="22225" cap="sq" cmpd="sng" algn="ctr">
              <a:solidFill>
                <a:srgbClr val="57564F"/>
              </a:solidFill>
              <a:prstDash val="solid"/>
              <a:miter lim="800000"/>
              <a:headEnd type="none" w="med" len="med"/>
              <a:tailEnd type="none" w="med" len="med"/>
            </a:ln>
            <a:effectLst/>
          </p:spPr>
          <p:txBody>
            <a:bodyPr wrap="none" anchor="ctr"/>
            <a:lstStyle/>
            <a:p>
              <a:pPr>
                <a:defRPr/>
              </a:pP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機器</a:t>
              </a:r>
              <a:r>
                <a:rPr lang="en-US" altLang="ja-JP"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a:t>
              </a: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デバイス</a:t>
              </a:r>
            </a:p>
          </p:txBody>
        </p:sp>
        <p:sp>
          <p:nvSpPr>
            <p:cNvPr id="276" name="正方形/長方形 275"/>
            <p:cNvSpPr/>
            <p:nvPr/>
          </p:nvSpPr>
          <p:spPr bwMode="gray">
            <a:xfrm>
              <a:off x="4048512" y="3740836"/>
              <a:ext cx="1315576" cy="1403369"/>
            </a:xfrm>
            <a:prstGeom prst="rect">
              <a:avLst/>
            </a:prstGeom>
            <a:solidFill>
              <a:srgbClr val="EBD9D9"/>
            </a:solidFill>
            <a:ln w="22225" cap="sq" cmpd="sng" algn="ctr">
              <a:solidFill>
                <a:srgbClr val="CEA2A2"/>
              </a:solidFill>
              <a:prstDash val="solid"/>
              <a:miter lim="800000"/>
              <a:headEnd type="none" w="med" len="med"/>
              <a:tailEnd type="none" w="med" len="med"/>
            </a:ln>
            <a:effectLst/>
          </p:spPr>
          <p:txBody>
            <a:bodyPr wrap="none" anchor="ctr"/>
            <a:lstStyle/>
            <a:p>
              <a:pPr>
                <a:defRPr/>
              </a:pPr>
              <a:r>
                <a:rPr lang="en-US" altLang="ja-JP" b="1" dirty="0">
                  <a:latin typeface="Meiryo UI" panose="020B0604030504040204" pitchFamily="50" charset="-128"/>
                  <a:ea typeface="Meiryo UI" panose="020B0604030504040204" pitchFamily="50" charset="-128"/>
                  <a:cs typeface="Meiryo UI" panose="020B0604030504040204" pitchFamily="50" charset="-128"/>
                </a:rPr>
                <a:t>Things</a:t>
              </a:r>
              <a:endParaRPr lang="ja-JP" altLang="en-US" b="1"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8" name="正方形/長方形 277"/>
            <p:cNvSpPr/>
            <p:nvPr/>
          </p:nvSpPr>
          <p:spPr bwMode="gray">
            <a:xfrm>
              <a:off x="3775312" y="3172045"/>
              <a:ext cx="1798211" cy="393130"/>
            </a:xfrm>
            <a:prstGeom prst="rect">
              <a:avLst/>
            </a:prstGeom>
            <a:solidFill>
              <a:schemeClr val="bg1"/>
            </a:solidFill>
            <a:ln w="22225" cap="sq" cmpd="sng" algn="ctr">
              <a:solidFill>
                <a:srgbClr val="57564F"/>
              </a:solidFill>
              <a:prstDash val="solid"/>
              <a:miter lim="800000"/>
              <a:headEnd type="none" w="med" len="med"/>
              <a:tailEnd type="none" w="med" len="med"/>
            </a:ln>
            <a:effectLst/>
          </p:spPr>
          <p:txBody>
            <a:bodyPr wrap="none" anchor="ctr"/>
            <a:lstStyle/>
            <a:p>
              <a:pPr>
                <a:defRPr/>
              </a:pPr>
              <a:r>
                <a:rPr lang="ja-JP" altLang="en-US" b="1" dirty="0">
                  <a:solidFill>
                    <a:srgbClr val="000000">
                      <a:lumMod val="95000"/>
                      <a:lumOff val="5000"/>
                    </a:srgbClr>
                  </a:solidFill>
                  <a:latin typeface="Meiryo UI" panose="020B0604030504040204" pitchFamily="50" charset="-128"/>
                  <a:ea typeface="Meiryo UI" panose="020B0604030504040204" pitchFamily="50" charset="-128"/>
                  <a:cs typeface="Meiryo UI" panose="020B0604030504040204" pitchFamily="50" charset="-128"/>
                </a:rPr>
                <a:t>プラットフォーム</a:t>
              </a:r>
            </a:p>
          </p:txBody>
        </p:sp>
      </p:grpSp>
      <p:sp>
        <p:nvSpPr>
          <p:cNvPr id="279" name="正方形/長方形 278"/>
          <p:cNvSpPr/>
          <p:nvPr/>
        </p:nvSpPr>
        <p:spPr bwMode="gray">
          <a:xfrm>
            <a:off x="337927" y="897482"/>
            <a:ext cx="8408740" cy="986542"/>
          </a:xfrm>
          <a:prstGeom prst="rect">
            <a:avLst/>
          </a:prstGeom>
          <a:solidFill>
            <a:srgbClr val="DAD9D6"/>
          </a:solidFill>
          <a:ln w="19050" cap="flat" cmpd="sng" algn="ctr">
            <a:solidFill>
              <a:srgbClr val="B1B1A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altLang="ja-JP" sz="2400" b="1" dirty="0">
                <a:latin typeface="Meiryo UI" panose="020B0604030504040204" pitchFamily="50" charset="-128"/>
                <a:ea typeface="Meiryo UI" panose="020B0604030504040204" pitchFamily="50" charset="-128"/>
              </a:rPr>
              <a:t>Web</a:t>
            </a:r>
            <a:r>
              <a:rPr lang="ja-JP" altLang="en-US" sz="2400" b="1" dirty="0">
                <a:latin typeface="Meiryo UI" panose="020B0604030504040204" pitchFamily="50" charset="-128"/>
                <a:ea typeface="Meiryo UI" panose="020B0604030504040204" pitchFamily="50" charset="-128"/>
              </a:rPr>
              <a:t>技術者が</a:t>
            </a:r>
            <a:r>
              <a:rPr lang="en-US" altLang="ja-JP" sz="2400" b="1" dirty="0">
                <a:latin typeface="Meiryo UI" panose="020B0604030504040204" pitchFamily="50" charset="-128"/>
                <a:ea typeface="Meiryo UI" panose="020B0604030504040204" pitchFamily="50" charset="-128"/>
              </a:rPr>
              <a:t>IoT</a:t>
            </a:r>
            <a:r>
              <a:rPr lang="ja-JP" altLang="en-US" sz="2400" b="1" dirty="0">
                <a:latin typeface="Meiryo UI" panose="020B0604030504040204" pitchFamily="50" charset="-128"/>
                <a:ea typeface="Meiryo UI" panose="020B0604030504040204" pitchFamily="50" charset="-128"/>
              </a:rPr>
              <a:t>アプリケーション開発に参入</a:t>
            </a:r>
            <a:endParaRPr lang="en-US" altLang="ja-JP" sz="2400" b="1" dirty="0">
              <a:latin typeface="Meiryo UI" panose="020B0604030504040204" pitchFamily="50" charset="-128"/>
              <a:ea typeface="Meiryo UI" panose="020B0604030504040204" pitchFamily="50" charset="-128"/>
            </a:endParaRPr>
          </a:p>
          <a:p>
            <a:r>
              <a:rPr lang="ja-JP" altLang="en-US" sz="2400" b="1" dirty="0">
                <a:latin typeface="Meiryo UI" panose="020B0604030504040204" pitchFamily="50" charset="-128"/>
                <a:ea typeface="Meiryo UI" panose="020B0604030504040204" pitchFamily="50" charset="-128"/>
              </a:rPr>
              <a:t>多数のデータプラットフォーム、アプリケーションは</a:t>
            </a:r>
            <a:r>
              <a:rPr lang="en-US" altLang="ja-JP" sz="2400" b="1" dirty="0">
                <a:latin typeface="Meiryo UI" panose="020B0604030504040204" pitchFamily="50" charset="-128"/>
                <a:ea typeface="Meiryo UI" panose="020B0604030504040204" pitchFamily="50" charset="-128"/>
              </a:rPr>
              <a:t>Web API</a:t>
            </a:r>
            <a:r>
              <a:rPr lang="ja-JP" altLang="en-US" sz="2400" b="1" dirty="0">
                <a:latin typeface="Meiryo UI" panose="020B0604030504040204" pitchFamily="50" charset="-128"/>
                <a:ea typeface="Meiryo UI" panose="020B0604030504040204" pitchFamily="50" charset="-128"/>
              </a:rPr>
              <a:t>を利用</a:t>
            </a:r>
          </a:p>
        </p:txBody>
      </p:sp>
      <p:sp>
        <p:nvSpPr>
          <p:cNvPr id="5" name="スライド番号プレースホルダー 4"/>
          <p:cNvSpPr>
            <a:spLocks noGrp="1"/>
          </p:cNvSpPr>
          <p:nvPr>
            <p:ph type="sldNum" sz="quarter" idx="10"/>
          </p:nvPr>
        </p:nvSpPr>
        <p:spPr/>
        <p:txBody>
          <a:bodyPr/>
          <a:lstStyle/>
          <a:p>
            <a:fld id="{146802B3-4382-4B56-B7E1-A2F485C33739}" type="slidenum">
              <a:rPr lang="de-DE" altLang="ja-JP" smtClean="0">
                <a:solidFill>
                  <a:srgbClr val="000000"/>
                </a:solidFill>
              </a:rPr>
              <a:pPr/>
              <a:t>11</a:t>
            </a:fld>
            <a:endParaRPr lang="de-DE" altLang="ja-JP">
              <a:solidFill>
                <a:srgbClr val="000000"/>
              </a:solidFill>
            </a:endParaRPr>
          </a:p>
        </p:txBody>
      </p:sp>
    </p:spTree>
    <p:extLst>
      <p:ext uri="{BB962C8B-B14F-4D97-AF65-F5344CB8AC3E}">
        <p14:creationId xmlns:p14="http://schemas.microsoft.com/office/powerpoint/2010/main" val="3779136033"/>
      </p:ext>
    </p:extLst>
  </p:cSld>
  <p:clrMapOvr>
    <a:masterClrMapping/>
  </p:clrMapOvr>
  <mc:AlternateContent xmlns:mc="http://schemas.openxmlformats.org/markup-compatibility/2006" xmlns:p14="http://schemas.microsoft.com/office/powerpoint/2010/main">
    <mc:Choice Requires="p14">
      <p:transition spd="slow" p14:dur="2000" advTm="67837"/>
    </mc:Choice>
    <mc:Fallback xmlns="">
      <p:transition spd="slow" advTm="678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角丸四角形 19"/>
          <p:cNvSpPr/>
          <p:nvPr/>
        </p:nvSpPr>
        <p:spPr bwMode="gray">
          <a:xfrm>
            <a:off x="2987824" y="3855781"/>
            <a:ext cx="3384376" cy="2304256"/>
          </a:xfrm>
          <a:prstGeom prst="roundRect">
            <a:avLst>
              <a:gd name="adj" fmla="val 11029"/>
            </a:avLst>
          </a:prstGeom>
          <a:noFill/>
          <a:ln w="57150">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grpSp>
        <p:nvGrpSpPr>
          <p:cNvPr id="16" name="グループ化 15"/>
          <p:cNvGrpSpPr/>
          <p:nvPr/>
        </p:nvGrpSpPr>
        <p:grpSpPr>
          <a:xfrm>
            <a:off x="899592" y="3999797"/>
            <a:ext cx="7560840" cy="2036113"/>
            <a:chOff x="1123405" y="3265095"/>
            <a:chExt cx="5037112" cy="1410546"/>
          </a:xfrm>
        </p:grpSpPr>
        <p:sp>
          <p:nvSpPr>
            <p:cNvPr id="6" name="正方形/長方形 5"/>
            <p:cNvSpPr/>
            <p:nvPr/>
          </p:nvSpPr>
          <p:spPr bwMode="gray">
            <a:xfrm>
              <a:off x="2779589" y="3265095"/>
              <a:ext cx="1728192" cy="135932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n-ea"/>
                </a:rPr>
                <a:t>Thing</a:t>
              </a:r>
              <a:endParaRPr kumimoji="1" lang="ja-JP" altLang="en-US" sz="2000" b="0" i="0" u="none" strike="noStrike" cap="none" normalizeH="0" baseline="0" dirty="0">
                <a:ln>
                  <a:noFill/>
                </a:ln>
                <a:effectLst/>
                <a:latin typeface="+mn-ea"/>
              </a:endParaRPr>
            </a:p>
          </p:txBody>
        </p:sp>
        <p:sp>
          <p:nvSpPr>
            <p:cNvPr id="8" name="正方形/長方形 7"/>
            <p:cNvSpPr/>
            <p:nvPr/>
          </p:nvSpPr>
          <p:spPr bwMode="gray">
            <a:xfrm>
              <a:off x="1123405" y="3265096"/>
              <a:ext cx="960928" cy="135932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n-ea"/>
                </a:rPr>
                <a:t>アプリケー</a:t>
              </a:r>
              <a:endParaRPr kumimoji="1" lang="en-US" altLang="ja-JP" b="0" i="0" u="none" strike="noStrike" cap="none" normalizeH="0" baseline="0" dirty="0">
                <a:ln>
                  <a:noFill/>
                </a:ln>
                <a:effectLst/>
                <a:latin typeface="+mn-ea"/>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n-ea"/>
                </a:rPr>
                <a:t>ション</a:t>
              </a:r>
              <a:endParaRPr lang="en-US" altLang="ja-JP" dirty="0">
                <a:latin typeface="+mn-ea"/>
              </a:endParaRPr>
            </a:p>
          </p:txBody>
        </p:sp>
        <p:sp>
          <p:nvSpPr>
            <p:cNvPr id="9" name="右矢印 8"/>
            <p:cNvSpPr/>
            <p:nvPr/>
          </p:nvSpPr>
          <p:spPr bwMode="gray">
            <a:xfrm>
              <a:off x="2131517" y="3382982"/>
              <a:ext cx="604416" cy="432048"/>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write</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0" name="左矢印 9"/>
            <p:cNvSpPr/>
            <p:nvPr/>
          </p:nvSpPr>
          <p:spPr bwMode="gray">
            <a:xfrm>
              <a:off x="2131517" y="3781739"/>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read</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1" name="左矢印 10"/>
            <p:cNvSpPr/>
            <p:nvPr/>
          </p:nvSpPr>
          <p:spPr bwMode="gray">
            <a:xfrm>
              <a:off x="2131517" y="4220595"/>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event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2" name="正方形/長方形 11"/>
            <p:cNvSpPr/>
            <p:nvPr/>
          </p:nvSpPr>
          <p:spPr bwMode="gray">
            <a:xfrm>
              <a:off x="5199589" y="3316321"/>
              <a:ext cx="960928" cy="135932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n-ea"/>
                </a:rPr>
                <a:t>デバイス</a:t>
              </a:r>
              <a:endParaRPr kumimoji="1" lang="en-US" altLang="ja-JP" b="0" i="0" u="none" strike="noStrike" cap="none" normalizeH="0" baseline="0" dirty="0">
                <a:ln>
                  <a:noFill/>
                </a:ln>
                <a:effectLst/>
                <a:latin typeface="+mn-ea"/>
              </a:endParaRPr>
            </a:p>
          </p:txBody>
        </p:sp>
        <p:sp>
          <p:nvSpPr>
            <p:cNvPr id="13" name="右矢印 12"/>
            <p:cNvSpPr/>
            <p:nvPr/>
          </p:nvSpPr>
          <p:spPr bwMode="gray">
            <a:xfrm>
              <a:off x="4573366" y="3383475"/>
              <a:ext cx="600500" cy="432048"/>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write</a:t>
              </a:r>
              <a:endParaRPr kumimoji="1" lang="ja-JP" altLang="en-US" b="0" i="0" u="none" strike="noStrike" cap="none" normalizeH="0" baseline="0" dirty="0" err="1">
                <a:ln>
                  <a:noFill/>
                </a:ln>
                <a:effectLst/>
                <a:latin typeface="+mn-ea"/>
              </a:endParaRPr>
            </a:p>
          </p:txBody>
        </p:sp>
        <p:sp>
          <p:nvSpPr>
            <p:cNvPr id="14" name="左矢印 13"/>
            <p:cNvSpPr/>
            <p:nvPr/>
          </p:nvSpPr>
          <p:spPr bwMode="gray">
            <a:xfrm>
              <a:off x="4544727" y="3782232"/>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read</a:t>
              </a:r>
              <a:endParaRPr kumimoji="1" lang="ja-JP" altLang="en-US" b="0" i="0" u="none" strike="noStrike" cap="none" normalizeH="0" baseline="0" dirty="0" err="1">
                <a:ln>
                  <a:noFill/>
                </a:ln>
                <a:effectLst/>
                <a:latin typeface="+mn-ea"/>
              </a:endParaRPr>
            </a:p>
          </p:txBody>
        </p:sp>
        <p:sp>
          <p:nvSpPr>
            <p:cNvPr id="15" name="左矢印 14"/>
            <p:cNvSpPr/>
            <p:nvPr/>
          </p:nvSpPr>
          <p:spPr bwMode="gray">
            <a:xfrm>
              <a:off x="4544727" y="4221088"/>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event</a:t>
              </a:r>
              <a:endParaRPr kumimoji="1" lang="ja-JP" altLang="en-US" b="0" i="0" u="none" strike="noStrike" cap="none" normalizeH="0" baseline="0" dirty="0" err="1">
                <a:ln>
                  <a:noFill/>
                </a:ln>
                <a:effectLst/>
                <a:latin typeface="+mn-ea"/>
              </a:endParaRPr>
            </a:p>
          </p:txBody>
        </p:sp>
      </p:grpSp>
      <p:sp>
        <p:nvSpPr>
          <p:cNvPr id="2" name="タイトル 1"/>
          <p:cNvSpPr>
            <a:spLocks noGrp="1"/>
          </p:cNvSpPr>
          <p:nvPr>
            <p:ph type="title"/>
          </p:nvPr>
        </p:nvSpPr>
        <p:spPr/>
        <p:txBody>
          <a:bodyPr/>
          <a:lstStyle/>
          <a:p>
            <a:r>
              <a:rPr lang="en-US" altLang="ja-JP" dirty="0"/>
              <a:t>Thing</a:t>
            </a:r>
            <a:r>
              <a:rPr lang="ja-JP" altLang="en-US" dirty="0"/>
              <a:t>：モノの抽象表現</a:t>
            </a:r>
            <a:endParaRPr kumimoji="1" lang="ja-JP" altLang="en-US" dirty="0"/>
          </a:p>
        </p:txBody>
      </p:sp>
      <p:sp>
        <p:nvSpPr>
          <p:cNvPr id="3" name="コンテンツ プレースホルダー 2"/>
          <p:cNvSpPr>
            <a:spLocks noGrp="1"/>
          </p:cNvSpPr>
          <p:nvPr>
            <p:ph idx="1"/>
          </p:nvPr>
        </p:nvSpPr>
        <p:spPr>
          <a:xfrm>
            <a:off x="168275" y="869951"/>
            <a:ext cx="8786813" cy="2165370"/>
          </a:xfrm>
        </p:spPr>
        <p:txBody>
          <a:bodyPr/>
          <a:lstStyle/>
          <a:p>
            <a:r>
              <a:rPr lang="ja-JP" altLang="en-US" dirty="0"/>
              <a:t>デバイス</a:t>
            </a:r>
            <a:r>
              <a:rPr lang="en-US" altLang="ja-JP" dirty="0"/>
              <a:t>(</a:t>
            </a:r>
            <a:r>
              <a:rPr lang="ja-JP" altLang="en-US" dirty="0"/>
              <a:t>ハードウェア</a:t>
            </a:r>
            <a:r>
              <a:rPr lang="en-US" altLang="ja-JP" dirty="0"/>
              <a:t>)</a:t>
            </a:r>
            <a:r>
              <a:rPr lang="ja-JP" altLang="en-US" dirty="0"/>
              <a:t>の物理インタフェース・実装方法に依存しない、　デバイス機能の共通表現形式を定義する⇒</a:t>
            </a:r>
            <a:r>
              <a:rPr lang="en-US" altLang="ja-JP" dirty="0"/>
              <a:t>Thing</a:t>
            </a:r>
            <a:r>
              <a:rPr lang="ja-JP" altLang="en-US" dirty="0"/>
              <a:t> </a:t>
            </a:r>
            <a:r>
              <a:rPr lang="en-US" altLang="ja-JP" dirty="0"/>
              <a:t>Description</a:t>
            </a:r>
          </a:p>
          <a:p>
            <a:pPr lvl="1"/>
            <a:r>
              <a:rPr lang="ja-JP" altLang="en-US" dirty="0"/>
              <a:t>デバイスの機能をプロパティ</a:t>
            </a:r>
            <a:r>
              <a:rPr lang="en-US" altLang="ja-JP" dirty="0"/>
              <a:t>(</a:t>
            </a:r>
            <a:r>
              <a:rPr lang="ja-JP" altLang="en-US" dirty="0"/>
              <a:t>項目</a:t>
            </a:r>
            <a:r>
              <a:rPr lang="en-US" altLang="ja-JP" dirty="0"/>
              <a:t>)</a:t>
            </a:r>
            <a:r>
              <a:rPr lang="ja-JP" altLang="en-US" dirty="0"/>
              <a:t>として定義する。値を読み出し、更新することで機械の動作が変更される</a:t>
            </a:r>
            <a:endParaRPr lang="en-US" altLang="ja-JP" dirty="0"/>
          </a:p>
          <a:p>
            <a:pPr marL="338137" lvl="1" indent="0">
              <a:buNone/>
            </a:pPr>
            <a:r>
              <a:rPr lang="ja-JP" altLang="en-US" dirty="0"/>
              <a:t>　☞</a:t>
            </a:r>
            <a:r>
              <a:rPr lang="en-US" altLang="ja-JP" dirty="0"/>
              <a:t>Web</a:t>
            </a:r>
            <a:r>
              <a:rPr lang="ja-JP" altLang="en-US" dirty="0"/>
              <a:t>ページの内容の記載方法に相当する</a:t>
            </a:r>
            <a:endParaRPr lang="en-US" altLang="ja-JP" dirty="0"/>
          </a:p>
          <a:p>
            <a:pPr lvl="1"/>
            <a:r>
              <a:rPr lang="ja-JP" altLang="en-US" dirty="0"/>
              <a:t>仮想デバイスに対してアドレスをつける</a:t>
            </a:r>
            <a:endParaRPr lang="en-US" altLang="ja-JP" dirty="0"/>
          </a:p>
          <a:p>
            <a:pPr marL="338137" lvl="1" indent="0">
              <a:buNone/>
            </a:pPr>
            <a:r>
              <a:rPr lang="en-US" altLang="ja-JP" dirty="0"/>
              <a:t>	</a:t>
            </a:r>
            <a:r>
              <a:rPr lang="ja-JP" altLang="en-US" dirty="0"/>
              <a:t>☞</a:t>
            </a:r>
            <a:r>
              <a:rPr lang="en-US" altLang="ja-JP" dirty="0"/>
              <a:t>Web</a:t>
            </a:r>
            <a:r>
              <a:rPr lang="ja-JP" altLang="en-US" dirty="0"/>
              <a:t>ページのアドレスに相当する</a:t>
            </a:r>
            <a:endParaRPr lang="en-US" altLang="ja-JP" dirty="0"/>
          </a:p>
        </p:txBody>
      </p:sp>
      <p:sp>
        <p:nvSpPr>
          <p:cNvPr id="5" name="フッター プレースホルダー 4"/>
          <p:cNvSpPr>
            <a:spLocks noGrp="1"/>
          </p:cNvSpPr>
          <p:nvPr>
            <p:ph type="ftr" sz="quarter" idx="11"/>
          </p:nvPr>
        </p:nvSpPr>
        <p:spPr/>
        <p:txBody>
          <a:bodyPr/>
          <a:lstStyle/>
          <a:p>
            <a:r>
              <a:rPr lang="en-US" altLang="ja-JP"/>
              <a:t>Copyright 2020 Fujitsu Laboratories Ltd.</a:t>
            </a:r>
            <a:endParaRPr lang="de-DE" altLang="ja-JP" dirty="0"/>
          </a:p>
        </p:txBody>
      </p:sp>
      <p:graphicFrame>
        <p:nvGraphicFramePr>
          <p:cNvPr id="7" name="表 6"/>
          <p:cNvGraphicFramePr>
            <a:graphicFrameLocks noGrp="1"/>
          </p:cNvGraphicFramePr>
          <p:nvPr>
            <p:extLst>
              <p:ext uri="{D42A27DB-BD31-4B8C-83A1-F6EECF244321}">
                <p14:modId xmlns:p14="http://schemas.microsoft.com/office/powerpoint/2010/main" val="2568832028"/>
              </p:ext>
            </p:extLst>
          </p:nvPr>
        </p:nvGraphicFramePr>
        <p:xfrm>
          <a:off x="3563888" y="4431845"/>
          <a:ext cx="2232248" cy="1341120"/>
        </p:xfrm>
        <a:graphic>
          <a:graphicData uri="http://schemas.openxmlformats.org/drawingml/2006/table">
            <a:tbl>
              <a:tblPr firstRow="1" bandRow="1">
                <a:tableStyleId>{21E4AEA4-8DFA-4A89-87EB-49C32662AFE0}</a:tableStyleId>
              </a:tblPr>
              <a:tblGrid>
                <a:gridCol w="1265289">
                  <a:extLst>
                    <a:ext uri="{9D8B030D-6E8A-4147-A177-3AD203B41FA5}">
                      <a16:colId xmlns:a16="http://schemas.microsoft.com/office/drawing/2014/main" val="20000"/>
                    </a:ext>
                  </a:extLst>
                </a:gridCol>
                <a:gridCol w="966959">
                  <a:extLst>
                    <a:ext uri="{9D8B030D-6E8A-4147-A177-3AD203B41FA5}">
                      <a16:colId xmlns:a16="http://schemas.microsoft.com/office/drawing/2014/main" val="20001"/>
                    </a:ext>
                  </a:extLst>
                </a:gridCol>
              </a:tblGrid>
              <a:tr h="157319">
                <a:tc>
                  <a:txBody>
                    <a:bodyPr/>
                    <a:lstStyle/>
                    <a:p>
                      <a:pPr algn="ctr"/>
                      <a:r>
                        <a:rPr kumimoji="1" lang="en-US" altLang="ja-JP" sz="1600" dirty="0"/>
                        <a:t>property</a:t>
                      </a:r>
                      <a:endParaRPr kumimoji="1" lang="ja-JP" altLang="en-US" sz="1600" dirty="0"/>
                    </a:p>
                  </a:txBody>
                  <a:tcPr marL="0" marR="0"/>
                </a:tc>
                <a:tc>
                  <a:txBody>
                    <a:bodyPr/>
                    <a:lstStyle/>
                    <a:p>
                      <a:pPr algn="ctr"/>
                      <a:r>
                        <a:rPr kumimoji="1" lang="en-US" altLang="ja-JP" sz="1600" dirty="0"/>
                        <a:t>value</a:t>
                      </a:r>
                      <a:endParaRPr kumimoji="1" lang="ja-JP" altLang="en-US" sz="1600" dirty="0"/>
                    </a:p>
                  </a:txBody>
                  <a:tcPr marL="0" marR="0"/>
                </a:tc>
                <a:extLst>
                  <a:ext uri="{0D108BD9-81ED-4DB2-BD59-A6C34878D82A}">
                    <a16:rowId xmlns:a16="http://schemas.microsoft.com/office/drawing/2014/main" val="10000"/>
                  </a:ext>
                </a:extLst>
              </a:tr>
              <a:tr h="157319">
                <a:tc>
                  <a:txBody>
                    <a:bodyPr/>
                    <a:lstStyle/>
                    <a:p>
                      <a:pPr algn="ctr"/>
                      <a:r>
                        <a:rPr kumimoji="1" lang="en-US" altLang="ja-JP" sz="1600" dirty="0"/>
                        <a:t>status</a:t>
                      </a:r>
                      <a:endParaRPr kumimoji="1" lang="ja-JP" altLang="en-US" sz="1600" dirty="0"/>
                    </a:p>
                  </a:txBody>
                  <a:tcPr marL="0" marR="0"/>
                </a:tc>
                <a:tc>
                  <a:txBody>
                    <a:bodyPr/>
                    <a:lstStyle/>
                    <a:p>
                      <a:pPr algn="ctr"/>
                      <a:r>
                        <a:rPr kumimoji="1" lang="en-US" altLang="ja-JP" sz="1600" dirty="0"/>
                        <a:t>on/off</a:t>
                      </a:r>
                      <a:endParaRPr kumimoji="1" lang="ja-JP" altLang="en-US" sz="1600" dirty="0"/>
                    </a:p>
                  </a:txBody>
                  <a:tcPr marL="0" marR="0"/>
                </a:tc>
                <a:extLst>
                  <a:ext uri="{0D108BD9-81ED-4DB2-BD59-A6C34878D82A}">
                    <a16:rowId xmlns:a16="http://schemas.microsoft.com/office/drawing/2014/main" val="10001"/>
                  </a:ext>
                </a:extLst>
              </a:tr>
              <a:tr h="157319">
                <a:tc>
                  <a:txBody>
                    <a:bodyPr/>
                    <a:lstStyle/>
                    <a:p>
                      <a:pPr algn="ctr"/>
                      <a:r>
                        <a:rPr kumimoji="1" lang="en-US" altLang="ja-JP" sz="1600" dirty="0"/>
                        <a:t>mode</a:t>
                      </a:r>
                      <a:endParaRPr kumimoji="1" lang="ja-JP" altLang="en-US" sz="1600" dirty="0"/>
                    </a:p>
                  </a:txBody>
                  <a:tcPr marL="0" marR="0"/>
                </a:tc>
                <a:tc>
                  <a:txBody>
                    <a:bodyPr/>
                    <a:lstStyle/>
                    <a:p>
                      <a:pPr algn="ctr"/>
                      <a:r>
                        <a:rPr kumimoji="1" lang="en-US" altLang="ja-JP" sz="1600" dirty="0"/>
                        <a:t>cooling</a:t>
                      </a:r>
                      <a:endParaRPr kumimoji="1" lang="ja-JP" altLang="en-US" sz="1600" dirty="0"/>
                    </a:p>
                  </a:txBody>
                  <a:tcPr marL="0" marR="0"/>
                </a:tc>
                <a:extLst>
                  <a:ext uri="{0D108BD9-81ED-4DB2-BD59-A6C34878D82A}">
                    <a16:rowId xmlns:a16="http://schemas.microsoft.com/office/drawing/2014/main" val="10002"/>
                  </a:ext>
                </a:extLst>
              </a:tr>
              <a:tr h="181990">
                <a:tc>
                  <a:txBody>
                    <a:bodyPr/>
                    <a:lstStyle/>
                    <a:p>
                      <a:pPr algn="ctr"/>
                      <a:r>
                        <a:rPr kumimoji="1" lang="en-US" altLang="ja-JP" sz="1600" dirty="0"/>
                        <a:t>temperature</a:t>
                      </a:r>
                      <a:endParaRPr kumimoji="1" lang="ja-JP" altLang="en-US" sz="1600" dirty="0"/>
                    </a:p>
                  </a:txBody>
                  <a:tcPr marL="0" marR="0"/>
                </a:tc>
                <a:tc>
                  <a:txBody>
                    <a:bodyPr/>
                    <a:lstStyle/>
                    <a:p>
                      <a:pPr algn="ctr"/>
                      <a:r>
                        <a:rPr kumimoji="1" lang="en-US" altLang="ja-JP" sz="1600" dirty="0"/>
                        <a:t>28 deg.</a:t>
                      </a:r>
                      <a:endParaRPr kumimoji="1" lang="ja-JP" altLang="en-US" sz="1600" dirty="0"/>
                    </a:p>
                  </a:txBody>
                  <a:tcPr marL="0" marR="0"/>
                </a:tc>
                <a:extLst>
                  <a:ext uri="{0D108BD9-81ED-4DB2-BD59-A6C34878D82A}">
                    <a16:rowId xmlns:a16="http://schemas.microsoft.com/office/drawing/2014/main" val="10003"/>
                  </a:ext>
                </a:extLst>
              </a:tr>
            </a:tbl>
          </a:graphicData>
        </a:graphic>
      </p:graphicFrame>
      <p:sp>
        <p:nvSpPr>
          <p:cNvPr id="17" name="スライド番号プレースホルダー 16"/>
          <p:cNvSpPr>
            <a:spLocks noGrp="1"/>
          </p:cNvSpPr>
          <p:nvPr>
            <p:ph type="sldNum" sz="quarter" idx="10"/>
          </p:nvPr>
        </p:nvSpPr>
        <p:spPr/>
        <p:txBody>
          <a:bodyPr/>
          <a:lstStyle/>
          <a:p>
            <a:fld id="{DE2B87E1-F9DF-4BEE-B07D-635D26011F4B}" type="slidenum">
              <a:rPr lang="de-DE" altLang="ja-JP" smtClean="0"/>
              <a:pPr/>
              <a:t>12</a:t>
            </a:fld>
            <a:endParaRPr lang="de-DE" altLang="ja-JP"/>
          </a:p>
        </p:txBody>
      </p:sp>
    </p:spTree>
    <p:extLst>
      <p:ext uri="{BB962C8B-B14F-4D97-AF65-F5344CB8AC3E}">
        <p14:creationId xmlns:p14="http://schemas.microsoft.com/office/powerpoint/2010/main" val="3661714830"/>
      </p:ext>
    </p:extLst>
  </p:cSld>
  <p:clrMapOvr>
    <a:masterClrMapping/>
  </p:clrMapOvr>
  <mc:AlternateContent xmlns:mc="http://schemas.openxmlformats.org/markup-compatibility/2006" xmlns:p14="http://schemas.microsoft.com/office/powerpoint/2010/main">
    <mc:Choice Requires="p14">
      <p:transition spd="slow" p14:dur="2000" advTm="83346"/>
    </mc:Choice>
    <mc:Fallback xmlns="">
      <p:transition spd="slow" advTm="833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en-US" altLang="ja-JP" dirty="0"/>
              <a:t>Thing Description</a:t>
            </a:r>
            <a:r>
              <a:rPr kumimoji="1" lang="ja-JP" altLang="en-US" dirty="0"/>
              <a:t>の例</a:t>
            </a:r>
          </a:p>
        </p:txBody>
      </p:sp>
      <p:sp>
        <p:nvSpPr>
          <p:cNvPr id="12" name="コンテンツ プレースホルダー 11">
            <a:extLst>
              <a:ext uri="{FF2B5EF4-FFF2-40B4-BE49-F238E27FC236}">
                <a16:creationId xmlns:a16="http://schemas.microsoft.com/office/drawing/2014/main" id="{51912B3F-C711-4148-B8C1-18599DFCCBA4}"/>
              </a:ext>
            </a:extLst>
          </p:cNvPr>
          <p:cNvSpPr>
            <a:spLocks noGrp="1"/>
          </p:cNvSpPr>
          <p:nvPr>
            <p:ph idx="1"/>
          </p:nvPr>
        </p:nvSpPr>
        <p:spPr>
          <a:xfrm>
            <a:off x="168275" y="869951"/>
            <a:ext cx="8786813" cy="542826"/>
          </a:xfrm>
        </p:spPr>
        <p:txBody>
          <a:bodyPr/>
          <a:lstStyle/>
          <a:p>
            <a:r>
              <a:rPr kumimoji="1" lang="en-US" altLang="ja-JP" dirty="0"/>
              <a:t>JSON</a:t>
            </a:r>
            <a:r>
              <a:rPr kumimoji="1" lang="ja-JP" altLang="en-US" dirty="0"/>
              <a:t>による記述</a:t>
            </a:r>
          </a:p>
        </p:txBody>
      </p:sp>
      <p:sp>
        <p:nvSpPr>
          <p:cNvPr id="3" name="スライド番号プレースホルダー 2">
            <a:extLst>
              <a:ext uri="{FF2B5EF4-FFF2-40B4-BE49-F238E27FC236}">
                <a16:creationId xmlns:a16="http://schemas.microsoft.com/office/drawing/2014/main" id="{5E837613-E145-429C-B770-5FC82B71F7E2}"/>
              </a:ext>
            </a:extLst>
          </p:cNvPr>
          <p:cNvSpPr>
            <a:spLocks noGrp="1"/>
          </p:cNvSpPr>
          <p:nvPr>
            <p:ph type="sldNum" sz="quarter" idx="10"/>
          </p:nvPr>
        </p:nvSpPr>
        <p:spPr/>
        <p:txBody>
          <a:bodyPr/>
          <a:lstStyle/>
          <a:p>
            <a:fld id="{1195C95A-030B-42EE-9D8D-E0455A77345A}" type="slidenum">
              <a:rPr lang="de-DE" altLang="ja-JP" smtClean="0"/>
              <a:pPr/>
              <a:t>13</a:t>
            </a:fld>
            <a:endParaRPr lang="de-DE" altLang="ja-JP"/>
          </a:p>
        </p:txBody>
      </p:sp>
      <p:sp>
        <p:nvSpPr>
          <p:cNvPr id="4" name="フッター プレースホルダー 3"/>
          <p:cNvSpPr>
            <a:spLocks noGrp="1"/>
          </p:cNvSpPr>
          <p:nvPr>
            <p:ph type="ftr" sz="quarter" idx="11"/>
          </p:nvPr>
        </p:nvSpPr>
        <p:spPr/>
        <p:txBody>
          <a:bodyPr/>
          <a:lstStyle/>
          <a:p>
            <a:r>
              <a:rPr lang="en-US" altLang="ja-JP"/>
              <a:t>Copyright 2020 Fujitsu Laboratories Ltd.</a:t>
            </a:r>
            <a:endParaRPr lang="de-DE" altLang="ja-JP" dirty="0"/>
          </a:p>
        </p:txBody>
      </p:sp>
      <p:sp>
        <p:nvSpPr>
          <p:cNvPr id="7" name="Rectangle 3"/>
          <p:cNvSpPr/>
          <p:nvPr/>
        </p:nvSpPr>
        <p:spPr>
          <a:xfrm>
            <a:off x="426516" y="1247498"/>
            <a:ext cx="5441628" cy="5853910"/>
          </a:xfrm>
          <a:prstGeom prst="rect">
            <a:avLst/>
          </a:prstGeom>
        </p:spPr>
        <p:txBody>
          <a:bodyPr wrap="square">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FF9900"/>
                </a:solidFill>
                <a:effectLst/>
                <a:uLnTx/>
                <a:uFillTx/>
                <a:latin typeface="Consolas" panose="020B0609020204030204" pitchFamily="49" charset="0"/>
              </a:rPr>
              <a:t>"@</a:t>
            </a:r>
            <a:r>
              <a:rPr kumimoji="0" lang="de-DE" sz="1600" b="1" i="0" u="none" strike="noStrike" kern="1200" cap="none" spc="0" normalizeH="0" baseline="0" noProof="0" dirty="0" err="1">
                <a:ln>
                  <a:noFill/>
                </a:ln>
                <a:solidFill>
                  <a:srgbClr val="FF9900"/>
                </a:solidFill>
                <a:effectLst/>
                <a:uLnTx/>
                <a:uFillTx/>
                <a:latin typeface="Consolas" panose="020B0609020204030204" pitchFamily="49" charset="0"/>
              </a:rPr>
              <a:t>context</a:t>
            </a:r>
            <a:r>
              <a:rPr kumimoji="0" lang="de-DE" sz="1600" b="1" i="0" u="none" strike="noStrike" kern="1200" cap="none" spc="0" normalizeH="0" baseline="0" noProof="0" dirty="0">
                <a:ln>
                  <a:noFill/>
                </a:ln>
                <a:solidFill>
                  <a:srgbClr val="FF9900"/>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"https://www.w3.org/2019/wot/td/v1"</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 </a:t>
            </a:r>
            <a:r>
              <a:rPr kumimoji="0" lang="de-DE" sz="1600" b="1" i="0" u="none" strike="noStrike" kern="1200" cap="none" spc="0" normalizeH="0" baseline="0" noProof="0" dirty="0">
                <a:ln>
                  <a:noFill/>
                </a:ln>
                <a:solidFill>
                  <a:srgbClr val="C0504D"/>
                </a:solidFill>
                <a:effectLst/>
                <a:uLnTx/>
                <a:uFillTx/>
                <a:latin typeface="Consolas" panose="020B0609020204030204" pitchFamily="49" charset="0"/>
              </a:rPr>
              <a:t>"echo"</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C0504D"/>
                </a:solidFill>
                <a:effectLst/>
                <a:uLnTx/>
                <a:uFillTx/>
                <a:latin typeface="Consolas" panose="020B0609020204030204" pitchFamily="49" charset="0"/>
              </a:rPr>
              <a:t>"http://echonet.jp/"</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a:t>
            </a:r>
            <a:r>
              <a:rPr kumimoji="0" lang="de-DE" sz="1600" b="1" i="0" u="none" strike="noStrike" kern="1200" cap="none" spc="0" normalizeH="0" baseline="0" noProof="0" dirty="0" err="1">
                <a:ln>
                  <a:noFill/>
                </a:ln>
                <a:solidFill>
                  <a:srgbClr val="4A7B7C"/>
                </a:solidFill>
                <a:effectLst/>
                <a:uLnTx/>
                <a:uFillTx/>
                <a:latin typeface="Consolas" panose="020B0609020204030204" pitchFamily="49" charset="0"/>
              </a:rPr>
              <a:t>id</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"urn:dev:org:32473:1234567890"</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p>
          <a:p>
            <a:pPr lvl="0">
              <a:lnSpc>
                <a:spcPct val="90000"/>
              </a:lnSpc>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lang="de-DE" sz="1600" b="1" dirty="0">
                <a:solidFill>
                  <a:srgbClr val="4A7B7C"/>
                </a:solidFill>
                <a:latin typeface="Consolas" panose="020B0609020204030204" pitchFamily="49" charset="0"/>
              </a:rPr>
              <a:t>"title</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"MyLEDThing"</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a:t>
            </a:r>
            <a:r>
              <a:rPr kumimoji="0" lang="de-DE" sz="1600" b="1" i="0" u="none" strike="noStrike" kern="1200" cap="none" spc="0" normalizeH="0" baseline="0" noProof="0" dirty="0" err="1">
                <a:ln>
                  <a:noFill/>
                </a:ln>
                <a:solidFill>
                  <a:srgbClr val="4A7B7C"/>
                </a:solidFill>
                <a:effectLst/>
                <a:uLnTx/>
                <a:uFillTx/>
                <a:latin typeface="Consolas" panose="020B0609020204030204" pitchFamily="49" charset="0"/>
              </a:rPr>
              <a:t>description</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"RGB LED </a:t>
            </a:r>
            <a:r>
              <a:rPr kumimoji="0" lang="de-DE" sz="1600" b="0" i="0" u="none" strike="noStrike" kern="1200" cap="none" spc="0" normalizeH="0" baseline="0" noProof="0" dirty="0" err="1">
                <a:ln>
                  <a:noFill/>
                </a:ln>
                <a:solidFill>
                  <a:srgbClr val="0000FF"/>
                </a:solidFill>
                <a:effectLst/>
                <a:uLnTx/>
                <a:uFillTx/>
                <a:latin typeface="Consolas" panose="020B0609020204030204" pitchFamily="49" charset="0"/>
              </a:rPr>
              <a:t>torchiere</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FF9900"/>
                </a:solidFill>
                <a:effectLst/>
                <a:uLnTx/>
                <a:uFillTx/>
                <a:latin typeface="Consolas" panose="020B0609020204030204" pitchFamily="49" charset="0"/>
              </a:rPr>
              <a:t>"@type"</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"Thing"</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C0504D"/>
                </a:solidFill>
                <a:effectLst/>
                <a:uLnTx/>
                <a:uFillTx/>
                <a:latin typeface="Consolas" panose="020B0609020204030204" pitchFamily="49" charset="0"/>
              </a:rPr>
              <a:t>"</a:t>
            </a:r>
            <a:r>
              <a:rPr kumimoji="0" lang="de-DE" sz="1600" b="1" dirty="0">
                <a:solidFill>
                  <a:srgbClr val="C0504D"/>
                </a:solidFill>
                <a:latin typeface="Consolas" panose="020B0609020204030204" pitchFamily="49" charset="0"/>
              </a:rPr>
              <a:t>echo</a:t>
            </a:r>
            <a:r>
              <a:rPr kumimoji="0" lang="de-DE" sz="1600" b="1" i="0" u="none" strike="noStrike" kern="1200" cap="none" spc="0" normalizeH="0" baseline="0" noProof="0" dirty="0">
                <a:ln>
                  <a:noFill/>
                </a:ln>
                <a:solidFill>
                  <a:srgbClr val="C0504D"/>
                </a:solidFill>
                <a:effectLst/>
                <a:uLnTx/>
                <a:uFillTx/>
                <a:latin typeface="Consolas" panose="020B0609020204030204" pitchFamily="49" charset="0"/>
              </a:rPr>
              <a:t>:generalLighting"</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  "securityDefinitions"</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4A7B7C"/>
                </a:solidFill>
                <a:effectLst/>
                <a:uLnTx/>
                <a:uFillTx/>
                <a:latin typeface="Consolas" panose="020B0609020204030204" pitchFamily="49" charset="0"/>
              </a:rPr>
              <a:t>"default"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lvl="0">
              <a:lnSpc>
                <a:spcPct val="90000"/>
              </a:lnSpc>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"scheme"</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0" i="0" u="none" strike="noStrike" kern="1200" cap="none" spc="0" normalizeH="0" baseline="0" noProof="0" dirty="0">
                <a:ln>
                  <a:noFill/>
                </a:ln>
                <a:solidFill>
                  <a:srgbClr val="4A7B7C"/>
                </a:solidFill>
                <a:effectLst/>
                <a:uLnTx/>
                <a:uFillTx/>
                <a:latin typeface="Consolas" panose="020B0609020204030204" pitchFamily="49" charset="0"/>
              </a:rPr>
              <a:t>"bearer</a:t>
            </a:r>
            <a:r>
              <a:rPr lang="de-DE" sz="1600" b="1" dirty="0">
                <a:solidFill>
                  <a:srgbClr val="4A7B7C"/>
                </a:solidFill>
                <a:latin typeface="Consolas" panose="020B0609020204030204" pitchFamily="49" charset="0"/>
              </a:rPr>
              <a:t>"</a:t>
            </a:r>
            <a:endParaRPr lang="de-DE" sz="1600" dirty="0">
              <a:solidFill>
                <a:srgbClr val="000000"/>
              </a:solidFill>
              <a:latin typeface="Consolas" panose="020B0609020204030204" pitchFamily="49" charset="0"/>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p>
          <a:p>
            <a:pPr lvl="0">
              <a:lnSpc>
                <a:spcPct val="90000"/>
              </a:lnSpc>
              <a:defRPr/>
            </a:pP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  "security"</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lang="de-DE" sz="1600" dirty="0">
                <a:solidFill>
                  <a:srgbClr val="4A7B7C"/>
                </a:solidFill>
                <a:latin typeface="Consolas" panose="020B0609020204030204" pitchFamily="49" charset="0"/>
              </a:rPr>
              <a:t>"default"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FF0000"/>
                </a:solidFill>
                <a:effectLst/>
                <a:uLnTx/>
                <a:uFillTx/>
                <a:latin typeface="Consolas" panose="020B0609020204030204" pitchFamily="49" charset="0"/>
              </a:rPr>
              <a:t>"</a:t>
            </a:r>
            <a:r>
              <a:rPr kumimoji="0" lang="de-DE" sz="1600" b="1" i="0" u="none" strike="noStrike" kern="1200" cap="none" spc="0" normalizeH="0" baseline="0" noProof="0" dirty="0" err="1">
                <a:ln>
                  <a:noFill/>
                </a:ln>
                <a:solidFill>
                  <a:srgbClr val="FF0000"/>
                </a:solidFill>
                <a:effectLst/>
                <a:uLnTx/>
                <a:uFillTx/>
                <a:latin typeface="Consolas" panose="020B0609020204030204" pitchFamily="49" charset="0"/>
              </a:rPr>
              <a:t>properties</a:t>
            </a:r>
            <a:r>
              <a:rPr kumimoji="0" lang="de-DE" sz="1600" b="1" i="0" u="none" strike="noStrike" kern="1200" cap="none" spc="0" normalizeH="0" baseline="0" noProof="0" dirty="0">
                <a:ln>
                  <a:noFill/>
                </a:ln>
                <a:solidFill>
                  <a:srgbClr val="FF0000"/>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p>
          <a:p>
            <a:pPr lvl="0">
              <a:lnSpc>
                <a:spcPct val="90000"/>
              </a:lnSpc>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ea typeface="Calibri"/>
                <a:cs typeface="Times New Roman"/>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"brightness"</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lang="de-DE" sz="1600" dirty="0">
              <a:solidFill>
                <a:srgbClr val="FF0066"/>
              </a:solidFill>
              <a:latin typeface="Consolas" panose="020B0609020204030204" pitchFamily="49" charset="0"/>
            </a:endParaRPr>
          </a:p>
          <a:p>
            <a:pPr lvl="0">
              <a:lnSpc>
                <a:spcPct val="90000"/>
              </a:lnSpc>
              <a:defRPr/>
            </a:pPr>
            <a:r>
              <a:rPr lang="de-DE" sz="1600" b="1" dirty="0">
                <a:solidFill>
                  <a:srgbClr val="FF0066"/>
                </a:solidFill>
                <a:latin typeface="Consolas" panose="020B0609020204030204" pitchFamily="49" charset="0"/>
              </a:rPr>
              <a:t>     </a:t>
            </a:r>
            <a:r>
              <a:rPr lang="de-DE" sz="1600" b="1" dirty="0">
                <a:solidFill>
                  <a:srgbClr val="FF9900"/>
                </a:solidFill>
                <a:latin typeface="Consolas" panose="020B0609020204030204" pitchFamily="49" charset="0"/>
              </a:rPr>
              <a:t> "@type"</a:t>
            </a:r>
            <a:r>
              <a:rPr lang="de-DE" sz="1600" dirty="0">
                <a:solidFill>
                  <a:srgbClr val="000000"/>
                </a:solidFill>
                <a:latin typeface="Consolas" panose="020B0609020204030204" pitchFamily="49" charset="0"/>
              </a:rPr>
              <a:t>: [</a:t>
            </a:r>
            <a:r>
              <a:rPr lang="de-DE" sz="1600" b="1" dirty="0">
                <a:solidFill>
                  <a:srgbClr val="C0504D"/>
                </a:solidFill>
                <a:latin typeface="Consolas" panose="020B0609020204030204" pitchFamily="49" charset="0"/>
              </a:rPr>
              <a:t>"echo:brightness"</a:t>
            </a:r>
            <a:r>
              <a:rPr lang="de-DE" sz="1600" dirty="0">
                <a:solidFill>
                  <a:srgbClr val="000000"/>
                </a:solidFill>
                <a:latin typeface="Consolas" panose="020B0609020204030204" pitchFamily="49" charset="0"/>
              </a:rPr>
              <a:t>],</a:t>
            </a:r>
            <a:endParaRPr kumimoji="0" lang="de-DE" sz="1600"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charset="-128"/>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ea typeface="ＭＳ Ｐゴシック" charset="-128"/>
              </a:rPr>
              <a:t>     </a:t>
            </a:r>
            <a:r>
              <a:rPr kumimoji="0" lang="de-DE" sz="1600" b="0" i="0" u="none" strike="noStrike" kern="1200" cap="none" spc="0" normalizeH="0" baseline="0" noProof="0" dirty="0">
                <a:ln>
                  <a:noFill/>
                </a:ln>
                <a:solidFill>
                  <a:srgbClr val="FF0066"/>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FF0066"/>
                </a:solidFill>
                <a:effectLst/>
                <a:uLnTx/>
                <a:uFillTx/>
                <a:latin typeface="Consolas" panose="020B0609020204030204" pitchFamily="49" charset="0"/>
              </a:rPr>
              <a:t>"type"</a:t>
            </a:r>
            <a:r>
              <a:rPr kumimoji="0" lang="de-DE" sz="1600" b="0" i="0" u="none" strike="noStrike" kern="1200" cap="none" spc="0" normalizeH="0" baseline="0" noProof="0" dirty="0">
                <a:ln>
                  <a:noFill/>
                </a:ln>
                <a:solidFill>
                  <a:prstClr val="black"/>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FF0066"/>
                </a:solidFill>
                <a:effectLst/>
                <a:uLnTx/>
                <a:uFillTx/>
                <a:latin typeface="Consolas" panose="020B0609020204030204" pitchFamily="49" charset="0"/>
              </a:rPr>
              <a:t> "integer",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FF0066"/>
                </a:solidFill>
                <a:effectLst/>
                <a:uLnTx/>
                <a:uFillTx/>
                <a:latin typeface="Consolas" panose="020B0609020204030204" pitchFamily="49" charset="0"/>
              </a:rPr>
              <a:t>      "</a:t>
            </a:r>
            <a:r>
              <a:rPr kumimoji="0" lang="de-DE" sz="1600" b="1" i="0" u="none" strike="noStrike" kern="1200" cap="none" spc="0" normalizeH="0" baseline="0" noProof="0" dirty="0" err="1">
                <a:ln>
                  <a:noFill/>
                </a:ln>
                <a:solidFill>
                  <a:srgbClr val="FF0066"/>
                </a:solidFill>
                <a:effectLst/>
                <a:uLnTx/>
                <a:uFillTx/>
                <a:latin typeface="Consolas" panose="020B0609020204030204" pitchFamily="49" charset="0"/>
              </a:rPr>
              <a:t>minimum</a:t>
            </a:r>
            <a:r>
              <a:rPr kumimoji="0" lang="de-DE" sz="1600" b="1" i="0" u="none" strike="noStrike" kern="1200" cap="none" spc="0" normalizeH="0" baseline="0" noProof="0" dirty="0">
                <a:ln>
                  <a:noFill/>
                </a:ln>
                <a:solidFill>
                  <a:srgbClr val="FF0066"/>
                </a:solidFill>
                <a:effectLst/>
                <a:uLnTx/>
                <a:uFillTx/>
                <a:latin typeface="Consolas" panose="020B0609020204030204" pitchFamily="49" charset="0"/>
              </a:rPr>
              <a:t>"</a:t>
            </a:r>
            <a:r>
              <a:rPr kumimoji="0" lang="de-DE" sz="1600" b="0" i="0" u="none" strike="noStrike" kern="1200" cap="none" spc="0" normalizeH="0" baseline="0" noProof="0" dirty="0">
                <a:ln>
                  <a:noFill/>
                </a:ln>
                <a:solidFill>
                  <a:prstClr val="black"/>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FF0066"/>
                </a:solidFill>
                <a:effectLst/>
                <a:uLnTx/>
                <a:uFillTx/>
                <a:latin typeface="Consolas" panose="020B0609020204030204" pitchFamily="49" charset="0"/>
              </a:rPr>
              <a:t> 0,</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FF0066"/>
                </a:solidFill>
                <a:effectLst/>
                <a:uLnTx/>
                <a:uFillTx/>
                <a:latin typeface="Consolas" panose="020B0609020204030204" pitchFamily="49" charset="0"/>
              </a:rPr>
              <a:t>      "maximum"</a:t>
            </a:r>
            <a:r>
              <a:rPr kumimoji="0" lang="de-DE" sz="1600" b="0" i="0" u="none" strike="noStrike" kern="1200" cap="none" spc="0" normalizeH="0" baseline="0" noProof="0" dirty="0">
                <a:ln>
                  <a:noFill/>
                </a:ln>
                <a:solidFill>
                  <a:prstClr val="black"/>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FF0066"/>
                </a:solidFill>
                <a:effectLst/>
                <a:uLnTx/>
                <a:uFillTx/>
                <a:latin typeface="Consolas" panose="020B0609020204030204" pitchFamily="49" charset="0"/>
              </a:rPr>
              <a:t> 100,</a:t>
            </a:r>
            <a:endParaRPr lang="de-DE" sz="1600" dirty="0">
              <a:solidFill>
                <a:prstClr val="black"/>
              </a:solidFill>
              <a:latin typeface="Consolas" panose="020B0609020204030204" pitchFamily="49" charset="0"/>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1" i="0" u="none" strike="noStrike" kern="1200" cap="none" spc="0" normalizeH="0" baseline="0" noProof="0" dirty="0">
                <a:ln>
                  <a:noFill/>
                </a:ln>
                <a:solidFill>
                  <a:srgbClr val="4A7B7C"/>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00B050"/>
                </a:solidFill>
                <a:effectLst/>
                <a:uLnTx/>
                <a:uFillTx/>
                <a:latin typeface="Consolas" panose="020B0609020204030204" pitchFamily="49" charset="0"/>
              </a:rPr>
              <a:t>"forms"</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 ...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de-DE" sz="1600" b="1" i="0" u="none" strike="noStrike" kern="1200" cap="none" spc="0" normalizeH="0" baseline="0" noProof="0" dirty="0">
                <a:ln>
                  <a:noFill/>
                </a:ln>
                <a:solidFill>
                  <a:srgbClr val="FF0000"/>
                </a:solidFill>
                <a:effectLst/>
                <a:uLnTx/>
                <a:uFillTx/>
                <a:latin typeface="Consolas" panose="020B0609020204030204" pitchFamily="49" charset="0"/>
              </a:rPr>
              <a:t>"</a:t>
            </a:r>
            <a:r>
              <a:rPr kumimoji="0" lang="de-DE" sz="1600" b="1" i="0" u="none" strike="noStrike" kern="1200" cap="none" spc="0" normalizeH="0" baseline="0" noProof="0" dirty="0" err="1">
                <a:ln>
                  <a:noFill/>
                </a:ln>
                <a:solidFill>
                  <a:srgbClr val="FF0000"/>
                </a:solidFill>
                <a:effectLst/>
                <a:uLnTx/>
                <a:uFillTx/>
                <a:latin typeface="Consolas" panose="020B0609020204030204" pitchFamily="49" charset="0"/>
              </a:rPr>
              <a:t>actions</a:t>
            </a:r>
            <a:r>
              <a:rPr kumimoji="0" lang="de-DE" sz="1600" b="1" i="0" u="none" strike="noStrike" kern="1200" cap="none" spc="0" normalizeH="0" baseline="0" noProof="0" dirty="0">
                <a:ln>
                  <a:noFill/>
                </a:ln>
                <a:solidFill>
                  <a:srgbClr val="FF0000"/>
                </a:solidFill>
                <a:effectLst/>
                <a:uLnTx/>
                <a:uFillTx/>
                <a:latin typeface="Consolas" panose="020B0609020204030204" pitchFamily="49" charset="0"/>
              </a:rPr>
              <a:t>"</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ea typeface="Calibri"/>
                <a:cs typeface="Times New Roman"/>
              </a:rPr>
              <a:t>    </a:t>
            </a:r>
            <a:r>
              <a:rPr kumimoji="0" lang="de-DE" sz="1600" b="0" i="0" u="none" strike="noStrike" kern="1200" cap="none" spc="0" normalizeH="0" baseline="0" noProof="0" dirty="0">
                <a:ln>
                  <a:noFill/>
                </a:ln>
                <a:solidFill>
                  <a:srgbClr val="0000FF"/>
                </a:solidFill>
                <a:effectLst/>
                <a:uLnTx/>
                <a:uFillTx/>
                <a:latin typeface="Consolas" panose="020B0609020204030204" pitchFamily="49" charset="0"/>
              </a:rPr>
              <a:t>"fadeIn"</a:t>
            </a:r>
            <a:r>
              <a:rPr kumimoji="0" lang="de-DE" sz="1600" b="0" i="0" u="none" strike="noStrike" kern="1200" cap="none" spc="0" normalizeH="0" baseline="0" noProof="0" dirty="0">
                <a:ln>
                  <a:noFill/>
                </a:ln>
                <a:solidFill>
                  <a:srgbClr val="000000"/>
                </a:solidFill>
                <a:effectLst/>
                <a:uLnTx/>
                <a:uFillTx/>
                <a:latin typeface="Consolas" panose="020B0609020204030204" pitchFamily="49" charset="0"/>
              </a:rPr>
              <a:t>: {</a:t>
            </a:r>
          </a:p>
          <a:p>
            <a:pPr marL="0" marR="0" lvl="0" indent="0" algn="l" defTabSz="914400" rtl="0" eaLnBrk="1" fontAlgn="auto" latinLnBrk="0" hangingPunct="1">
              <a:lnSpc>
                <a:spcPct val="90000"/>
              </a:lnSpc>
              <a:spcBef>
                <a:spcPts val="0"/>
              </a:spcBef>
              <a:spcAft>
                <a:spcPts val="0"/>
              </a:spcAft>
              <a:buClrTx/>
              <a:buSzTx/>
              <a:buFontTx/>
              <a:buNone/>
              <a:tabLst/>
              <a:defRPr/>
            </a:pPr>
            <a:r>
              <a:rPr lang="de-DE" sz="1600" dirty="0">
                <a:solidFill>
                  <a:srgbClr val="000000"/>
                </a:solidFill>
                <a:latin typeface="Consolas" panose="020B0609020204030204" pitchFamily="49" charset="0"/>
                <a:ea typeface="Calibri"/>
                <a:cs typeface="Times New Roman"/>
              </a:rPr>
              <a:t>      ...</a:t>
            </a:r>
            <a:endParaRPr kumimoji="0" lang="de-DE" sz="1600" b="0" i="0" u="none" strike="noStrike" kern="1200" cap="none" spc="0" normalizeH="0" baseline="0" noProof="0" dirty="0">
              <a:ln>
                <a:noFill/>
              </a:ln>
              <a:solidFill>
                <a:prstClr val="black"/>
              </a:solidFill>
              <a:effectLst/>
              <a:uLnTx/>
              <a:uFillTx/>
              <a:latin typeface="Consolas" panose="020B0609020204030204" pitchFamily="49" charset="0"/>
              <a:ea typeface="Calibri"/>
              <a:cs typeface="Times New Roman"/>
            </a:endParaRPr>
          </a:p>
        </p:txBody>
      </p:sp>
      <p:sp>
        <p:nvSpPr>
          <p:cNvPr id="2" name="右中かっこ 1">
            <a:extLst>
              <a:ext uri="{FF2B5EF4-FFF2-40B4-BE49-F238E27FC236}">
                <a16:creationId xmlns:a16="http://schemas.microsoft.com/office/drawing/2014/main" id="{C8B299D1-965F-402E-AE7E-55E863792B21}"/>
              </a:ext>
            </a:extLst>
          </p:cNvPr>
          <p:cNvSpPr/>
          <p:nvPr/>
        </p:nvSpPr>
        <p:spPr bwMode="auto">
          <a:xfrm>
            <a:off x="5580112" y="1484244"/>
            <a:ext cx="288032" cy="2160233"/>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3" name="テキスト ボックス 12">
            <a:extLst>
              <a:ext uri="{FF2B5EF4-FFF2-40B4-BE49-F238E27FC236}">
                <a16:creationId xmlns:a16="http://schemas.microsoft.com/office/drawing/2014/main" id="{0115A734-20B4-46D0-9703-E17CA3559BB0}"/>
              </a:ext>
            </a:extLst>
          </p:cNvPr>
          <p:cNvSpPr txBox="1"/>
          <p:nvPr/>
        </p:nvSpPr>
        <p:spPr>
          <a:xfrm>
            <a:off x="6042491" y="2032300"/>
            <a:ext cx="2738250" cy="1200329"/>
          </a:xfrm>
          <a:prstGeom prst="rect">
            <a:avLst/>
          </a:prstGeom>
          <a:noFill/>
        </p:spPr>
        <p:txBody>
          <a:bodyPr wrap="none" rtlCol="0">
            <a:spAutoFit/>
          </a:bodyPr>
          <a:lstStyle/>
          <a:p>
            <a:pPr algn="l"/>
            <a:r>
              <a:rPr lang="ja-JP" altLang="en-US" b="1" dirty="0">
                <a:latin typeface="Meiryo UI" panose="020B0604030504040204" pitchFamily="50" charset="-128"/>
                <a:ea typeface="Meiryo UI" panose="020B0604030504040204" pitchFamily="50" charset="-128"/>
                <a:cs typeface="Meiryo UI" panose="020B0604030504040204" pitchFamily="50" charset="-128"/>
              </a:rPr>
              <a:t>デバイスのメタ情報</a:t>
            </a:r>
            <a:endParaRPr lang="en-US" altLang="ja-JP" b="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・デバイス</a:t>
            </a:r>
            <a:r>
              <a:rPr lang="en-US" altLang="ja-JP" dirty="0">
                <a:latin typeface="Meiryo UI" panose="020B0604030504040204" pitchFamily="50" charset="-128"/>
                <a:ea typeface="Meiryo UI" panose="020B0604030504040204" pitchFamily="50" charset="-128"/>
                <a:cs typeface="Meiryo UI" panose="020B0604030504040204" pitchFamily="50" charset="-128"/>
              </a:rPr>
              <a:t>ID</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r>
              <a:rPr lang="en-US" altLang="ja-JP" dirty="0">
                <a:latin typeface="Meiryo UI" panose="020B0604030504040204" pitchFamily="50" charset="-128"/>
                <a:ea typeface="Meiryo UI" panose="020B0604030504040204" pitchFamily="50" charset="-128"/>
                <a:cs typeface="Meiryo UI" panose="020B0604030504040204" pitchFamily="50" charset="-128"/>
              </a:rPr>
              <a:t>URN</a:t>
            </a:r>
            <a:r>
              <a:rPr lang="ja-JP" altLang="en-US" dirty="0">
                <a:latin typeface="Meiryo UI" panose="020B0604030504040204" pitchFamily="50" charset="-128"/>
                <a:ea typeface="Meiryo UI" panose="020B0604030504040204" pitchFamily="50" charset="-128"/>
                <a:cs typeface="Meiryo UI" panose="020B0604030504040204" pitchFamily="50" charset="-128"/>
              </a:rPr>
              <a:t>）</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・デバイス種別</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・型名、メーカ名、製造番号</a:t>
            </a:r>
          </a:p>
        </p:txBody>
      </p:sp>
      <p:sp>
        <p:nvSpPr>
          <p:cNvPr id="14" name="右中かっこ 13">
            <a:extLst>
              <a:ext uri="{FF2B5EF4-FFF2-40B4-BE49-F238E27FC236}">
                <a16:creationId xmlns:a16="http://schemas.microsoft.com/office/drawing/2014/main" id="{199D3560-7765-4328-8CE3-8934E416ED88}"/>
              </a:ext>
            </a:extLst>
          </p:cNvPr>
          <p:cNvSpPr/>
          <p:nvPr/>
        </p:nvSpPr>
        <p:spPr bwMode="auto">
          <a:xfrm>
            <a:off x="5577600" y="4365104"/>
            <a:ext cx="309979" cy="2232248"/>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sp>
        <p:nvSpPr>
          <p:cNvPr id="15" name="テキスト ボックス 14">
            <a:extLst>
              <a:ext uri="{FF2B5EF4-FFF2-40B4-BE49-F238E27FC236}">
                <a16:creationId xmlns:a16="http://schemas.microsoft.com/office/drawing/2014/main" id="{29F5225D-7912-4904-94D8-A84A9C99F316}"/>
              </a:ext>
            </a:extLst>
          </p:cNvPr>
          <p:cNvSpPr txBox="1"/>
          <p:nvPr/>
        </p:nvSpPr>
        <p:spPr>
          <a:xfrm>
            <a:off x="6040861" y="4881063"/>
            <a:ext cx="2900153" cy="1200329"/>
          </a:xfrm>
          <a:prstGeom prst="rect">
            <a:avLst/>
          </a:prstGeom>
          <a:noFill/>
        </p:spPr>
        <p:txBody>
          <a:bodyPr wrap="none" rtlCol="0">
            <a:spAutoFit/>
          </a:bodyPr>
          <a:lstStyle/>
          <a:p>
            <a:pPr algn="l"/>
            <a:r>
              <a:rPr lang="ja-JP" altLang="en-US" b="1" dirty="0">
                <a:latin typeface="Meiryo UI" panose="020B0604030504040204" pitchFamily="50" charset="-128"/>
                <a:ea typeface="Meiryo UI" panose="020B0604030504040204" pitchFamily="50" charset="-128"/>
                <a:cs typeface="Meiryo UI" panose="020B0604030504040204" pitchFamily="50" charset="-128"/>
              </a:rPr>
              <a:t>デバイスの操作インタフェース</a:t>
            </a:r>
            <a:endParaRPr lang="en-US" altLang="ja-JP" b="1"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・プロパティ</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・イベント</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dirty="0">
                <a:latin typeface="Meiryo UI" panose="020B0604030504040204" pitchFamily="50" charset="-128"/>
                <a:ea typeface="Meiryo UI" panose="020B0604030504040204" pitchFamily="50" charset="-128"/>
                <a:cs typeface="Meiryo UI" panose="020B0604030504040204" pitchFamily="50" charset="-128"/>
              </a:rPr>
              <a:t>・アクション</a:t>
            </a:r>
          </a:p>
        </p:txBody>
      </p:sp>
    </p:spTree>
    <p:extLst>
      <p:ext uri="{BB962C8B-B14F-4D97-AF65-F5344CB8AC3E}">
        <p14:creationId xmlns:p14="http://schemas.microsoft.com/office/powerpoint/2010/main" val="709424903"/>
      </p:ext>
    </p:extLst>
  </p:cSld>
  <p:clrMapOvr>
    <a:masterClrMapping/>
  </p:clrMapOvr>
  <mc:AlternateContent xmlns:mc="http://schemas.openxmlformats.org/markup-compatibility/2006" xmlns:p14="http://schemas.microsoft.com/office/powerpoint/2010/main">
    <mc:Choice Requires="p14">
      <p:transition spd="slow" p14:dur="2000" advTm="86480"/>
    </mc:Choice>
    <mc:Fallback xmlns="">
      <p:transition spd="slow" advTm="8648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直線コネクタ 71"/>
          <p:cNvCxnSpPr/>
          <p:nvPr/>
        </p:nvCxnSpPr>
        <p:spPr bwMode="auto">
          <a:xfrm>
            <a:off x="2915816" y="3429000"/>
            <a:ext cx="0" cy="2220665"/>
          </a:xfrm>
          <a:prstGeom prst="line">
            <a:avLst/>
          </a:prstGeom>
          <a:gradFill rotWithShape="0">
            <a:gsLst>
              <a:gs pos="0">
                <a:srgbClr val="FFFFFF"/>
              </a:gs>
              <a:gs pos="100000">
                <a:srgbClr val="C8C8C8"/>
              </a:gs>
            </a:gsLst>
            <a:lin ang="5400000" scaled="1"/>
          </a:gradFill>
          <a:ln w="28575" cap="flat" cmpd="sng" algn="ctr">
            <a:solidFill>
              <a:srgbClr val="C00000"/>
            </a:solidFill>
            <a:prstDash val="sysDot"/>
            <a:round/>
            <a:headEnd type="none" w="med" len="med"/>
            <a:tailEnd type="none" w="med" len="med"/>
          </a:ln>
          <a:effectLst/>
        </p:spPr>
      </p:cxnSp>
      <p:sp>
        <p:nvSpPr>
          <p:cNvPr id="2" name="タイトル 1"/>
          <p:cNvSpPr>
            <a:spLocks noGrp="1"/>
          </p:cNvSpPr>
          <p:nvPr>
            <p:ph type="title"/>
          </p:nvPr>
        </p:nvSpPr>
        <p:spPr/>
        <p:txBody>
          <a:bodyPr/>
          <a:lstStyle/>
          <a:p>
            <a:r>
              <a:rPr kumimoji="1" lang="en-US" altLang="ja-JP" dirty="0"/>
              <a:t>Web of Things</a:t>
            </a:r>
            <a:r>
              <a:rPr kumimoji="1" lang="ja-JP" altLang="en-US" dirty="0"/>
              <a:t>導入によるメリット</a:t>
            </a:r>
          </a:p>
        </p:txBody>
      </p:sp>
      <p:sp>
        <p:nvSpPr>
          <p:cNvPr id="3" name="スライド番号プレースホルダー 2"/>
          <p:cNvSpPr>
            <a:spLocks noGrp="1"/>
          </p:cNvSpPr>
          <p:nvPr>
            <p:ph type="sldNum" sz="quarter" idx="10"/>
          </p:nvPr>
        </p:nvSpPr>
        <p:spPr/>
        <p:txBody>
          <a:bodyPr/>
          <a:lstStyle/>
          <a:p>
            <a:fld id="{1195C95A-030B-42EE-9D8D-E0455A77345A}" type="slidenum">
              <a:rPr lang="de-DE" altLang="ja-JP" smtClean="0"/>
              <a:pPr/>
              <a:t>14</a:t>
            </a:fld>
            <a:endParaRPr lang="de-DE" altLang="ja-JP"/>
          </a:p>
        </p:txBody>
      </p:sp>
      <p:sp>
        <p:nvSpPr>
          <p:cNvPr id="4" name="フッター プレースホルダー 3"/>
          <p:cNvSpPr>
            <a:spLocks noGrp="1"/>
          </p:cNvSpPr>
          <p:nvPr>
            <p:ph type="ftr" sz="quarter" idx="11"/>
          </p:nvPr>
        </p:nvSpPr>
        <p:spPr/>
        <p:txBody>
          <a:bodyPr/>
          <a:lstStyle/>
          <a:p>
            <a:r>
              <a:rPr lang="en-US" altLang="ja-JP"/>
              <a:t>Copyright 2020 Fujitsu Laboratories Ltd.</a:t>
            </a:r>
            <a:endParaRPr lang="de-DE" altLang="ja-JP" dirty="0"/>
          </a:p>
        </p:txBody>
      </p:sp>
      <p:sp>
        <p:nvSpPr>
          <p:cNvPr id="13" name="正方形/長方形 12"/>
          <p:cNvSpPr/>
          <p:nvPr/>
        </p:nvSpPr>
        <p:spPr bwMode="gray">
          <a:xfrm>
            <a:off x="3592533" y="3374760"/>
            <a:ext cx="1883847" cy="2659276"/>
          </a:xfrm>
          <a:prstGeom prst="rect">
            <a:avLst/>
          </a:prstGeom>
          <a:solidFill>
            <a:srgbClr val="FFFFFF"/>
          </a:solidFill>
          <a:ln w="15875" cap="sq" cmpd="sng" algn="ctr">
            <a:solidFill>
              <a:srgbClr val="87867E"/>
            </a:solidFill>
            <a:prstDash val="solid"/>
            <a:miter lim="800000"/>
            <a:headEnd type="none" w="med" len="med"/>
            <a:tailEnd type="none" w="med" len="med"/>
          </a:ln>
          <a:effectLst/>
        </p:spPr>
        <p:txBody>
          <a:bodyPr wrap="none" anchor="t"/>
          <a:lstStyle/>
          <a:p>
            <a:pPr algn="ctr">
              <a:defRPr/>
            </a:pP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データ構造</a:t>
            </a:r>
            <a:endPar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defRPr/>
            </a:pP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【Things</a:t>
            </a:r>
            <a:r>
              <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Description】</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4" name="左矢印 13"/>
          <p:cNvSpPr/>
          <p:nvPr/>
        </p:nvSpPr>
        <p:spPr bwMode="gray">
          <a:xfrm flipH="1">
            <a:off x="2564878" y="3698126"/>
            <a:ext cx="806520" cy="252000"/>
          </a:xfrm>
          <a:prstGeom prst="leftArrow">
            <a:avLst>
              <a:gd name="adj1" fmla="val 55131"/>
              <a:gd name="adj2" fmla="val 50000"/>
            </a:avLst>
          </a:prstGeom>
          <a:solidFill>
            <a:srgbClr val="EBD9D9"/>
          </a:solidFill>
          <a:ln w="9525" cap="flat" cmpd="sng" algn="ctr">
            <a:solidFill>
              <a:srgbClr val="CEA2A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PUT</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左右矢印 14"/>
          <p:cNvSpPr/>
          <p:nvPr/>
        </p:nvSpPr>
        <p:spPr bwMode="gray">
          <a:xfrm>
            <a:off x="2507399" y="4090833"/>
            <a:ext cx="864000" cy="252000"/>
          </a:xfrm>
          <a:prstGeom prst="leftRightArrow">
            <a:avLst>
              <a:gd name="adj1" fmla="val 63853"/>
              <a:gd name="adj2" fmla="val 50000"/>
            </a:avLst>
          </a:prstGeom>
          <a:solidFill>
            <a:srgbClr val="EBD9D9"/>
          </a:solidFill>
          <a:ln w="9525" cap="flat" cmpd="sng" algn="ctr">
            <a:solidFill>
              <a:srgbClr val="CEA2A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rPr>
              <a:t> GET</a:t>
            </a:r>
            <a:endPar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graphicFrame>
        <p:nvGraphicFramePr>
          <p:cNvPr id="39" name="表 38"/>
          <p:cNvGraphicFramePr>
            <a:graphicFrameLocks noGrp="1"/>
          </p:cNvGraphicFramePr>
          <p:nvPr>
            <p:extLst>
              <p:ext uri="{D42A27DB-BD31-4B8C-83A1-F6EECF244321}">
                <p14:modId xmlns:p14="http://schemas.microsoft.com/office/powerpoint/2010/main" val="2413791605"/>
              </p:ext>
            </p:extLst>
          </p:nvPr>
        </p:nvGraphicFramePr>
        <p:xfrm>
          <a:off x="3641834" y="3861732"/>
          <a:ext cx="1755115" cy="2100296"/>
        </p:xfrm>
        <a:graphic>
          <a:graphicData uri="http://schemas.openxmlformats.org/drawingml/2006/table">
            <a:tbl>
              <a:tblPr firstRow="1" bandRow="1"/>
              <a:tblGrid>
                <a:gridCol w="609813">
                  <a:extLst>
                    <a:ext uri="{9D8B030D-6E8A-4147-A177-3AD203B41FA5}">
                      <a16:colId xmlns:a16="http://schemas.microsoft.com/office/drawing/2014/main" val="20000"/>
                    </a:ext>
                  </a:extLst>
                </a:gridCol>
                <a:gridCol w="609813">
                  <a:extLst>
                    <a:ext uri="{9D8B030D-6E8A-4147-A177-3AD203B41FA5}">
                      <a16:colId xmlns:a16="http://schemas.microsoft.com/office/drawing/2014/main" val="20001"/>
                    </a:ext>
                  </a:extLst>
                </a:gridCol>
                <a:gridCol w="535489">
                  <a:extLst>
                    <a:ext uri="{9D8B030D-6E8A-4147-A177-3AD203B41FA5}">
                      <a16:colId xmlns:a16="http://schemas.microsoft.com/office/drawing/2014/main" val="20002"/>
                    </a:ext>
                  </a:extLst>
                </a:gridCol>
              </a:tblGrid>
              <a:tr h="262537">
                <a:tc>
                  <a:txBody>
                    <a:bodyPr/>
                    <a:lstStyle/>
                    <a:p>
                      <a:pPr algn="ct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設備</a:t>
                      </a:r>
                    </a:p>
                  </a:txBody>
                  <a:tcPr marL="0" marR="0" marT="54768" marB="54768"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A30B1A"/>
                    </a:solidFill>
                  </a:tcPr>
                </a:tc>
                <a:tc>
                  <a:txBody>
                    <a:bodyPr/>
                    <a:lstStyle>
                      <a:lvl1pPr marL="0" algn="l" defTabSz="497754" rtl="0" eaLnBrk="1" latinLnBrk="0" hangingPunct="1">
                        <a:defRPr kumimoji="1" sz="2000" b="1" kern="1200">
                          <a:solidFill>
                            <a:schemeClr val="lt1"/>
                          </a:solidFill>
                          <a:latin typeface="Arial"/>
                          <a:ea typeface="ＭＳ Ｐゴシック"/>
                          <a:cs typeface="Arial"/>
                        </a:defRPr>
                      </a:lvl1pPr>
                      <a:lvl2pPr marL="497754" algn="l" defTabSz="497754" rtl="0" eaLnBrk="1" latinLnBrk="0" hangingPunct="1">
                        <a:defRPr kumimoji="1" sz="2000" b="1" kern="1200">
                          <a:solidFill>
                            <a:schemeClr val="lt1"/>
                          </a:solidFill>
                          <a:latin typeface="Arial"/>
                          <a:ea typeface="ＭＳ Ｐゴシック"/>
                          <a:cs typeface="Arial"/>
                        </a:defRPr>
                      </a:lvl2pPr>
                      <a:lvl3pPr marL="995507" algn="l" defTabSz="497754" rtl="0" eaLnBrk="1" latinLnBrk="0" hangingPunct="1">
                        <a:defRPr kumimoji="1" sz="2000" b="1" kern="1200">
                          <a:solidFill>
                            <a:schemeClr val="lt1"/>
                          </a:solidFill>
                          <a:latin typeface="Arial"/>
                          <a:ea typeface="ＭＳ Ｐゴシック"/>
                          <a:cs typeface="Arial"/>
                        </a:defRPr>
                      </a:lvl3pPr>
                      <a:lvl4pPr marL="1493261" algn="l" defTabSz="497754" rtl="0" eaLnBrk="1" latinLnBrk="0" hangingPunct="1">
                        <a:defRPr kumimoji="1" sz="2000" b="1" kern="1200">
                          <a:solidFill>
                            <a:schemeClr val="lt1"/>
                          </a:solidFill>
                          <a:latin typeface="Arial"/>
                          <a:ea typeface="ＭＳ Ｐゴシック"/>
                          <a:cs typeface="Arial"/>
                        </a:defRPr>
                      </a:lvl4pPr>
                      <a:lvl5pPr marL="1991015" algn="l" defTabSz="497754" rtl="0" eaLnBrk="1" latinLnBrk="0" hangingPunct="1">
                        <a:defRPr kumimoji="1" sz="2000" b="1" kern="1200">
                          <a:solidFill>
                            <a:schemeClr val="lt1"/>
                          </a:solidFill>
                          <a:latin typeface="Arial"/>
                          <a:ea typeface="ＭＳ Ｐゴシック"/>
                          <a:cs typeface="Arial"/>
                        </a:defRPr>
                      </a:lvl5pPr>
                      <a:lvl6pPr marL="2488768" algn="l" defTabSz="497754" rtl="0" eaLnBrk="1" latinLnBrk="0" hangingPunct="1">
                        <a:defRPr kumimoji="1" sz="2000" b="1" kern="1200">
                          <a:solidFill>
                            <a:schemeClr val="lt1"/>
                          </a:solidFill>
                          <a:latin typeface="Arial"/>
                          <a:ea typeface="ＭＳ Ｐゴシック"/>
                          <a:cs typeface="Arial"/>
                        </a:defRPr>
                      </a:lvl6pPr>
                      <a:lvl7pPr marL="2986522" algn="l" defTabSz="497754" rtl="0" eaLnBrk="1" latinLnBrk="0" hangingPunct="1">
                        <a:defRPr kumimoji="1" sz="2000" b="1" kern="1200">
                          <a:solidFill>
                            <a:schemeClr val="lt1"/>
                          </a:solidFill>
                          <a:latin typeface="Arial"/>
                          <a:ea typeface="ＭＳ Ｐゴシック"/>
                          <a:cs typeface="Arial"/>
                        </a:defRPr>
                      </a:lvl7pPr>
                      <a:lvl8pPr marL="3484275" algn="l" defTabSz="497754" rtl="0" eaLnBrk="1" latinLnBrk="0" hangingPunct="1">
                        <a:defRPr kumimoji="1" sz="2000" b="1" kern="1200">
                          <a:solidFill>
                            <a:schemeClr val="lt1"/>
                          </a:solidFill>
                          <a:latin typeface="Arial"/>
                          <a:ea typeface="ＭＳ Ｐゴシック"/>
                          <a:cs typeface="Arial"/>
                        </a:defRPr>
                      </a:lvl8pPr>
                      <a:lvl9pPr marL="3982029" algn="l" defTabSz="497754" rtl="0" eaLnBrk="1" latinLnBrk="0" hangingPunct="1">
                        <a:defRPr kumimoji="1" sz="2000" b="1" kern="1200">
                          <a:solidFill>
                            <a:schemeClr val="lt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プロパティ</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0B1A"/>
                    </a:solidFill>
                  </a:tcPr>
                </a:tc>
                <a:tc>
                  <a:txBody>
                    <a:bodyPr/>
                    <a:lstStyle>
                      <a:lvl1pPr marL="0" algn="l" defTabSz="497754" rtl="0" eaLnBrk="1" latinLnBrk="0" hangingPunct="1">
                        <a:defRPr kumimoji="1" sz="2000" b="1" kern="1200">
                          <a:solidFill>
                            <a:schemeClr val="lt1"/>
                          </a:solidFill>
                          <a:latin typeface="Arial"/>
                          <a:ea typeface="ＭＳ Ｐゴシック"/>
                          <a:cs typeface="Arial"/>
                        </a:defRPr>
                      </a:lvl1pPr>
                      <a:lvl2pPr marL="497754" algn="l" defTabSz="497754" rtl="0" eaLnBrk="1" latinLnBrk="0" hangingPunct="1">
                        <a:defRPr kumimoji="1" sz="2000" b="1" kern="1200">
                          <a:solidFill>
                            <a:schemeClr val="lt1"/>
                          </a:solidFill>
                          <a:latin typeface="Arial"/>
                          <a:ea typeface="ＭＳ Ｐゴシック"/>
                          <a:cs typeface="Arial"/>
                        </a:defRPr>
                      </a:lvl2pPr>
                      <a:lvl3pPr marL="995507" algn="l" defTabSz="497754" rtl="0" eaLnBrk="1" latinLnBrk="0" hangingPunct="1">
                        <a:defRPr kumimoji="1" sz="2000" b="1" kern="1200">
                          <a:solidFill>
                            <a:schemeClr val="lt1"/>
                          </a:solidFill>
                          <a:latin typeface="Arial"/>
                          <a:ea typeface="ＭＳ Ｐゴシック"/>
                          <a:cs typeface="Arial"/>
                        </a:defRPr>
                      </a:lvl3pPr>
                      <a:lvl4pPr marL="1493261" algn="l" defTabSz="497754" rtl="0" eaLnBrk="1" latinLnBrk="0" hangingPunct="1">
                        <a:defRPr kumimoji="1" sz="2000" b="1" kern="1200">
                          <a:solidFill>
                            <a:schemeClr val="lt1"/>
                          </a:solidFill>
                          <a:latin typeface="Arial"/>
                          <a:ea typeface="ＭＳ Ｐゴシック"/>
                          <a:cs typeface="Arial"/>
                        </a:defRPr>
                      </a:lvl4pPr>
                      <a:lvl5pPr marL="1991015" algn="l" defTabSz="497754" rtl="0" eaLnBrk="1" latinLnBrk="0" hangingPunct="1">
                        <a:defRPr kumimoji="1" sz="2000" b="1" kern="1200">
                          <a:solidFill>
                            <a:schemeClr val="lt1"/>
                          </a:solidFill>
                          <a:latin typeface="Arial"/>
                          <a:ea typeface="ＭＳ Ｐゴシック"/>
                          <a:cs typeface="Arial"/>
                        </a:defRPr>
                      </a:lvl5pPr>
                      <a:lvl6pPr marL="2488768" algn="l" defTabSz="497754" rtl="0" eaLnBrk="1" latinLnBrk="0" hangingPunct="1">
                        <a:defRPr kumimoji="1" sz="2000" b="1" kern="1200">
                          <a:solidFill>
                            <a:schemeClr val="lt1"/>
                          </a:solidFill>
                          <a:latin typeface="Arial"/>
                          <a:ea typeface="ＭＳ Ｐゴシック"/>
                          <a:cs typeface="Arial"/>
                        </a:defRPr>
                      </a:lvl6pPr>
                      <a:lvl7pPr marL="2986522" algn="l" defTabSz="497754" rtl="0" eaLnBrk="1" latinLnBrk="0" hangingPunct="1">
                        <a:defRPr kumimoji="1" sz="2000" b="1" kern="1200">
                          <a:solidFill>
                            <a:schemeClr val="lt1"/>
                          </a:solidFill>
                          <a:latin typeface="Arial"/>
                          <a:ea typeface="ＭＳ Ｐゴシック"/>
                          <a:cs typeface="Arial"/>
                        </a:defRPr>
                      </a:lvl7pPr>
                      <a:lvl8pPr marL="3484275" algn="l" defTabSz="497754" rtl="0" eaLnBrk="1" latinLnBrk="0" hangingPunct="1">
                        <a:defRPr kumimoji="1" sz="2000" b="1" kern="1200">
                          <a:solidFill>
                            <a:schemeClr val="lt1"/>
                          </a:solidFill>
                          <a:latin typeface="Arial"/>
                          <a:ea typeface="ＭＳ Ｐゴシック"/>
                          <a:cs typeface="Arial"/>
                        </a:defRPr>
                      </a:lvl8pPr>
                      <a:lvl9pPr marL="3982029" algn="l" defTabSz="497754" rtl="0" eaLnBrk="1" latinLnBrk="0" hangingPunct="1">
                        <a:defRPr kumimoji="1" sz="2000" b="1" kern="1200">
                          <a:solidFill>
                            <a:schemeClr val="lt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値</a:t>
                      </a:r>
                    </a:p>
                  </a:txBody>
                  <a:tcPr marL="0" marR="0" marT="54768" marB="54768"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A30B1A"/>
                    </a:solidFill>
                  </a:tcPr>
                </a:tc>
                <a:extLst>
                  <a:ext uri="{0D108BD9-81ED-4DB2-BD59-A6C34878D82A}">
                    <a16:rowId xmlns:a16="http://schemas.microsoft.com/office/drawing/2014/main" val="10000"/>
                  </a:ext>
                </a:extLst>
              </a:tr>
              <a:tr h="262537">
                <a:tc rowSpan="3">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冷房</a:t>
                      </a:r>
                      <a:endParaRPr kumimoji="1"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機器</a:t>
                      </a:r>
                    </a:p>
                  </a:txBody>
                  <a:tcPr marL="0" marR="0" marT="54768" marB="54768"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A30B1A">
                        <a:tint val="40000"/>
                      </a:srgbClr>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動作状態</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On/off</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a:txBody>
                  <a:tcPr marL="0" marR="0" marT="54768" marB="54768" anchor="ctr">
                    <a:lnL w="12700" cmpd="sng">
                      <a:solidFill>
                        <a:srgbClr val="FFFFFF"/>
                      </a:solidFill>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1"/>
                  </a:ext>
                </a:extLst>
              </a:tr>
              <a:tr h="262537">
                <a:tc vMerge="1">
                  <a:txBody>
                    <a:bodyPr/>
                    <a:lstStyle/>
                    <a:p>
                      <a:pPr algn="ct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a:txBody>
                  <a:tcPr marL="0" marR="0">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0CCCC"/>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モード</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冷房</a:t>
                      </a:r>
                    </a:p>
                  </a:txBody>
                  <a:tcPr marL="0" marR="0" marT="54768" marB="54768"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2"/>
                  </a:ext>
                </a:extLst>
              </a:tr>
              <a:tr h="262537">
                <a:tc vMerge="1">
                  <a:txBody>
                    <a:bodyPr/>
                    <a:lstStyle/>
                    <a:p>
                      <a:pPr algn="ct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a:txBody>
                  <a:tcPr marL="0" marR="0">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0CCCC"/>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設定温度</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26</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a:t>
                      </a:r>
                    </a:p>
                  </a:txBody>
                  <a:tcPr marL="0" marR="0" marT="54768" marB="54768"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3"/>
                  </a:ext>
                </a:extLst>
              </a:tr>
              <a:tr h="262537">
                <a:tc rowSpan="2">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センサー</a:t>
                      </a:r>
                    </a:p>
                  </a:txBody>
                  <a:tcPr marL="0" marR="0" marT="54768" marB="54768"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0CCCC"/>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温度</a:t>
                      </a:r>
                    </a:p>
                  </a:txBody>
                  <a:tcPr marL="0" marR="0" marT="54768" marB="5476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lvl1pPr marL="0" algn="l" defTabSz="497754" rtl="0" eaLnBrk="1" latinLnBrk="0" hangingPunct="1">
                        <a:defRPr kumimoji="1" sz="2000" kern="1200">
                          <a:solidFill>
                            <a:schemeClr val="dk1"/>
                          </a:solidFill>
                          <a:latin typeface="Arial"/>
                          <a:ea typeface="ＭＳ Ｐゴシック"/>
                          <a:cs typeface="Arial"/>
                        </a:defRPr>
                      </a:lvl1pPr>
                      <a:lvl2pPr marL="497754" algn="l" defTabSz="497754" rtl="0" eaLnBrk="1" latinLnBrk="0" hangingPunct="1">
                        <a:defRPr kumimoji="1" sz="2000" kern="1200">
                          <a:solidFill>
                            <a:schemeClr val="dk1"/>
                          </a:solidFill>
                          <a:latin typeface="Arial"/>
                          <a:ea typeface="ＭＳ Ｐゴシック"/>
                          <a:cs typeface="Arial"/>
                        </a:defRPr>
                      </a:lvl2pPr>
                      <a:lvl3pPr marL="995507" algn="l" defTabSz="497754" rtl="0" eaLnBrk="1" latinLnBrk="0" hangingPunct="1">
                        <a:defRPr kumimoji="1" sz="2000" kern="1200">
                          <a:solidFill>
                            <a:schemeClr val="dk1"/>
                          </a:solidFill>
                          <a:latin typeface="Arial"/>
                          <a:ea typeface="ＭＳ Ｐゴシック"/>
                          <a:cs typeface="Arial"/>
                        </a:defRPr>
                      </a:lvl3pPr>
                      <a:lvl4pPr marL="1493261" algn="l" defTabSz="497754" rtl="0" eaLnBrk="1" latinLnBrk="0" hangingPunct="1">
                        <a:defRPr kumimoji="1" sz="2000" kern="1200">
                          <a:solidFill>
                            <a:schemeClr val="dk1"/>
                          </a:solidFill>
                          <a:latin typeface="Arial"/>
                          <a:ea typeface="ＭＳ Ｐゴシック"/>
                          <a:cs typeface="Arial"/>
                        </a:defRPr>
                      </a:lvl4pPr>
                      <a:lvl5pPr marL="1991015" algn="l" defTabSz="497754" rtl="0" eaLnBrk="1" latinLnBrk="0" hangingPunct="1">
                        <a:defRPr kumimoji="1" sz="2000" kern="1200">
                          <a:solidFill>
                            <a:schemeClr val="dk1"/>
                          </a:solidFill>
                          <a:latin typeface="Arial"/>
                          <a:ea typeface="ＭＳ Ｐゴシック"/>
                          <a:cs typeface="Arial"/>
                        </a:defRPr>
                      </a:lvl5pPr>
                      <a:lvl6pPr marL="2488768" algn="l" defTabSz="497754" rtl="0" eaLnBrk="1" latinLnBrk="0" hangingPunct="1">
                        <a:defRPr kumimoji="1" sz="2000" kern="1200">
                          <a:solidFill>
                            <a:schemeClr val="dk1"/>
                          </a:solidFill>
                          <a:latin typeface="Arial"/>
                          <a:ea typeface="ＭＳ Ｐゴシック"/>
                          <a:cs typeface="Arial"/>
                        </a:defRPr>
                      </a:lvl6pPr>
                      <a:lvl7pPr marL="2986522" algn="l" defTabSz="497754" rtl="0" eaLnBrk="1" latinLnBrk="0" hangingPunct="1">
                        <a:defRPr kumimoji="1" sz="2000" kern="1200">
                          <a:solidFill>
                            <a:schemeClr val="dk1"/>
                          </a:solidFill>
                          <a:latin typeface="Arial"/>
                          <a:ea typeface="ＭＳ Ｐゴシック"/>
                          <a:cs typeface="Arial"/>
                        </a:defRPr>
                      </a:lvl7pPr>
                      <a:lvl8pPr marL="3484275" algn="l" defTabSz="497754" rtl="0" eaLnBrk="1" latinLnBrk="0" hangingPunct="1">
                        <a:defRPr kumimoji="1" sz="2000" kern="1200">
                          <a:solidFill>
                            <a:schemeClr val="dk1"/>
                          </a:solidFill>
                          <a:latin typeface="Arial"/>
                          <a:ea typeface="ＭＳ Ｐゴシック"/>
                          <a:cs typeface="Arial"/>
                        </a:defRPr>
                      </a:lvl8pPr>
                      <a:lvl9pPr marL="3982029" algn="l" defTabSz="497754" rtl="0" eaLnBrk="1" latinLnBrk="0" hangingPunct="1">
                        <a:defRPr kumimoji="1" sz="2000" kern="1200">
                          <a:solidFill>
                            <a:schemeClr val="dk1"/>
                          </a:solidFill>
                          <a:latin typeface="Arial"/>
                          <a:ea typeface="ＭＳ Ｐゴシック"/>
                          <a:cs typeface="Arial"/>
                        </a:defRPr>
                      </a:lvl9p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15</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4"/>
                  </a:ext>
                </a:extLst>
              </a:tr>
              <a:tr h="262537">
                <a:tc vMerge="1">
                  <a:txBody>
                    <a:bodyPr/>
                    <a:lstStyle/>
                    <a:p>
                      <a:pPr algn="ct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a:txBody>
                  <a:tcPr marL="0" marR="0">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0CCCC"/>
                    </a:solidFill>
                  </a:tcPr>
                </a:tc>
                <a:tc>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湿度</a:t>
                      </a:r>
                    </a:p>
                  </a:txBody>
                  <a:tcPr marL="0" marR="0" marT="54768" marB="5476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60%</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5"/>
                  </a:ext>
                </a:extLst>
              </a:tr>
              <a:tr h="262537">
                <a:tc rowSpan="2">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既存</a:t>
                      </a:r>
                      <a:endParaRPr kumimoji="1"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システム</a:t>
                      </a:r>
                      <a:endParaRPr kumimoji="1" lang="en-US" altLang="ja-JP" sz="1000" dirty="0">
                        <a:latin typeface="Meiryo UI" panose="020B0604030504040204" pitchFamily="50" charset="-128"/>
                        <a:ea typeface="Meiryo UI" panose="020B0604030504040204" pitchFamily="50" charset="-128"/>
                        <a:cs typeface="Meiryo UI" panose="020B0604030504040204" pitchFamily="50" charset="-128"/>
                      </a:endParaRPr>
                    </a:p>
                  </a:txBody>
                  <a:tcPr marL="0" marR="0" marT="54768" marB="54768"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0CCCC"/>
                    </a:solidFill>
                  </a:tcPr>
                </a:tc>
                <a:tc>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在庫</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A</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a:txBody>
                  <a:tcPr marL="0" marR="0" marT="54768" marB="5476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tc>
                  <a:txBody>
                    <a:body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3400</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個</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6"/>
                  </a:ext>
                </a:extLst>
              </a:tr>
              <a:tr h="262537">
                <a:tc vMerge="1">
                  <a:txBody>
                    <a:bodyPr/>
                    <a:lstStyle/>
                    <a:p>
                      <a:pPr algn="ct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a:txBody>
                  <a:tcPr marL="0" marR="0">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A30B1A">
                        <a:tint val="40000"/>
                      </a:srgbClr>
                    </a:solidFill>
                  </a:tcPr>
                </a:tc>
                <a:tc>
                  <a:txBody>
                    <a:bodyPr/>
                    <a:lstStyle/>
                    <a:p>
                      <a:pPr algn="ct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在庫</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B</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a:txBody>
                  <a:tcPr marL="0" marR="0" marT="54768" marB="5476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0E7E7"/>
                    </a:solidFill>
                  </a:tcPr>
                </a:tc>
                <a:tc>
                  <a:txBody>
                    <a:bodyPr/>
                    <a:lstStyle/>
                    <a:p>
                      <a:pPr algn="ct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800</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個</a:t>
                      </a:r>
                    </a:p>
                  </a:txBody>
                  <a:tcPr marL="0" marR="0" marT="54768" marB="54768"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0E7E7"/>
                    </a:solidFill>
                  </a:tcPr>
                </a:tc>
                <a:extLst>
                  <a:ext uri="{0D108BD9-81ED-4DB2-BD59-A6C34878D82A}">
                    <a16:rowId xmlns:a16="http://schemas.microsoft.com/office/drawing/2014/main" val="10007"/>
                  </a:ext>
                </a:extLst>
              </a:tr>
            </a:tbl>
          </a:graphicData>
        </a:graphic>
      </p:graphicFrame>
      <p:sp>
        <p:nvSpPr>
          <p:cNvPr id="43" name="左右矢印 42"/>
          <p:cNvSpPr/>
          <p:nvPr/>
        </p:nvSpPr>
        <p:spPr bwMode="gray">
          <a:xfrm>
            <a:off x="5559103" y="3878126"/>
            <a:ext cx="720000" cy="144000"/>
          </a:xfrm>
          <a:prstGeom prst="leftRightArrow">
            <a:avLst>
              <a:gd name="adj1" fmla="val 50061"/>
              <a:gd name="adj2" fmla="val 50000"/>
            </a:avLst>
          </a:prstGeom>
          <a:solidFill>
            <a:srgbClr val="FDE8C3"/>
          </a:solidFill>
          <a:ln w="9525" cap="flat" cmpd="sng" algn="ctr">
            <a:solidFill>
              <a:srgbClr val="91440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sp>
        <p:nvSpPr>
          <p:cNvPr id="44" name="左右矢印 43"/>
          <p:cNvSpPr/>
          <p:nvPr/>
        </p:nvSpPr>
        <p:spPr bwMode="gray">
          <a:xfrm>
            <a:off x="5551681" y="4721361"/>
            <a:ext cx="720000" cy="144000"/>
          </a:xfrm>
          <a:prstGeom prst="leftRightArrow">
            <a:avLst>
              <a:gd name="adj1" fmla="val 50061"/>
              <a:gd name="adj2" fmla="val 50000"/>
            </a:avLst>
          </a:prstGeom>
          <a:solidFill>
            <a:srgbClr val="DAD9D6"/>
          </a:solidFill>
          <a:ln w="9525" cap="flat" cmpd="sng" algn="ctr">
            <a:solidFill>
              <a:srgbClr val="B1B1AC"/>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sp>
        <p:nvSpPr>
          <p:cNvPr id="45" name="左右矢印 44"/>
          <p:cNvSpPr/>
          <p:nvPr/>
        </p:nvSpPr>
        <p:spPr bwMode="gray">
          <a:xfrm>
            <a:off x="5560711" y="5585457"/>
            <a:ext cx="720000" cy="144000"/>
          </a:xfrm>
          <a:prstGeom prst="leftRightArrow">
            <a:avLst>
              <a:gd name="adj1" fmla="val 50061"/>
              <a:gd name="adj2" fmla="val 50000"/>
            </a:avLst>
          </a:prstGeom>
          <a:solidFill>
            <a:srgbClr val="E7E1FF"/>
          </a:solidFill>
          <a:ln w="9525" cap="flat" cmpd="sng" algn="ctr">
            <a:solidFill>
              <a:srgbClr val="4B459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endParaRPr kumimoji="1" lang="ja-JP" altLang="en-US" sz="16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sp>
        <p:nvSpPr>
          <p:cNvPr id="46" name="テキスト ボックス 45"/>
          <p:cNvSpPr txBox="1"/>
          <p:nvPr/>
        </p:nvSpPr>
        <p:spPr>
          <a:xfrm>
            <a:off x="5573469" y="3694000"/>
            <a:ext cx="744114" cy="246221"/>
          </a:xfrm>
          <a:prstGeom prst="rect">
            <a:avLst/>
          </a:prstGeom>
          <a:noFill/>
        </p:spPr>
        <p:txBody>
          <a:bodyPr wrap="none" rtlCol="0">
            <a:spAutoFit/>
          </a:bodyPr>
          <a:lstStyle/>
          <a:p>
            <a:r>
              <a:rPr kumimoji="1" lang="ja-JP" altLang="en-US" sz="1000" dirty="0">
                <a:latin typeface="Meiryo UI" panose="020B0604030504040204" pitchFamily="50" charset="-128"/>
                <a:ea typeface="Meiryo UI" panose="020B0604030504040204" pitchFamily="50" charset="-128"/>
              </a:rPr>
              <a:t>プロトコル</a:t>
            </a:r>
            <a:r>
              <a:rPr kumimoji="1" lang="en-US" altLang="ja-JP" sz="1000" dirty="0">
                <a:latin typeface="Meiryo UI" panose="020B0604030504040204" pitchFamily="50" charset="-128"/>
                <a:ea typeface="Meiryo UI" panose="020B0604030504040204" pitchFamily="50" charset="-128"/>
              </a:rPr>
              <a:t>A</a:t>
            </a:r>
            <a:endParaRPr kumimoji="1" lang="ja-JP" altLang="en-US" sz="1000" dirty="0">
              <a:latin typeface="Meiryo UI" panose="020B0604030504040204" pitchFamily="50" charset="-128"/>
              <a:ea typeface="Meiryo UI" panose="020B0604030504040204" pitchFamily="50" charset="-128"/>
            </a:endParaRPr>
          </a:p>
        </p:txBody>
      </p:sp>
      <p:sp>
        <p:nvSpPr>
          <p:cNvPr id="47" name="テキスト ボックス 46"/>
          <p:cNvSpPr txBox="1"/>
          <p:nvPr/>
        </p:nvSpPr>
        <p:spPr>
          <a:xfrm>
            <a:off x="5563608" y="4540787"/>
            <a:ext cx="744114" cy="246221"/>
          </a:xfrm>
          <a:prstGeom prst="rect">
            <a:avLst/>
          </a:prstGeom>
          <a:noFill/>
        </p:spPr>
        <p:txBody>
          <a:bodyPr wrap="none" rtlCol="0">
            <a:spAutoFit/>
          </a:bodyPr>
          <a:lstStyle/>
          <a:p>
            <a:r>
              <a:rPr kumimoji="1" lang="ja-JP" altLang="en-US" sz="1000" dirty="0">
                <a:latin typeface="Meiryo UI" panose="020B0604030504040204" pitchFamily="50" charset="-128"/>
                <a:ea typeface="Meiryo UI" panose="020B0604030504040204" pitchFamily="50" charset="-128"/>
              </a:rPr>
              <a:t>プロトコル</a:t>
            </a:r>
            <a:r>
              <a:rPr lang="en-US" altLang="ja-JP" sz="1000" dirty="0">
                <a:latin typeface="Meiryo UI" panose="020B0604030504040204" pitchFamily="50" charset="-128"/>
                <a:ea typeface="Meiryo UI" panose="020B0604030504040204" pitchFamily="50" charset="-128"/>
              </a:rPr>
              <a:t>B</a:t>
            </a:r>
            <a:endParaRPr kumimoji="1" lang="ja-JP" altLang="en-US" sz="1000" dirty="0">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5577919" y="5412762"/>
            <a:ext cx="744114" cy="246221"/>
          </a:xfrm>
          <a:prstGeom prst="rect">
            <a:avLst/>
          </a:prstGeom>
          <a:noFill/>
        </p:spPr>
        <p:txBody>
          <a:bodyPr wrap="none" rtlCol="0">
            <a:spAutoFit/>
          </a:bodyPr>
          <a:lstStyle/>
          <a:p>
            <a:r>
              <a:rPr kumimoji="1" lang="ja-JP" altLang="en-US" sz="1000" dirty="0">
                <a:latin typeface="Meiryo UI" panose="020B0604030504040204" pitchFamily="50" charset="-128"/>
                <a:ea typeface="Meiryo UI" panose="020B0604030504040204" pitchFamily="50" charset="-128"/>
              </a:rPr>
              <a:t>プロトコル</a:t>
            </a:r>
            <a:r>
              <a:rPr lang="en-US" altLang="ja-JP" sz="1000" dirty="0">
                <a:latin typeface="Meiryo UI" panose="020B0604030504040204" pitchFamily="50" charset="-128"/>
                <a:ea typeface="Meiryo UI" panose="020B0604030504040204" pitchFamily="50" charset="-128"/>
              </a:rPr>
              <a:t>C</a:t>
            </a:r>
            <a:endParaRPr kumimoji="1" lang="ja-JP" altLang="en-US" sz="1000" dirty="0">
              <a:latin typeface="Meiryo UI" panose="020B0604030504040204" pitchFamily="50" charset="-128"/>
              <a:ea typeface="Meiryo UI" panose="020B0604030504040204" pitchFamily="50" charset="-128"/>
            </a:endParaRPr>
          </a:p>
        </p:txBody>
      </p:sp>
      <p:grpSp>
        <p:nvGrpSpPr>
          <p:cNvPr id="69" name="グループ化 68"/>
          <p:cNvGrpSpPr/>
          <p:nvPr/>
        </p:nvGrpSpPr>
        <p:grpSpPr>
          <a:xfrm>
            <a:off x="6454092" y="3339377"/>
            <a:ext cx="2388800" cy="2738818"/>
            <a:chOff x="930753" y="3590499"/>
            <a:chExt cx="1926294" cy="2208544"/>
          </a:xfrm>
        </p:grpSpPr>
        <p:sp>
          <p:nvSpPr>
            <p:cNvPr id="9" name="正方形/長方形 8"/>
            <p:cNvSpPr/>
            <p:nvPr/>
          </p:nvSpPr>
          <p:spPr bwMode="gray">
            <a:xfrm>
              <a:off x="934304" y="3590499"/>
              <a:ext cx="1918914" cy="648000"/>
            </a:xfrm>
            <a:prstGeom prst="rect">
              <a:avLst/>
            </a:prstGeom>
            <a:solidFill>
              <a:srgbClr val="FDE8C3"/>
            </a:solidFill>
            <a:ln w="12700" cap="sq" cmpd="sng" algn="ctr">
              <a:solidFill>
                <a:srgbClr val="914405"/>
              </a:solidFill>
              <a:prstDash val="solid"/>
              <a:miter lim="800000"/>
              <a:headEnd type="none" w="med" len="med"/>
              <a:tailEnd type="none" w="med" len="med"/>
            </a:ln>
            <a:effectLst/>
          </p:spPr>
          <p:txBody>
            <a:bodyPr wrap="none" anchor="t"/>
            <a:lstStyle/>
            <a:p>
              <a:pPr>
                <a:defRPr/>
              </a:pPr>
              <a:endPar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6" name="Picture 22" descr="クリックすると新しいウィンドウで開きます"/>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3384" y="3628994"/>
              <a:ext cx="598785" cy="382478"/>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p:cNvSpPr/>
            <p:nvPr/>
          </p:nvSpPr>
          <p:spPr bwMode="gray">
            <a:xfrm>
              <a:off x="930753" y="4364361"/>
              <a:ext cx="1925032" cy="648000"/>
            </a:xfrm>
            <a:prstGeom prst="rect">
              <a:avLst/>
            </a:prstGeom>
            <a:solidFill>
              <a:srgbClr val="E8E8E6"/>
            </a:solidFill>
            <a:ln w="12700" cap="sq" cmpd="sng" algn="ctr">
              <a:solidFill>
                <a:srgbClr val="57564F"/>
              </a:solidFill>
              <a:prstDash val="solid"/>
              <a:miter lim="800000"/>
              <a:headEnd type="none" w="med" len="med"/>
              <a:tailEnd type="none" w="med" len="med"/>
            </a:ln>
            <a:effectLst/>
          </p:spPr>
          <p:txBody>
            <a:bodyPr wrap="none" anchor="t"/>
            <a:lstStyle/>
            <a:p>
              <a:pPr>
                <a:defRPr/>
              </a:pPr>
              <a:endPar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p:cNvSpPr/>
            <p:nvPr/>
          </p:nvSpPr>
          <p:spPr bwMode="gray">
            <a:xfrm>
              <a:off x="938133" y="5151043"/>
              <a:ext cx="1918914" cy="648000"/>
            </a:xfrm>
            <a:prstGeom prst="rect">
              <a:avLst/>
            </a:prstGeom>
            <a:solidFill>
              <a:srgbClr val="E7E1FF"/>
            </a:solidFill>
            <a:ln w="12700" cap="sq" cmpd="sng" algn="ctr">
              <a:solidFill>
                <a:srgbClr val="4B4595"/>
              </a:solidFill>
              <a:prstDash val="solid"/>
              <a:miter lim="800000"/>
              <a:headEnd type="none" w="med" len="med"/>
              <a:tailEnd type="none" w="med" len="med"/>
            </a:ln>
            <a:effectLst/>
          </p:spPr>
          <p:txBody>
            <a:bodyPr wrap="none" anchor="t"/>
            <a:lstStyle/>
            <a:p>
              <a:pPr>
                <a:defRPr/>
              </a:pPr>
              <a:endParaRPr lang="ja-JP" altLang="en-US" sz="16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p:cNvSpPr/>
            <p:nvPr/>
          </p:nvSpPr>
          <p:spPr>
            <a:xfrm>
              <a:off x="1014451" y="3998027"/>
              <a:ext cx="583239" cy="204754"/>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冷房設備</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20" name="図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6729" y="5094689"/>
              <a:ext cx="603386" cy="603386"/>
            </a:xfrm>
            <a:prstGeom prst="rect">
              <a:avLst/>
            </a:prstGeom>
          </p:spPr>
        </p:pic>
        <p:sp>
          <p:nvSpPr>
            <p:cNvPr id="21" name="正方形/長方形 20"/>
            <p:cNvSpPr/>
            <p:nvPr/>
          </p:nvSpPr>
          <p:spPr>
            <a:xfrm>
              <a:off x="965719" y="5566662"/>
              <a:ext cx="709917" cy="204754"/>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既存システム</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p:cNvSpPr/>
            <p:nvPr/>
          </p:nvSpPr>
          <p:spPr>
            <a:xfrm>
              <a:off x="1043734" y="4787602"/>
              <a:ext cx="497925" cy="204754"/>
            </a:xfrm>
            <a:prstGeom prst="rect">
              <a:avLst/>
            </a:prstGeom>
          </p:spPr>
          <p:txBody>
            <a:bodyPr wrap="none">
              <a:spAutoFit/>
            </a:body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センサー</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24" name="Picture 62" descr="http://ddl.design.css.fujitsu.com/ddl/ja/contents/02_%E3%82%A4%E3%83%A9%E3%82%B9%E3%83%88/20_%E3%83%94%E3%82%AF%E3%83%88%E3%82%B0%E3%83%A9%E3%83%A0/8699_006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1692" y="4368621"/>
              <a:ext cx="406327" cy="40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角丸四角形 25"/>
            <p:cNvSpPr/>
            <p:nvPr/>
          </p:nvSpPr>
          <p:spPr bwMode="gray">
            <a:xfrm>
              <a:off x="1243847" y="4532371"/>
              <a:ext cx="58973" cy="183618"/>
            </a:xfrm>
            <a:prstGeom prst="roundRect">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b="0" i="0" u="none" strike="noStrike" kern="0" cap="none" spc="0" normalizeH="0" baseline="0" noProof="0" dirty="0" err="1">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cxnSp>
          <p:nvCxnSpPr>
            <p:cNvPr id="27" name="直線コネクタ 26"/>
            <p:cNvCxnSpPr/>
            <p:nvPr/>
          </p:nvCxnSpPr>
          <p:spPr bwMode="auto">
            <a:xfrm>
              <a:off x="1302821" y="4560049"/>
              <a:ext cx="28110" cy="0"/>
            </a:xfrm>
            <a:prstGeom prst="line">
              <a:avLst/>
            </a:prstGeom>
            <a:gradFill rotWithShape="0">
              <a:gsLst>
                <a:gs pos="0">
                  <a:srgbClr val="FFFFFF"/>
                </a:gs>
                <a:gs pos="100000">
                  <a:srgbClr val="CACAC7"/>
                </a:gs>
              </a:gsLst>
              <a:lin ang="5400000" scaled="1"/>
            </a:gradFill>
            <a:ln w="2857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8" name="直線コネクタ 27"/>
            <p:cNvCxnSpPr/>
            <p:nvPr/>
          </p:nvCxnSpPr>
          <p:spPr bwMode="auto">
            <a:xfrm>
              <a:off x="1305162" y="4586007"/>
              <a:ext cx="12020" cy="0"/>
            </a:xfrm>
            <a:prstGeom prst="line">
              <a:avLst/>
            </a:prstGeom>
            <a:gradFill rotWithShape="0">
              <a:gsLst>
                <a:gs pos="0">
                  <a:srgbClr val="FFFFFF"/>
                </a:gs>
                <a:gs pos="100000">
                  <a:srgbClr val="CACAC7"/>
                </a:gs>
              </a:gsLst>
              <a:lin ang="5400000" scaled="1"/>
            </a:gradFill>
            <a:ln w="2857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コネクタ 28"/>
            <p:cNvCxnSpPr/>
            <p:nvPr/>
          </p:nvCxnSpPr>
          <p:spPr bwMode="auto">
            <a:xfrm>
              <a:off x="1302777" y="4611956"/>
              <a:ext cx="28110" cy="0"/>
            </a:xfrm>
            <a:prstGeom prst="line">
              <a:avLst/>
            </a:prstGeom>
            <a:gradFill rotWithShape="0">
              <a:gsLst>
                <a:gs pos="0">
                  <a:srgbClr val="FFFFFF"/>
                </a:gs>
                <a:gs pos="100000">
                  <a:srgbClr val="CACAC7"/>
                </a:gs>
              </a:gsLst>
              <a:lin ang="5400000" scaled="1"/>
            </a:gradFill>
            <a:ln w="2857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0" name="直線コネクタ 29"/>
            <p:cNvCxnSpPr/>
            <p:nvPr/>
          </p:nvCxnSpPr>
          <p:spPr bwMode="auto">
            <a:xfrm>
              <a:off x="1305956" y="4636926"/>
              <a:ext cx="12020" cy="0"/>
            </a:xfrm>
            <a:prstGeom prst="line">
              <a:avLst/>
            </a:prstGeom>
            <a:gradFill rotWithShape="0">
              <a:gsLst>
                <a:gs pos="0">
                  <a:srgbClr val="FFFFFF"/>
                </a:gs>
                <a:gs pos="100000">
                  <a:srgbClr val="CACAC7"/>
                </a:gs>
              </a:gsLst>
              <a:lin ang="5400000" scaled="1"/>
            </a:gradFill>
            <a:ln w="2857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31" name="直線コネクタ 30"/>
            <p:cNvCxnSpPr/>
            <p:nvPr/>
          </p:nvCxnSpPr>
          <p:spPr bwMode="auto">
            <a:xfrm>
              <a:off x="1302847" y="4662924"/>
              <a:ext cx="28110" cy="0"/>
            </a:xfrm>
            <a:prstGeom prst="line">
              <a:avLst/>
            </a:prstGeom>
            <a:gradFill rotWithShape="0">
              <a:gsLst>
                <a:gs pos="0">
                  <a:srgbClr val="FFFFFF"/>
                </a:gs>
                <a:gs pos="100000">
                  <a:srgbClr val="CACAC7"/>
                </a:gs>
              </a:gsLst>
              <a:lin ang="5400000" scaled="1"/>
            </a:gradFill>
            <a:ln w="28575" cap="flat" cmpd="sng" algn="ctr">
              <a:solidFill>
                <a:srgbClr val="FFFFFF">
                  <a:lumMod val="50000"/>
                </a:srgbClr>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32" name="円/楕円 31"/>
            <p:cNvSpPr/>
            <p:nvPr/>
          </p:nvSpPr>
          <p:spPr bwMode="gray">
            <a:xfrm>
              <a:off x="1201216" y="4679393"/>
              <a:ext cx="144236" cy="138145"/>
            </a:xfrm>
            <a:prstGeom prst="ellipse">
              <a:avLst/>
            </a:prstGeom>
            <a:solidFill>
              <a:srgbClr val="FFFFFF"/>
            </a:solidFill>
            <a:ln w="19050" cap="flat" cmpd="sng" algn="ctr">
              <a:solidFill>
                <a:srgbClr val="FFFFFF">
                  <a:lumMod val="50000"/>
                </a:srgbClr>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b="0" i="0" u="none" strike="noStrike" kern="0" cap="none" spc="0" normalizeH="0" baseline="0" noProof="0" dirty="0" err="1">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33" name="角丸四角形 32"/>
            <p:cNvSpPr/>
            <p:nvPr/>
          </p:nvSpPr>
          <p:spPr bwMode="gray">
            <a:xfrm>
              <a:off x="1250676" y="4586007"/>
              <a:ext cx="46260" cy="169828"/>
            </a:xfrm>
            <a:prstGeom prst="roundRect">
              <a:avLst/>
            </a:prstGeom>
            <a:solidFill>
              <a:srgbClr val="FFFFFF"/>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b="0" i="0" u="none" strike="noStrike" kern="0" cap="none" spc="0" normalizeH="0" baseline="0" noProof="0" dirty="0" err="1">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34" name="円/楕円 33"/>
            <p:cNvSpPr/>
            <p:nvPr/>
          </p:nvSpPr>
          <p:spPr bwMode="gray">
            <a:xfrm>
              <a:off x="1221209" y="4696939"/>
              <a:ext cx="104757" cy="103053"/>
            </a:xfrm>
            <a:prstGeom prst="ellipse">
              <a:avLst/>
            </a:prstGeom>
            <a:solidFill>
              <a:srgbClr val="FFFFFF">
                <a:lumMod val="50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b="0" i="0" u="none" strike="noStrike" kern="0" cap="none" spc="0" normalizeH="0" baseline="0" noProof="0" dirty="0" err="1">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35" name="角丸四角形 34"/>
            <p:cNvSpPr/>
            <p:nvPr/>
          </p:nvSpPr>
          <p:spPr bwMode="gray">
            <a:xfrm>
              <a:off x="1262233" y="4604129"/>
              <a:ext cx="20951" cy="169828"/>
            </a:xfrm>
            <a:prstGeom prst="roundRect">
              <a:avLst/>
            </a:prstGeom>
            <a:solidFill>
              <a:srgbClr val="FFFFFF">
                <a:lumMod val="50000"/>
              </a:srgbClr>
            </a:solidFill>
            <a:ln w="9525" cap="flat" cmpd="sng" algn="ctr">
              <a:no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b="0" i="0" u="none" strike="noStrike" kern="0" cap="none" spc="0" normalizeH="0" baseline="0" noProof="0" dirty="0" err="1">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36" name="正方形/長方形 35"/>
            <p:cNvSpPr/>
            <p:nvPr/>
          </p:nvSpPr>
          <p:spPr bwMode="gray">
            <a:xfrm>
              <a:off x="1750023" y="3638158"/>
              <a:ext cx="996429" cy="540000"/>
            </a:xfrm>
            <a:prstGeom prst="rect">
              <a:avLst/>
            </a:prstGeom>
            <a:ln w="9525">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データ構造</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(JSON)</a:t>
              </a:r>
              <a:endParaRPr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p:cNvSpPr/>
            <p:nvPr/>
          </p:nvSpPr>
          <p:spPr bwMode="gray">
            <a:xfrm>
              <a:off x="1742585" y="4430370"/>
              <a:ext cx="999479" cy="540000"/>
            </a:xfrm>
            <a:prstGeom prst="rect">
              <a:avLst/>
            </a:prstGeom>
            <a:ln w="9525">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データ構造</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バイナリ</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p:cNvSpPr/>
            <p:nvPr/>
          </p:nvSpPr>
          <p:spPr bwMode="gray">
            <a:xfrm>
              <a:off x="1753852" y="5203065"/>
              <a:ext cx="1000632" cy="540000"/>
            </a:xfrm>
            <a:prstGeom prst="rect">
              <a:avLst/>
            </a:prstGeom>
            <a:ln w="9525">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r>
                <a:rPr lang="ja-JP" altLang="en-US" sz="1050" dirty="0">
                  <a:latin typeface="Meiryo UI" panose="020B0604030504040204" pitchFamily="50" charset="-128"/>
                  <a:ea typeface="Meiryo UI" panose="020B0604030504040204" pitchFamily="50" charset="-128"/>
                  <a:cs typeface="Meiryo UI" panose="020B0604030504040204" pitchFamily="50" charset="-128"/>
                </a:rPr>
                <a:t>データ構造</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ファイル</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p:cNvSpPr/>
            <p:nvPr/>
          </p:nvSpPr>
          <p:spPr bwMode="gray">
            <a:xfrm>
              <a:off x="1794469" y="4655020"/>
              <a:ext cx="890674" cy="252000"/>
            </a:xfrm>
            <a:prstGeom prst="rect">
              <a:avLst/>
            </a:prstGeom>
            <a:solidFill>
              <a:srgbClr val="E8E8E6"/>
            </a:solidFill>
            <a:ln w="9525">
              <a:solidFill>
                <a:schemeClr val="bg1">
                  <a:lumMod val="5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r>
                <a:rPr lang="en-US" altLang="ja-JP" sz="900" dirty="0">
                  <a:latin typeface="Meiryo UI" panose="020B0604030504040204" pitchFamily="50" charset="-128"/>
                  <a:ea typeface="Meiryo UI" panose="020B0604030504040204" pitchFamily="50" charset="-128"/>
                  <a:cs typeface="Meiryo UI" panose="020B0604030504040204" pitchFamily="50" charset="-128"/>
                </a:rPr>
                <a:t>%)#”=*\[\/.</a:t>
              </a:r>
              <a:endParaRPr lang="ja-JP" altLang="en-US"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bwMode="gray">
            <a:xfrm>
              <a:off x="1808774" y="5430078"/>
              <a:ext cx="889785" cy="252000"/>
            </a:xfrm>
            <a:prstGeom prst="rect">
              <a:avLst/>
            </a:prstGeom>
            <a:solidFill>
              <a:srgbClr val="E7E1FF"/>
            </a:solidFill>
            <a:ln w="9525">
              <a:solidFill>
                <a:srgbClr val="4B459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t"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endParaRPr lang="ja-JP" altLang="en-US" sz="105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p:cNvSpPr/>
            <p:nvPr/>
          </p:nvSpPr>
          <p:spPr bwMode="gray">
            <a:xfrm>
              <a:off x="1802900" y="3882460"/>
              <a:ext cx="890674" cy="252000"/>
            </a:xfrm>
            <a:prstGeom prst="rect">
              <a:avLst/>
            </a:prstGeom>
            <a:solidFill>
              <a:srgbClr val="FDE8C3"/>
            </a:solidFill>
            <a:ln w="9525">
              <a:solidFill>
                <a:srgbClr val="91440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none" lIns="91440" tIns="45720" rIns="91440" bIns="45720" numCol="1" spcCol="0" rtlCol="0" fromWordArt="0" anchor="ctr" anchorCtr="0" forceAA="0" compatLnSpc="1">
              <a:prstTxWarp prst="textNoShape">
                <a:avLst/>
              </a:prstTxWarp>
              <a:noAutofit/>
            </a:bodyPr>
            <a:lstStyle>
              <a:defPPr>
                <a:defRPr lang="ja-JP"/>
              </a:defPPr>
              <a:lvl1pPr algn="ctr" rtl="0" fontAlgn="ctr">
                <a:spcBef>
                  <a:spcPct val="0"/>
                </a:spcBef>
                <a:spcAft>
                  <a:spcPct val="0"/>
                </a:spcAft>
                <a:defRPr kumimoji="1" kern="1200">
                  <a:solidFill>
                    <a:schemeClr val="dk1"/>
                  </a:solidFill>
                  <a:latin typeface="+mn-lt"/>
                  <a:ea typeface="+mn-ea"/>
                  <a:cs typeface="+mn-cs"/>
                </a:defRPr>
              </a:lvl1pPr>
              <a:lvl2pPr marL="457200" algn="ctr" rtl="0" fontAlgn="ctr">
                <a:spcBef>
                  <a:spcPct val="0"/>
                </a:spcBef>
                <a:spcAft>
                  <a:spcPct val="0"/>
                </a:spcAft>
                <a:defRPr kumimoji="1" kern="1200">
                  <a:solidFill>
                    <a:schemeClr val="dk1"/>
                  </a:solidFill>
                  <a:latin typeface="+mn-lt"/>
                  <a:ea typeface="+mn-ea"/>
                  <a:cs typeface="+mn-cs"/>
                </a:defRPr>
              </a:lvl2pPr>
              <a:lvl3pPr marL="914400" algn="ctr" rtl="0" fontAlgn="ctr">
                <a:spcBef>
                  <a:spcPct val="0"/>
                </a:spcBef>
                <a:spcAft>
                  <a:spcPct val="0"/>
                </a:spcAft>
                <a:defRPr kumimoji="1" kern="1200">
                  <a:solidFill>
                    <a:schemeClr val="dk1"/>
                  </a:solidFill>
                  <a:latin typeface="+mn-lt"/>
                  <a:ea typeface="+mn-ea"/>
                  <a:cs typeface="+mn-cs"/>
                </a:defRPr>
              </a:lvl3pPr>
              <a:lvl4pPr marL="1371600" algn="ctr" rtl="0" fontAlgn="ctr">
                <a:spcBef>
                  <a:spcPct val="0"/>
                </a:spcBef>
                <a:spcAft>
                  <a:spcPct val="0"/>
                </a:spcAft>
                <a:defRPr kumimoji="1" kern="1200">
                  <a:solidFill>
                    <a:schemeClr val="dk1"/>
                  </a:solidFill>
                  <a:latin typeface="+mn-lt"/>
                  <a:ea typeface="+mn-ea"/>
                  <a:cs typeface="+mn-cs"/>
                </a:defRPr>
              </a:lvl4pPr>
              <a:lvl5pPr marL="1828800" algn="ctr" rtl="0" fontAlgn="ctr">
                <a:spcBef>
                  <a:spcPct val="0"/>
                </a:spcBef>
                <a:spcAft>
                  <a:spcPct val="0"/>
                </a:spcAft>
                <a:defRPr kumimoji="1" kern="1200">
                  <a:solidFill>
                    <a:schemeClr val="dk1"/>
                  </a:solidFill>
                  <a:latin typeface="+mn-lt"/>
                  <a:ea typeface="+mn-ea"/>
                  <a:cs typeface="+mn-cs"/>
                </a:defRPr>
              </a:lvl5pPr>
              <a:lvl6pPr marL="2286000" algn="l" defTabSz="914400" rtl="0" eaLnBrk="1" latinLnBrk="0" hangingPunct="1">
                <a:defRPr kumimoji="1" kern="1200">
                  <a:solidFill>
                    <a:schemeClr val="dk1"/>
                  </a:solidFill>
                  <a:latin typeface="+mn-lt"/>
                  <a:ea typeface="+mn-ea"/>
                  <a:cs typeface="+mn-cs"/>
                </a:defRPr>
              </a:lvl6pPr>
              <a:lvl7pPr marL="2743200" algn="l" defTabSz="914400" rtl="0" eaLnBrk="1" latinLnBrk="0" hangingPunct="1">
                <a:defRPr kumimoji="1" kern="1200">
                  <a:solidFill>
                    <a:schemeClr val="dk1"/>
                  </a:solidFill>
                  <a:latin typeface="+mn-lt"/>
                  <a:ea typeface="+mn-ea"/>
                  <a:cs typeface="+mn-cs"/>
                </a:defRPr>
              </a:lvl7pPr>
              <a:lvl8pPr marL="3200400" algn="l" defTabSz="914400" rtl="0" eaLnBrk="1" latinLnBrk="0" hangingPunct="1">
                <a:defRPr kumimoji="1" kern="1200">
                  <a:solidFill>
                    <a:schemeClr val="dk1"/>
                  </a:solidFill>
                  <a:latin typeface="+mn-lt"/>
                  <a:ea typeface="+mn-ea"/>
                  <a:cs typeface="+mn-cs"/>
                </a:defRPr>
              </a:lvl8pPr>
              <a:lvl9pPr marL="3657600" algn="l" defTabSz="914400" rtl="0" eaLnBrk="1" latinLnBrk="0" hangingPunct="1">
                <a:defRPr kumimoji="1" kern="1200">
                  <a:solidFill>
                    <a:schemeClr val="dk1"/>
                  </a:solidFill>
                  <a:latin typeface="+mn-lt"/>
                  <a:ea typeface="+mn-ea"/>
                  <a:cs typeface="+mn-cs"/>
                </a:defRPr>
              </a:lvl9pPr>
            </a:lstStyle>
            <a:p>
              <a:r>
                <a:rPr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status: on</a:t>
              </a:r>
            </a:p>
            <a:p>
              <a:r>
                <a:rPr lang="ja-JP" altLang="en-US"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9" name="Picture 20" descr="http://portalsite.gcs.g01.fujitsu.local/sites/executivepresentation/DDL/materials/8391_13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14637" y="5495610"/>
              <a:ext cx="356918" cy="18273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0" descr="http://portalsite.gcs.g01.fujitsu.local/sites/executivepresentation/DDL/materials/8391_13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6309" y="5470215"/>
              <a:ext cx="356918" cy="18273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0" descr="http://portalsite.gcs.g01.fujitsu.local/sites/executivepresentation/DDL/materials/8391_130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34254" y="5455473"/>
              <a:ext cx="356918" cy="182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グループ化 66"/>
          <p:cNvGrpSpPr/>
          <p:nvPr/>
        </p:nvGrpSpPr>
        <p:grpSpPr>
          <a:xfrm>
            <a:off x="338010" y="3364398"/>
            <a:ext cx="1979955" cy="1309738"/>
            <a:chOff x="6765738" y="3325149"/>
            <a:chExt cx="1523812" cy="1008000"/>
          </a:xfrm>
        </p:grpSpPr>
        <p:sp>
          <p:nvSpPr>
            <p:cNvPr id="7" name="正方形/長方形 6"/>
            <p:cNvSpPr/>
            <p:nvPr/>
          </p:nvSpPr>
          <p:spPr bwMode="gray">
            <a:xfrm>
              <a:off x="6765738" y="3325149"/>
              <a:ext cx="1523812" cy="1008000"/>
            </a:xfrm>
            <a:prstGeom prst="rect">
              <a:avLst/>
            </a:prstGeom>
            <a:solidFill>
              <a:srgbClr val="FFFFFF"/>
            </a:solidFill>
            <a:ln w="15875" cap="sq" cmpd="sng" algn="ctr">
              <a:solidFill>
                <a:srgbClr val="57564F"/>
              </a:solidFill>
              <a:prstDash val="solid"/>
              <a:miter lim="800000"/>
              <a:headEnd type="none" w="med" len="med"/>
              <a:tailEnd type="none" w="med" len="med"/>
            </a:ln>
            <a:effectLst/>
          </p:spPr>
          <p:txBody>
            <a:bodyPr wrap="none" anchor="t"/>
            <a:lstStyle/>
            <a:p>
              <a:pPr algn="ctr">
                <a:defRPr/>
              </a:pPr>
              <a:endParaRPr lang="ja-JP" altLang="en-US" sz="105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円/楕円 7"/>
            <p:cNvSpPr/>
            <p:nvPr/>
          </p:nvSpPr>
          <p:spPr bwMode="gray">
            <a:xfrm>
              <a:off x="6954497" y="3966192"/>
              <a:ext cx="1100586" cy="161237"/>
            </a:xfrm>
            <a:prstGeom prst="ellipse">
              <a:avLst/>
            </a:prstGeom>
            <a:solidFill>
              <a:srgbClr val="DAD9D6"/>
            </a:solidFill>
            <a:ln w="9525" cap="flat" cmpd="sng" algn="ctr">
              <a:solidFill>
                <a:srgbClr val="B1B1A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839788" rtl="0" eaLnBrk="1" fontAlgn="base" latinLnBrk="0" hangingPunct="1">
                <a:lnSpc>
                  <a:spcPct val="100000"/>
                </a:lnSpc>
                <a:spcBef>
                  <a:spcPct val="0"/>
                </a:spcBef>
                <a:spcAft>
                  <a:spcPct val="0"/>
                </a:spcAft>
                <a:buClrTx/>
                <a:buSzTx/>
                <a:buFontTx/>
                <a:buNone/>
                <a:tabLst/>
              </a:pPr>
              <a:endParaRPr kumimoji="1" lang="ja-JP" altLang="en-US" sz="10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9295" y="3443528"/>
              <a:ext cx="445495" cy="438449"/>
            </a:xfrm>
            <a:prstGeom prst="rect">
              <a:avLst/>
            </a:prstGeom>
          </p:spPr>
        </p:pic>
        <p:pic>
          <p:nvPicPr>
            <p:cNvPr id="55" name="Picture 6" descr="http://ddl.design.css.fujitsu.com/ddl/ja/thumbnail/8699_0115.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800" t="21599" r="8202" b="19001"/>
            <a:stretch/>
          </p:blipFill>
          <p:spPr bwMode="auto">
            <a:xfrm>
              <a:off x="7566551" y="3600106"/>
              <a:ext cx="392215" cy="312928"/>
            </a:xfrm>
            <a:prstGeom prst="rect">
              <a:avLst/>
            </a:prstGeom>
            <a:noFill/>
            <a:extLst>
              <a:ext uri="{909E8E84-426E-40DD-AFC4-6F175D3DCCD1}">
                <a14:hiddenFill xmlns:a14="http://schemas.microsoft.com/office/drawing/2010/main">
                  <a:solidFill>
                    <a:srgbClr val="FFFFFF"/>
                  </a:solidFill>
                </a14:hiddenFill>
              </a:ext>
            </a:extLst>
          </p:spPr>
        </p:pic>
        <p:pic>
          <p:nvPicPr>
            <p:cNvPr id="56" name="図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15291" y="3654672"/>
              <a:ext cx="493833" cy="454609"/>
            </a:xfrm>
            <a:prstGeom prst="rect">
              <a:avLst/>
            </a:prstGeom>
          </p:spPr>
        </p:pic>
        <p:sp>
          <p:nvSpPr>
            <p:cNvPr id="57" name="正方形/長方形 56"/>
            <p:cNvSpPr/>
            <p:nvPr/>
          </p:nvSpPr>
          <p:spPr bwMode="gray">
            <a:xfrm>
              <a:off x="7097022" y="4014875"/>
              <a:ext cx="814077" cy="159669"/>
            </a:xfrm>
            <a:prstGeom prst="rect">
              <a:avLst/>
            </a:prstGeom>
            <a:solidFill>
              <a:srgbClr val="FFFFFF"/>
            </a:solidFill>
            <a:ln w="9525" cap="flat" cmpd="sng" algn="ctr">
              <a:solidFill>
                <a:srgbClr val="57564F"/>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rPr>
                <a:t>アプリ</a:t>
              </a:r>
              <a:r>
                <a:rPr lang="en-US" altLang="ja-JP" sz="1400" dirty="0">
                  <a:solidFill>
                    <a:srgbClr val="000000"/>
                  </a:solidFill>
                  <a:latin typeface="Meiryo UI" panose="020B0604030504040204" pitchFamily="50" charset="-128"/>
                  <a:ea typeface="Meiryo UI" panose="020B0604030504040204" pitchFamily="50" charset="-128"/>
                  <a:cs typeface="ＭＳ Ｐゴシック" pitchFamily="-108" charset="-128"/>
                </a:rPr>
                <a:t>A</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grpSp>
      <p:grpSp>
        <p:nvGrpSpPr>
          <p:cNvPr id="68" name="グループ化 67"/>
          <p:cNvGrpSpPr/>
          <p:nvPr/>
        </p:nvGrpSpPr>
        <p:grpSpPr>
          <a:xfrm>
            <a:off x="338010" y="4764393"/>
            <a:ext cx="1986634" cy="1314156"/>
            <a:chOff x="6759059" y="4521096"/>
            <a:chExt cx="1523812" cy="1008000"/>
          </a:xfrm>
        </p:grpSpPr>
        <p:sp>
          <p:nvSpPr>
            <p:cNvPr id="5" name="正方形/長方形 4"/>
            <p:cNvSpPr/>
            <p:nvPr/>
          </p:nvSpPr>
          <p:spPr bwMode="gray">
            <a:xfrm>
              <a:off x="6759059" y="4521096"/>
              <a:ext cx="1523812" cy="1008000"/>
            </a:xfrm>
            <a:prstGeom prst="rect">
              <a:avLst/>
            </a:prstGeom>
            <a:solidFill>
              <a:srgbClr val="FFFFFF"/>
            </a:solidFill>
            <a:ln w="15875" cap="sq" cmpd="sng" algn="ctr">
              <a:solidFill>
                <a:srgbClr val="57564F"/>
              </a:solidFill>
              <a:prstDash val="solid"/>
              <a:miter lim="800000"/>
              <a:headEnd type="none" w="med" len="med"/>
              <a:tailEnd type="none" w="med" len="med"/>
            </a:ln>
            <a:effectLst/>
          </p:spPr>
          <p:txBody>
            <a:bodyPr wrap="none" anchor="t"/>
            <a:lstStyle/>
            <a:p>
              <a:pPr algn="ctr">
                <a:defRPr/>
              </a:pPr>
              <a:endParaRPr lang="ja-JP" altLang="en-US" sz="105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円/楕円 5"/>
            <p:cNvSpPr/>
            <p:nvPr/>
          </p:nvSpPr>
          <p:spPr bwMode="gray">
            <a:xfrm>
              <a:off x="6957983" y="5208940"/>
              <a:ext cx="1100586" cy="161237"/>
            </a:xfrm>
            <a:prstGeom prst="ellipse">
              <a:avLst/>
            </a:prstGeom>
            <a:solidFill>
              <a:srgbClr val="DAD9D6"/>
            </a:solidFill>
            <a:ln w="9525" cap="flat" cmpd="sng" algn="ctr">
              <a:solidFill>
                <a:srgbClr val="B1B1AC"/>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839788" rtl="0" eaLnBrk="1" fontAlgn="base" latinLnBrk="0" hangingPunct="1">
                <a:lnSpc>
                  <a:spcPct val="100000"/>
                </a:lnSpc>
                <a:spcBef>
                  <a:spcPct val="0"/>
                </a:spcBef>
                <a:spcAft>
                  <a:spcPct val="0"/>
                </a:spcAft>
                <a:buClrTx/>
                <a:buSzTx/>
                <a:buFontTx/>
                <a:buNone/>
                <a:tabLst/>
              </a:pPr>
              <a:endParaRPr kumimoji="1" lang="ja-JP" altLang="en-US" sz="1000" b="0" i="0" u="none" strike="noStrike" cap="none" normalizeH="0" baseline="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pic>
          <p:nvPicPr>
            <p:cNvPr id="52" name="図 51"/>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82348" y="4728338"/>
              <a:ext cx="451536" cy="319204"/>
            </a:xfrm>
            <a:prstGeom prst="rect">
              <a:avLst/>
            </a:prstGeom>
          </p:spPr>
        </p:pic>
        <p:pic>
          <p:nvPicPr>
            <p:cNvPr id="53" name="Picture 10" descr="http://portalsite.gcs.g01.fujitsu.local/sites/executivepresentation/DDL/materials/original/8395_011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75305" y="4819873"/>
              <a:ext cx="409005" cy="3569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4" name="図 5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18777" y="4826927"/>
              <a:ext cx="547368" cy="579612"/>
            </a:xfrm>
            <a:prstGeom prst="rect">
              <a:avLst/>
            </a:prstGeom>
          </p:spPr>
        </p:pic>
        <p:sp>
          <p:nvSpPr>
            <p:cNvPr id="58" name="正方形/長方形 57"/>
            <p:cNvSpPr/>
            <p:nvPr/>
          </p:nvSpPr>
          <p:spPr bwMode="gray">
            <a:xfrm>
              <a:off x="7124091" y="5273638"/>
              <a:ext cx="814077" cy="159669"/>
            </a:xfrm>
            <a:prstGeom prst="rect">
              <a:avLst/>
            </a:prstGeom>
            <a:solidFill>
              <a:srgbClr val="FFFFFF"/>
            </a:solidFill>
            <a:ln w="9525" cap="flat" cmpd="sng" algn="ctr">
              <a:solidFill>
                <a:srgbClr val="57564F"/>
              </a:solidFill>
              <a:prstDash val="solid"/>
              <a:round/>
              <a:headEnd type="none" w="med" len="med"/>
              <a:tailEnd type="none" w="med" len="med"/>
            </a:ln>
            <a:effectLst/>
          </p:spPr>
          <p:txBody>
            <a:bodyPr vert="horz" wrap="square" lIns="36000" tIns="45720" rIns="3600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r>
                <a:rPr lang="ja-JP" altLang="en-US" sz="1400" dirty="0">
                  <a:latin typeface="Meiryo UI" panose="020B0604030504040204" pitchFamily="50" charset="-128"/>
                  <a:ea typeface="Meiryo UI" panose="020B0604030504040204" pitchFamily="50" charset="-128"/>
                  <a:cs typeface="ＭＳ Ｐゴシック" pitchFamily="-108" charset="-128"/>
                </a:rPr>
                <a:t>サービス</a:t>
              </a:r>
              <a:r>
                <a:rPr lang="en-US" altLang="ja-JP" sz="1400" dirty="0">
                  <a:solidFill>
                    <a:srgbClr val="000000"/>
                  </a:solidFill>
                  <a:latin typeface="Meiryo UI" panose="020B0604030504040204" pitchFamily="50" charset="-128"/>
                  <a:ea typeface="Meiryo UI" panose="020B0604030504040204" pitchFamily="50" charset="-128"/>
                  <a:cs typeface="ＭＳ Ｐゴシック" pitchFamily="-108" charset="-128"/>
                </a:rPr>
                <a:t>B</a:t>
              </a:r>
              <a:endParaRPr kumimoji="1" lang="ja-JP" altLang="en-US" sz="14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grpSp>
      <p:sp>
        <p:nvSpPr>
          <p:cNvPr id="59" name="テキスト ボックス 58"/>
          <p:cNvSpPr txBox="1"/>
          <p:nvPr/>
        </p:nvSpPr>
        <p:spPr>
          <a:xfrm>
            <a:off x="6898676" y="2867777"/>
            <a:ext cx="1585692" cy="338554"/>
          </a:xfrm>
          <a:prstGeom prst="rect">
            <a:avLst/>
          </a:prstGeom>
          <a:noFill/>
        </p:spPr>
        <p:txBody>
          <a:bodyPr wrap="none" rtlCol="0">
            <a:spAutoFit/>
          </a:bodyPr>
          <a:lstStyle/>
          <a:p>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機器</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システム</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60" name="テキスト ボックス 59"/>
          <p:cNvSpPr txBox="1"/>
          <p:nvPr/>
        </p:nvSpPr>
        <p:spPr>
          <a:xfrm>
            <a:off x="3709850" y="2852291"/>
            <a:ext cx="1662635" cy="338554"/>
          </a:xfrm>
          <a:prstGeom prst="rect">
            <a:avLst/>
          </a:prstGeom>
          <a:noFill/>
        </p:spPr>
        <p:txBody>
          <a:bodyPr wrap="none" rtlCol="0">
            <a:spAutoFit/>
          </a:bodyPr>
          <a:lstStyle/>
          <a:p>
            <a:r>
              <a:rPr kumimoji="1" lang="en-US" altLang="ja-JP"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r>
              <a:rPr kumimoji="1" lang="ja-JP" altLang="en-US"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プラットフォーム</a:t>
            </a:r>
            <a:r>
              <a:rPr kumimoji="1" lang="en-US" altLang="ja-JP"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rPr>
              <a:t>】</a:t>
            </a:r>
            <a:endParaRPr kumimoji="1" lang="ja-JP" altLang="en-US" sz="1600" b="1" dirty="0">
              <a:solidFill>
                <a:srgbClr val="C00000"/>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endParaRPr>
          </a:p>
        </p:txBody>
      </p:sp>
      <p:sp>
        <p:nvSpPr>
          <p:cNvPr id="61" name="テキスト ボックス 60"/>
          <p:cNvSpPr txBox="1"/>
          <p:nvPr/>
        </p:nvSpPr>
        <p:spPr>
          <a:xfrm>
            <a:off x="21289" y="2964193"/>
            <a:ext cx="2476961" cy="338554"/>
          </a:xfrm>
          <a:prstGeom prst="rect">
            <a:avLst/>
          </a:prstGeom>
          <a:noFill/>
        </p:spPr>
        <p:txBody>
          <a:bodyPr wrap="none" rtlCol="0">
            <a:spAutoFit/>
          </a:bodyPr>
          <a:lstStyle/>
          <a:p>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アプリケーション</a:t>
            </a:r>
            <a:r>
              <a:rPr kumimoji="1" lang="en-US" altLang="ja-JP" sz="1600" b="1" dirty="0">
                <a:latin typeface="Meiryo UI" panose="020B0604030504040204" pitchFamily="50" charset="-128"/>
                <a:ea typeface="Meiryo UI" panose="020B0604030504040204" pitchFamily="50" charset="-128"/>
              </a:rPr>
              <a:t>/</a:t>
            </a:r>
            <a:r>
              <a:rPr kumimoji="1" lang="ja-JP" altLang="en-US" sz="1600" b="1" dirty="0">
                <a:latin typeface="Meiryo UI" panose="020B0604030504040204" pitchFamily="50" charset="-128"/>
                <a:ea typeface="Meiryo UI" panose="020B0604030504040204" pitchFamily="50" charset="-128"/>
              </a:rPr>
              <a:t>サービス</a:t>
            </a:r>
            <a:r>
              <a:rPr kumimoji="1" lang="en-US" altLang="ja-JP" sz="1600" b="1" dirty="0">
                <a:latin typeface="Meiryo UI" panose="020B0604030504040204" pitchFamily="50" charset="-128"/>
                <a:ea typeface="Meiryo UI" panose="020B0604030504040204" pitchFamily="50" charset="-128"/>
              </a:rPr>
              <a:t>】</a:t>
            </a:r>
            <a:endParaRPr kumimoji="1" lang="ja-JP" altLang="en-US" sz="1600" b="1" dirty="0">
              <a:latin typeface="Meiryo UI" panose="020B0604030504040204" pitchFamily="50" charset="-128"/>
              <a:ea typeface="Meiryo UI" panose="020B0604030504040204" pitchFamily="50" charset="-128"/>
            </a:endParaRPr>
          </a:p>
        </p:txBody>
      </p:sp>
      <p:sp>
        <p:nvSpPr>
          <p:cNvPr id="63" name="左右矢印 62"/>
          <p:cNvSpPr/>
          <p:nvPr/>
        </p:nvSpPr>
        <p:spPr bwMode="gray">
          <a:xfrm>
            <a:off x="2500571" y="5249888"/>
            <a:ext cx="864000" cy="252000"/>
          </a:xfrm>
          <a:prstGeom prst="leftRightArrow">
            <a:avLst>
              <a:gd name="adj1" fmla="val 63853"/>
              <a:gd name="adj2" fmla="val 50000"/>
            </a:avLst>
          </a:prstGeom>
          <a:solidFill>
            <a:srgbClr val="EBD9D9"/>
          </a:solidFill>
          <a:ln w="9525" cap="flat" cmpd="sng" algn="ctr">
            <a:solidFill>
              <a:srgbClr val="CEA2A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839788"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rPr>
              <a:t> GET</a:t>
            </a:r>
            <a:endPar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cs typeface="ＭＳ Ｐゴシック" pitchFamily="-108" charset="-128"/>
            </a:endParaRPr>
          </a:p>
        </p:txBody>
      </p:sp>
      <p:sp>
        <p:nvSpPr>
          <p:cNvPr id="71" name="コンテンツ プレースホルダー 2"/>
          <p:cNvSpPr txBox="1">
            <a:spLocks/>
          </p:cNvSpPr>
          <p:nvPr/>
        </p:nvSpPr>
        <p:spPr>
          <a:xfrm>
            <a:off x="152823" y="828340"/>
            <a:ext cx="8786813" cy="1845010"/>
          </a:xfrm>
          <a:prstGeom prst="rect">
            <a:avLst/>
          </a:prstGeom>
        </p:spPr>
        <p:txBody>
          <a:bodyPr/>
          <a:lstStyle>
            <a:lvl1pPr marL="290513" indent="-290513" algn="l" defTabSz="457200" rtl="0" fontAlgn="base">
              <a:lnSpc>
                <a:spcPct val="95000"/>
              </a:lnSpc>
              <a:spcBef>
                <a:spcPct val="20000"/>
              </a:spcBef>
              <a:spcAft>
                <a:spcPct val="10000"/>
              </a:spcAft>
              <a:buClr>
                <a:srgbClr val="A30B1A"/>
              </a:buClr>
              <a:buFont typeface="Wingdings" panose="05000000000000000000" pitchFamily="2" charset="2"/>
              <a:buChar char="n"/>
              <a:defRPr kumimoji="1" sz="2400" kern="1200">
                <a:solidFill>
                  <a:srgbClr val="000000"/>
                </a:solidFill>
                <a:latin typeface="Meiryo UI" panose="020B0604030504040204" pitchFamily="50" charset="-128"/>
                <a:ea typeface="Meiryo UI" panose="020B0604030504040204" pitchFamily="50" charset="-128"/>
                <a:cs typeface="+mn-cs"/>
              </a:defRPr>
            </a:lvl1pPr>
            <a:lvl2pPr marL="581025" indent="-242888" algn="l" defTabSz="457200" rtl="0" fontAlgn="base">
              <a:lnSpc>
                <a:spcPct val="95000"/>
              </a:lnSpc>
              <a:spcBef>
                <a:spcPct val="20000"/>
              </a:spcBef>
              <a:spcAft>
                <a:spcPct val="10000"/>
              </a:spcAft>
              <a:buClr>
                <a:srgbClr val="87867E"/>
              </a:buClr>
              <a:buFont typeface="Wingdings" panose="05000000000000000000" pitchFamily="2" charset="2"/>
              <a:buChar char="n"/>
              <a:defRPr kumimoji="1" sz="2000" kern="1200">
                <a:solidFill>
                  <a:srgbClr val="000000"/>
                </a:solidFill>
                <a:latin typeface="Meiryo UI" panose="020B0604030504040204" pitchFamily="50" charset="-128"/>
                <a:ea typeface="Meiryo UI" panose="020B0604030504040204" pitchFamily="50" charset="-128"/>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kern="1200">
                <a:solidFill>
                  <a:srgbClr val="000000"/>
                </a:solidFill>
                <a:latin typeface="Meiryo UI" panose="020B0604030504040204" pitchFamily="50" charset="-128"/>
                <a:ea typeface="Meiryo UI" panose="020B0604030504040204" pitchFamily="50" charset="-128"/>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kern="1200">
                <a:solidFill>
                  <a:srgbClr val="000000"/>
                </a:solidFill>
                <a:latin typeface="Meiryo UI" panose="020B0604030504040204" pitchFamily="50" charset="-128"/>
                <a:ea typeface="Meiryo UI" panose="020B0604030504040204" pitchFamily="50" charset="-128"/>
                <a:cs typeface="+mn-cs"/>
              </a:defRPr>
            </a:lvl4pPr>
            <a:lvl5pPr marL="2305050" indent="365125" algn="l" defTabSz="457200" rtl="0" fontAlgn="base">
              <a:spcBef>
                <a:spcPct val="0"/>
              </a:spcBef>
              <a:spcAft>
                <a:spcPct val="0"/>
              </a:spcAft>
              <a:buBlip>
                <a:blip r:embed="rId15"/>
              </a:buBlip>
              <a:defRPr kumimoji="1"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2000" dirty="0"/>
              <a:t>プラットフォームにより、機器</a:t>
            </a:r>
            <a:r>
              <a:rPr lang="en-US" altLang="ja-JP" sz="2000" dirty="0"/>
              <a:t>/</a:t>
            </a:r>
            <a:r>
              <a:rPr lang="ja-JP" altLang="en-US" sz="2000" dirty="0"/>
              <a:t>システムが持つ特有なデータ構造を、統一データ構造</a:t>
            </a:r>
            <a:br>
              <a:rPr lang="ja-JP" altLang="en-US" sz="2000" dirty="0"/>
            </a:br>
            <a:r>
              <a:rPr lang="en-US" altLang="ja-JP" sz="2000" dirty="0"/>
              <a:t>(Things Description)</a:t>
            </a:r>
            <a:r>
              <a:rPr lang="ja-JP" altLang="en-US" sz="2000" dirty="0"/>
              <a:t>に変換</a:t>
            </a:r>
          </a:p>
          <a:p>
            <a:pPr lvl="1"/>
            <a:r>
              <a:rPr lang="en-US" altLang="ja-JP" sz="1600" dirty="0"/>
              <a:t>Things Description</a:t>
            </a:r>
            <a:r>
              <a:rPr lang="ja-JP" altLang="en-US" sz="1600" dirty="0"/>
              <a:t>：機器</a:t>
            </a:r>
            <a:r>
              <a:rPr lang="en-US" altLang="ja-JP" sz="1600" dirty="0"/>
              <a:t>/</a:t>
            </a:r>
            <a:r>
              <a:rPr lang="ja-JP" altLang="en-US" sz="1600" dirty="0"/>
              <a:t>システムの識別子・機能・インタラクション情報を記述</a:t>
            </a:r>
          </a:p>
          <a:p>
            <a:r>
              <a:rPr lang="ja-JP" altLang="en-US" sz="2000" dirty="0"/>
              <a:t>アプリケーションは</a:t>
            </a:r>
            <a:r>
              <a:rPr lang="en-US" altLang="ja-JP" sz="2000" dirty="0"/>
              <a:t>Things Description</a:t>
            </a:r>
            <a:r>
              <a:rPr lang="ja-JP" altLang="en-US" sz="2000" dirty="0"/>
              <a:t>をもとに、汎用的な</a:t>
            </a:r>
            <a:r>
              <a:rPr lang="en-US" altLang="ja-JP" sz="2000" dirty="0"/>
              <a:t>WebAPI</a:t>
            </a:r>
            <a:r>
              <a:rPr lang="ja-JP" altLang="en-US" sz="2000" dirty="0"/>
              <a:t>で制御するだけで機器制御</a:t>
            </a:r>
            <a:r>
              <a:rPr lang="en-US" altLang="ja-JP" sz="2000" dirty="0"/>
              <a:t>/</a:t>
            </a:r>
            <a:r>
              <a:rPr lang="ja-JP" altLang="en-US" sz="2000" dirty="0"/>
              <a:t>システム間連携が可能</a:t>
            </a:r>
          </a:p>
        </p:txBody>
      </p:sp>
      <p:sp>
        <p:nvSpPr>
          <p:cNvPr id="73" name="テキスト ボックス 72"/>
          <p:cNvSpPr txBox="1"/>
          <p:nvPr/>
        </p:nvSpPr>
        <p:spPr>
          <a:xfrm>
            <a:off x="2456851" y="5657457"/>
            <a:ext cx="908237" cy="276999"/>
          </a:xfrm>
          <a:prstGeom prst="rect">
            <a:avLst/>
          </a:prstGeom>
          <a:noFill/>
        </p:spPr>
        <p:txBody>
          <a:bodyPr wrap="square" rtlCol="0">
            <a:spAutoFit/>
          </a:bodyPr>
          <a:lstStyle/>
          <a:p>
            <a:pPr fontAlgn="auto">
              <a:spcBef>
                <a:spcPts val="0"/>
              </a:spcBef>
              <a:spcAft>
                <a:spcPts val="0"/>
              </a:spcAft>
              <a:defRPr/>
            </a:pPr>
            <a:r>
              <a:rPr kumimoji="0" lang="en-US" altLang="ja-JP" sz="1200" b="1" kern="0"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Web API</a:t>
            </a:r>
            <a:endParaRPr kumimoji="0" lang="ja-JP" altLang="en-US" sz="1200" b="1" kern="0"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左矢印 13">
            <a:extLst>
              <a:ext uri="{FF2B5EF4-FFF2-40B4-BE49-F238E27FC236}">
                <a16:creationId xmlns:a16="http://schemas.microsoft.com/office/drawing/2014/main" id="{AEC56A50-D0D9-49FE-98E0-844CFD0AA92E}"/>
              </a:ext>
            </a:extLst>
          </p:cNvPr>
          <p:cNvSpPr/>
          <p:nvPr/>
        </p:nvSpPr>
        <p:spPr bwMode="gray">
          <a:xfrm flipH="1">
            <a:off x="2543789" y="4886880"/>
            <a:ext cx="806520" cy="252000"/>
          </a:xfrm>
          <a:prstGeom prst="leftArrow">
            <a:avLst>
              <a:gd name="adj1" fmla="val 55131"/>
              <a:gd name="adj2" fmla="val 50000"/>
            </a:avLst>
          </a:prstGeom>
          <a:solidFill>
            <a:srgbClr val="EBD9D9"/>
          </a:solidFill>
          <a:ln w="9525" cap="flat" cmpd="sng" algn="ctr">
            <a:solidFill>
              <a:srgbClr val="CEA2A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PUT</a:t>
            </a: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0" name="オーディオ 9">
            <a:hlinkClick r:id="" action="ppaction://media"/>
            <a:extLst>
              <a:ext uri="{FF2B5EF4-FFF2-40B4-BE49-F238E27FC236}">
                <a16:creationId xmlns:a16="http://schemas.microsoft.com/office/drawing/2014/main" id="{CE467B25-82D6-4453-94C1-AFA1FA74304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318500" y="6032500"/>
            <a:ext cx="609600" cy="609600"/>
          </a:xfrm>
          <a:prstGeom prst="rect">
            <a:avLst/>
          </a:prstGeom>
        </p:spPr>
      </p:pic>
    </p:spTree>
    <p:extLst>
      <p:ext uri="{BB962C8B-B14F-4D97-AF65-F5344CB8AC3E}">
        <p14:creationId xmlns:p14="http://schemas.microsoft.com/office/powerpoint/2010/main" val="3407822682"/>
      </p:ext>
    </p:extLst>
  </p:cSld>
  <p:clrMapOvr>
    <a:masterClrMapping/>
  </p:clrMapOvr>
  <mc:AlternateContent xmlns:mc="http://schemas.openxmlformats.org/markup-compatibility/2006" xmlns:p14="http://schemas.microsoft.com/office/powerpoint/2010/main">
    <mc:Choice Requires="p14">
      <p:transition spd="slow" p14:dur="2000" advTm="61031"/>
    </mc:Choice>
    <mc:Fallback xmlns="">
      <p:transition spd="slow" advTm="6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bwMode="gray">
          <a:xfrm>
            <a:off x="169863" y="-1588"/>
            <a:ext cx="8286106" cy="693738"/>
          </a:xfrm>
          <a:prstGeom prst="rect">
            <a:avLst/>
          </a:prstGeom>
        </p:spPr>
        <p:txBody>
          <a:bodyPr anchor="ctr" anchorCtr="0"/>
          <a:lstStyle>
            <a:lvl1pPr algn="l" rtl="0" eaLnBrk="0" fontAlgn="base" hangingPunct="0">
              <a:spcBef>
                <a:spcPct val="0"/>
              </a:spcBef>
              <a:spcAft>
                <a:spcPct val="0"/>
              </a:spcAft>
              <a:tabLst>
                <a:tab pos="3676650" algn="l"/>
              </a:tabLst>
              <a:defRPr kumimoji="1" sz="3200">
                <a:solidFill>
                  <a:schemeClr val="tx2"/>
                </a:solidFill>
                <a:latin typeface="+mj-lt"/>
                <a:ea typeface="+mj-ea"/>
                <a:cs typeface="+mj-cs"/>
              </a:defRPr>
            </a:lvl1pPr>
            <a:lvl2pPr algn="l" rtl="0" eaLnBrk="0" fontAlgn="base" hangingPunct="0">
              <a:spcBef>
                <a:spcPct val="0"/>
              </a:spcBef>
              <a:spcAft>
                <a:spcPct val="0"/>
              </a:spcAft>
              <a:tabLst>
                <a:tab pos="3676650" algn="l"/>
              </a:tabLst>
              <a:defRPr kumimoji="1" sz="3200">
                <a:solidFill>
                  <a:schemeClr val="tx2"/>
                </a:solidFill>
                <a:latin typeface="Arial" charset="0"/>
                <a:ea typeface="ＭＳ Ｐゴシック" charset="-128"/>
              </a:defRPr>
            </a:lvl2pPr>
            <a:lvl3pPr algn="l" rtl="0" eaLnBrk="0" fontAlgn="base" hangingPunct="0">
              <a:spcBef>
                <a:spcPct val="0"/>
              </a:spcBef>
              <a:spcAft>
                <a:spcPct val="0"/>
              </a:spcAft>
              <a:tabLst>
                <a:tab pos="3676650" algn="l"/>
              </a:tabLst>
              <a:defRPr kumimoji="1" sz="3200">
                <a:solidFill>
                  <a:schemeClr val="tx2"/>
                </a:solidFill>
                <a:latin typeface="Arial" charset="0"/>
                <a:ea typeface="ＭＳ Ｐゴシック" charset="-128"/>
              </a:defRPr>
            </a:lvl3pPr>
            <a:lvl4pPr algn="l" rtl="0" eaLnBrk="0" fontAlgn="base" hangingPunct="0">
              <a:spcBef>
                <a:spcPct val="0"/>
              </a:spcBef>
              <a:spcAft>
                <a:spcPct val="0"/>
              </a:spcAft>
              <a:tabLst>
                <a:tab pos="3676650" algn="l"/>
              </a:tabLst>
              <a:defRPr kumimoji="1" sz="3200">
                <a:solidFill>
                  <a:schemeClr val="tx2"/>
                </a:solidFill>
                <a:latin typeface="Arial" charset="0"/>
                <a:ea typeface="ＭＳ Ｐゴシック" charset="-128"/>
              </a:defRPr>
            </a:lvl4pPr>
            <a:lvl5pPr algn="l" rtl="0" eaLnBrk="0" fontAlgn="base" hangingPunct="0">
              <a:spcBef>
                <a:spcPct val="0"/>
              </a:spcBef>
              <a:spcAft>
                <a:spcPct val="0"/>
              </a:spcAft>
              <a:tabLst>
                <a:tab pos="3676650" algn="l"/>
              </a:tabLst>
              <a:defRPr kumimoji="1" sz="3200">
                <a:solidFill>
                  <a:schemeClr val="tx2"/>
                </a:solidFill>
                <a:latin typeface="Arial" charset="0"/>
                <a:ea typeface="ＭＳ Ｐゴシック" charset="-128"/>
              </a:defRPr>
            </a:lvl5pPr>
            <a:lvl6pPr marL="457200" algn="l" rtl="0" fontAlgn="base">
              <a:spcBef>
                <a:spcPct val="0"/>
              </a:spcBef>
              <a:spcAft>
                <a:spcPct val="0"/>
              </a:spcAft>
              <a:tabLst>
                <a:tab pos="3676650" algn="l"/>
              </a:tabLst>
              <a:defRPr kumimoji="1" sz="3200">
                <a:solidFill>
                  <a:schemeClr val="tx2"/>
                </a:solidFill>
                <a:latin typeface="Arial" charset="0"/>
                <a:ea typeface="ＭＳ Ｐゴシック" charset="-128"/>
              </a:defRPr>
            </a:lvl6pPr>
            <a:lvl7pPr marL="914400" algn="l" rtl="0" fontAlgn="base">
              <a:spcBef>
                <a:spcPct val="0"/>
              </a:spcBef>
              <a:spcAft>
                <a:spcPct val="0"/>
              </a:spcAft>
              <a:tabLst>
                <a:tab pos="3676650" algn="l"/>
              </a:tabLst>
              <a:defRPr kumimoji="1" sz="3200">
                <a:solidFill>
                  <a:schemeClr val="tx2"/>
                </a:solidFill>
                <a:latin typeface="Arial" charset="0"/>
                <a:ea typeface="ＭＳ Ｐゴシック" charset="-128"/>
              </a:defRPr>
            </a:lvl7pPr>
            <a:lvl8pPr marL="1371600" algn="l" rtl="0" fontAlgn="base">
              <a:spcBef>
                <a:spcPct val="0"/>
              </a:spcBef>
              <a:spcAft>
                <a:spcPct val="0"/>
              </a:spcAft>
              <a:tabLst>
                <a:tab pos="3676650" algn="l"/>
              </a:tabLst>
              <a:defRPr kumimoji="1" sz="3200">
                <a:solidFill>
                  <a:schemeClr val="tx2"/>
                </a:solidFill>
                <a:latin typeface="Arial" charset="0"/>
                <a:ea typeface="ＭＳ Ｐゴシック" charset="-128"/>
              </a:defRPr>
            </a:lvl8pPr>
            <a:lvl9pPr marL="1828800" algn="l" rtl="0" fontAlgn="base">
              <a:spcBef>
                <a:spcPct val="0"/>
              </a:spcBef>
              <a:spcAft>
                <a:spcPct val="0"/>
              </a:spcAft>
              <a:tabLst>
                <a:tab pos="3676650" algn="l"/>
              </a:tabLst>
              <a:defRPr kumimoji="1" sz="3200">
                <a:solidFill>
                  <a:schemeClr val="tx2"/>
                </a:solidFill>
                <a:latin typeface="Arial" charset="0"/>
                <a:ea typeface="ＭＳ Ｐゴシック" charset="-128"/>
              </a:defRPr>
            </a:lvl9pPr>
          </a:lstStyle>
          <a:p>
            <a:r>
              <a:rPr lang="ja-JP" altLang="en-US" dirty="0">
                <a:solidFill>
                  <a:srgbClr val="000000"/>
                </a:solidFill>
                <a:latin typeface="Meiryo UI" panose="020B0604030504040204" pitchFamily="50" charset="-128"/>
                <a:ea typeface="Meiryo UI" panose="020B0604030504040204" pitchFamily="50" charset="-128"/>
              </a:rPr>
              <a:t>全体アーキテクチャ</a:t>
            </a:r>
            <a:endParaRPr lang="ja-JP" altLang="en-US" sz="20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7" name="図 6"/>
          <p:cNvPicPr>
            <a:picLocks noChangeAspect="1"/>
          </p:cNvPicPr>
          <p:nvPr/>
        </p:nvPicPr>
        <p:blipFill>
          <a:blip r:embed="rId3" cstate="print">
            <a:duotone>
              <a:srgbClr val="DAD9D6">
                <a:shade val="45000"/>
                <a:satMod val="135000"/>
              </a:srgbClr>
              <a:prstClr val="white"/>
            </a:duotone>
            <a:extLst>
              <a:ext uri="{28A0092B-C50C-407E-A947-70E740481C1C}">
                <a14:useLocalDpi xmlns:a14="http://schemas.microsoft.com/office/drawing/2010/main" val="0"/>
              </a:ext>
            </a:extLst>
          </a:blip>
          <a:stretch>
            <a:fillRect/>
          </a:stretch>
        </p:blipFill>
        <p:spPr>
          <a:xfrm>
            <a:off x="4067944" y="5517232"/>
            <a:ext cx="4968552" cy="765950"/>
          </a:xfrm>
          <a:prstGeom prst="rect">
            <a:avLst/>
          </a:prstGeom>
        </p:spPr>
      </p:pic>
      <p:sp>
        <p:nvSpPr>
          <p:cNvPr id="8" name="テキスト ボックス 7"/>
          <p:cNvSpPr txBox="1"/>
          <p:nvPr/>
        </p:nvSpPr>
        <p:spPr bwMode="gray">
          <a:xfrm>
            <a:off x="275563" y="836712"/>
            <a:ext cx="8616917" cy="491303"/>
          </a:xfrm>
          <a:prstGeom prst="rect">
            <a:avLst/>
          </a:prstGeom>
          <a:solidFill>
            <a:srgbClr val="C00000"/>
          </a:solidFill>
          <a:ln>
            <a:solidFill>
              <a:srgbClr val="A30B1A"/>
            </a:solidFill>
          </a:ln>
        </p:spPr>
        <p:txBody>
          <a:bodyPr vert="horz" wrap="square" lIns="72000" rIns="72000" rtlCol="0" anchor="ctr" anchorCtr="0">
            <a:noAutofit/>
          </a:bodyPr>
          <a:lstStyle/>
          <a:p>
            <a:pPr fontAlgn="base"/>
            <a:r>
              <a:rPr lang="en-US" altLang="ja-JP" sz="2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Web of Things</a:t>
            </a:r>
            <a:r>
              <a:rPr lang="ja-JP" altLang="en-US" sz="2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アーキテクチャによるデジタルツイン</a:t>
            </a:r>
            <a:endParaRPr lang="en-US" altLang="ja-JP" sz="2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9" name="テキスト ボックス 8"/>
          <p:cNvSpPr txBox="1"/>
          <p:nvPr/>
        </p:nvSpPr>
        <p:spPr>
          <a:xfrm>
            <a:off x="4703856" y="5960481"/>
            <a:ext cx="766275"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センサー</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テキスト ボックス 9"/>
          <p:cNvSpPr txBox="1"/>
          <p:nvPr/>
        </p:nvSpPr>
        <p:spPr>
          <a:xfrm>
            <a:off x="8206435" y="5879452"/>
            <a:ext cx="766275"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公共</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テキスト ボックス 10"/>
          <p:cNvSpPr txBox="1"/>
          <p:nvPr/>
        </p:nvSpPr>
        <p:spPr>
          <a:xfrm>
            <a:off x="6158885" y="6032321"/>
            <a:ext cx="766275"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自動車</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テキスト ボックス 11"/>
          <p:cNvSpPr txBox="1"/>
          <p:nvPr/>
        </p:nvSpPr>
        <p:spPr>
          <a:xfrm>
            <a:off x="7012548" y="6013714"/>
            <a:ext cx="620359"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工場</a:t>
            </a:r>
          </a:p>
        </p:txBody>
      </p:sp>
      <p:sp>
        <p:nvSpPr>
          <p:cNvPr id="13" name="テキスト ボックス 12"/>
          <p:cNvSpPr txBox="1"/>
          <p:nvPr/>
        </p:nvSpPr>
        <p:spPr>
          <a:xfrm>
            <a:off x="7674081" y="5971037"/>
            <a:ext cx="565523"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家</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4" name="Picture 4" descr="http://portalsite.gcs.g01.fujitsu.local/sites/executivepresentation/DDL/materials/8699_0054.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1674" y="5578719"/>
            <a:ext cx="719371" cy="71937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portalsite.gcs.g01.fujitsu.local/sites/executivepresentation/DDL/materials/8699_0116.png">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072" y="5541757"/>
            <a:ext cx="521663" cy="5216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portalsite.gcs.g01.fujitsu.local/sites/executivepresentation/DDL/materials/8395_0081.p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7439" y="5337108"/>
            <a:ext cx="238144" cy="63038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http://portalsite.gcs.g01.fujitsu.local/sites/executivepresentation/DDL/materials/8392_0004.png">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2900" y="5446562"/>
            <a:ext cx="697968" cy="4653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8" descr="http://portalsite.gcs.g01.fujitsu.local/sites/executivepresentation/DDL/materials/8699_0021.png">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71164" y="5655368"/>
            <a:ext cx="491328" cy="491329"/>
          </a:xfrm>
          <a:prstGeom prst="rect">
            <a:avLst/>
          </a:prstGeom>
          <a:noFill/>
          <a:extLst>
            <a:ext uri="{909E8E84-426E-40DD-AFC4-6F175D3DCCD1}">
              <a14:hiddenFill xmlns:a14="http://schemas.microsoft.com/office/drawing/2010/main">
                <a:solidFill>
                  <a:srgbClr val="FFFFFF"/>
                </a:solidFill>
              </a14:hiddenFill>
            </a:ext>
          </a:extLst>
        </p:spPr>
      </p:pic>
      <p:pic>
        <p:nvPicPr>
          <p:cNvPr id="19" name="図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300843" y="5594320"/>
            <a:ext cx="745352" cy="480369"/>
          </a:xfrm>
          <a:prstGeom prst="rect">
            <a:avLst/>
          </a:prstGeom>
        </p:spPr>
      </p:pic>
      <p:pic>
        <p:nvPicPr>
          <p:cNvPr id="20" name="図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70208" y="5633899"/>
            <a:ext cx="598249" cy="426578"/>
          </a:xfrm>
          <a:prstGeom prst="rect">
            <a:avLst/>
          </a:prstGeom>
        </p:spPr>
      </p:pic>
      <p:sp>
        <p:nvSpPr>
          <p:cNvPr id="21" name="テキスト ボックス 20"/>
          <p:cNvSpPr txBox="1"/>
          <p:nvPr/>
        </p:nvSpPr>
        <p:spPr>
          <a:xfrm>
            <a:off x="4127792" y="5929805"/>
            <a:ext cx="766275"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ヒト</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テキスト ボックス 21"/>
          <p:cNvSpPr txBox="1"/>
          <p:nvPr/>
        </p:nvSpPr>
        <p:spPr>
          <a:xfrm>
            <a:off x="5266706" y="6013714"/>
            <a:ext cx="944429" cy="276999"/>
          </a:xfrm>
          <a:prstGeom prst="rect">
            <a:avLst/>
          </a:prstGeom>
          <a:noFill/>
        </p:spPr>
        <p:txBody>
          <a:bodyPr wrap="square" rtlCol="0">
            <a:spAutoFit/>
          </a:bodyPr>
          <a:lstStyle/>
          <a:p>
            <a:pPr fontAlgn="auto">
              <a:spcBef>
                <a:spcPts val="0"/>
              </a:spcBef>
              <a:spcAft>
                <a:spcPts val="0"/>
              </a:spcAft>
              <a:defRPr/>
            </a:pPr>
            <a:r>
              <a:rPr kumimoji="0" lang="ja-JP" altLang="en-US"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エネルギー</a:t>
            </a:r>
            <a:endParaRPr kumimoji="0" lang="en-US" altLang="ja-JP" sz="12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テキスト ボックス 22"/>
          <p:cNvSpPr txBox="1"/>
          <p:nvPr/>
        </p:nvSpPr>
        <p:spPr bwMode="gray">
          <a:xfrm>
            <a:off x="5009132" y="6258798"/>
            <a:ext cx="3590854" cy="338554"/>
          </a:xfrm>
          <a:prstGeom prst="rect">
            <a:avLst/>
          </a:prstGeom>
          <a:noFill/>
        </p:spPr>
        <p:txBody>
          <a:bodyPr wrap="square" rtlCol="0">
            <a:spAutoFit/>
          </a:bodyPr>
          <a:lstStyle/>
          <a:p>
            <a:pPr fontAlgn="auto">
              <a:spcBef>
                <a:spcPts val="0"/>
              </a:spcBef>
              <a:spcAft>
                <a:spcPts val="0"/>
              </a:spcAft>
              <a:defRPr/>
            </a:pPr>
            <a:r>
              <a:rPr kumimoji="0" lang="ja-JP" altLang="en-US" sz="1600" b="1" kern="0" dirty="0">
                <a:latin typeface="Meiryo UI" panose="020B0604030504040204" pitchFamily="50" charset="-128"/>
                <a:ea typeface="Meiryo UI" panose="020B0604030504040204" pitchFamily="50" charset="-128"/>
                <a:cs typeface="Meiryo UI" panose="020B0604030504040204" pitchFamily="50" charset="-128"/>
              </a:rPr>
              <a:t>フィジカル空間（あらゆるセンサー情報）</a:t>
            </a:r>
          </a:p>
        </p:txBody>
      </p:sp>
      <p:sp>
        <p:nvSpPr>
          <p:cNvPr id="24" name="Freeform 474"/>
          <p:cNvSpPr>
            <a:spLocks/>
          </p:cNvSpPr>
          <p:nvPr/>
        </p:nvSpPr>
        <p:spPr bwMode="gray">
          <a:xfrm>
            <a:off x="4822058" y="1412776"/>
            <a:ext cx="3854397" cy="1462267"/>
          </a:xfrm>
          <a:custGeom>
            <a:avLst/>
            <a:gdLst>
              <a:gd name="T0" fmla="*/ 300 w 344"/>
              <a:gd name="T1" fmla="*/ 114 h 201"/>
              <a:gd name="T2" fmla="*/ 297 w 344"/>
              <a:gd name="T3" fmla="*/ 114 h 201"/>
              <a:gd name="T4" fmla="*/ 300 w 344"/>
              <a:gd name="T5" fmla="*/ 95 h 201"/>
              <a:gd name="T6" fmla="*/ 249 w 344"/>
              <a:gd name="T7" fmla="*/ 44 h 201"/>
              <a:gd name="T8" fmla="*/ 221 w 344"/>
              <a:gd name="T9" fmla="*/ 52 h 201"/>
              <a:gd name="T10" fmla="*/ 143 w 344"/>
              <a:gd name="T11" fmla="*/ 0 h 201"/>
              <a:gd name="T12" fmla="*/ 57 w 344"/>
              <a:gd name="T13" fmla="*/ 85 h 201"/>
              <a:gd name="T14" fmla="*/ 58 w 344"/>
              <a:gd name="T15" fmla="*/ 97 h 201"/>
              <a:gd name="T16" fmla="*/ 53 w 344"/>
              <a:gd name="T17" fmla="*/ 96 h 201"/>
              <a:gd name="T18" fmla="*/ 0 w 344"/>
              <a:gd name="T19" fmla="*/ 149 h 201"/>
              <a:gd name="T20" fmla="*/ 53 w 344"/>
              <a:gd name="T21" fmla="*/ 201 h 201"/>
              <a:gd name="T22" fmla="*/ 54 w 344"/>
              <a:gd name="T23" fmla="*/ 201 h 201"/>
              <a:gd name="T24" fmla="*/ 55 w 344"/>
              <a:gd name="T25" fmla="*/ 201 h 201"/>
              <a:gd name="T26" fmla="*/ 300 w 344"/>
              <a:gd name="T27" fmla="*/ 201 h 201"/>
              <a:gd name="T28" fmla="*/ 344 w 344"/>
              <a:gd name="T29" fmla="*/ 158 h 201"/>
              <a:gd name="T30" fmla="*/ 300 w 344"/>
              <a:gd name="T31" fmla="*/ 11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 h="201">
                <a:moveTo>
                  <a:pt x="300" y="114"/>
                </a:moveTo>
                <a:cubicBezTo>
                  <a:pt x="297" y="114"/>
                  <a:pt x="297" y="114"/>
                  <a:pt x="297" y="114"/>
                </a:cubicBezTo>
                <a:cubicBezTo>
                  <a:pt x="299" y="108"/>
                  <a:pt x="300" y="102"/>
                  <a:pt x="300" y="95"/>
                </a:cubicBezTo>
                <a:cubicBezTo>
                  <a:pt x="300" y="67"/>
                  <a:pt x="277" y="44"/>
                  <a:pt x="249" y="44"/>
                </a:cubicBezTo>
                <a:cubicBezTo>
                  <a:pt x="239" y="44"/>
                  <a:pt x="229" y="47"/>
                  <a:pt x="221" y="52"/>
                </a:cubicBezTo>
                <a:cubicBezTo>
                  <a:pt x="208" y="21"/>
                  <a:pt x="178" y="0"/>
                  <a:pt x="143" y="0"/>
                </a:cubicBezTo>
                <a:cubicBezTo>
                  <a:pt x="95" y="0"/>
                  <a:pt x="57" y="38"/>
                  <a:pt x="57" y="85"/>
                </a:cubicBezTo>
                <a:cubicBezTo>
                  <a:pt x="57" y="89"/>
                  <a:pt x="58" y="93"/>
                  <a:pt x="58" y="97"/>
                </a:cubicBezTo>
                <a:cubicBezTo>
                  <a:pt x="56" y="96"/>
                  <a:pt x="55" y="96"/>
                  <a:pt x="53" y="96"/>
                </a:cubicBezTo>
                <a:cubicBezTo>
                  <a:pt x="24" y="96"/>
                  <a:pt x="0" y="120"/>
                  <a:pt x="0" y="149"/>
                </a:cubicBezTo>
                <a:cubicBezTo>
                  <a:pt x="0" y="178"/>
                  <a:pt x="24" y="201"/>
                  <a:pt x="53" y="201"/>
                </a:cubicBezTo>
                <a:cubicBezTo>
                  <a:pt x="53" y="201"/>
                  <a:pt x="53" y="201"/>
                  <a:pt x="54" y="201"/>
                </a:cubicBezTo>
                <a:cubicBezTo>
                  <a:pt x="54" y="201"/>
                  <a:pt x="55" y="201"/>
                  <a:pt x="55" y="201"/>
                </a:cubicBezTo>
                <a:cubicBezTo>
                  <a:pt x="300" y="201"/>
                  <a:pt x="300" y="201"/>
                  <a:pt x="300" y="201"/>
                </a:cubicBezTo>
                <a:cubicBezTo>
                  <a:pt x="324" y="201"/>
                  <a:pt x="344" y="182"/>
                  <a:pt x="344" y="158"/>
                </a:cubicBezTo>
                <a:cubicBezTo>
                  <a:pt x="344" y="134"/>
                  <a:pt x="324" y="114"/>
                  <a:pt x="300" y="114"/>
                </a:cubicBezTo>
                <a:close/>
              </a:path>
            </a:pathLst>
          </a:custGeom>
          <a:solidFill>
            <a:schemeClr val="bg1"/>
          </a:solidFill>
          <a:ln w="25400">
            <a:solidFill>
              <a:schemeClr val="bg1">
                <a:lumMod val="50000"/>
              </a:schemeClr>
            </a:solidFill>
          </a:ln>
          <a:effectLst>
            <a:outerShdw blurRad="50800" dist="38100" dir="2700000" algn="tl" rotWithShape="0">
              <a:prstClr val="black">
                <a:alpha val="40000"/>
              </a:prstClr>
            </a:outerShdw>
          </a:effectLst>
        </p:spPr>
        <p:txBody>
          <a:bodyPr/>
          <a:lstStyle/>
          <a:p>
            <a:pPr algn="l" fontAlgn="base">
              <a:spcBef>
                <a:spcPct val="50000"/>
              </a:spcBef>
              <a:defRPr/>
            </a:pPr>
            <a:endParaRPr 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円/楕円 24"/>
          <p:cNvSpPr/>
          <p:nvPr/>
        </p:nvSpPr>
        <p:spPr bwMode="gray">
          <a:xfrm>
            <a:off x="5686155" y="1926435"/>
            <a:ext cx="1164478" cy="140109"/>
          </a:xfrm>
          <a:prstGeom prst="ellipse">
            <a:avLst/>
          </a:prstGeom>
          <a:solidFill>
            <a:srgbClr val="DAD9D6"/>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algn="l" fontAlgn="base"/>
            <a:endParaRPr lang="ja-JP" altLang="en-US" dirty="0">
              <a:latin typeface="Meiryo UI" panose="020B0604030504040204" pitchFamily="50" charset="-128"/>
              <a:ea typeface="Meiryo UI" panose="020B0604030504040204" pitchFamily="50" charset="-128"/>
            </a:endParaRPr>
          </a:p>
        </p:txBody>
      </p:sp>
      <p:pic>
        <p:nvPicPr>
          <p:cNvPr id="26" name="Picture 21" descr="http://ddl.design.css.fujitsu.com/ddl/ja/contents/02_%E3%82%A4%E3%83%A9%E3%82%B9%E3%83%88/20_%E3%83%94%E3%82%AF%E3%83%88%E3%82%B0%E3%83%A9%E3%83%A0/8699_0016.png"/>
          <p:cNvPicPr>
            <a:picLocks noChangeAspect="1" noChangeArrowheads="1"/>
          </p:cNvPicPr>
          <p:nvPr/>
        </p:nvPicPr>
        <p:blipFill>
          <a:blip r:embed="rId16" cstate="print">
            <a:extLst>
              <a:ext uri="{28A0092B-C50C-407E-A947-70E740481C1C}">
                <a14:useLocalDpi xmlns:a14="http://schemas.microsoft.com/office/drawing/2010/main" val="0"/>
              </a:ext>
            </a:extLst>
          </a:blip>
          <a:srcRect l="28159" t="9264" r="29547" b="7948"/>
          <a:stretch>
            <a:fillRect/>
          </a:stretch>
        </p:blipFill>
        <p:spPr bwMode="auto">
          <a:xfrm flipH="1">
            <a:off x="6087441" y="1628800"/>
            <a:ext cx="219735" cy="40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http://ddl.design.css.fujitsu.com/ddl/ja/contents/02_%E3%82%A4%E3%83%A9%E3%82%B9%E3%83%88/20_%E3%83%94%E3%82%AF%E3%83%88%E3%82%B0%E3%83%A9%E3%83%A0/8699_0092.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25143" y="1673653"/>
            <a:ext cx="476934" cy="476933"/>
          </a:xfrm>
          <a:prstGeom prst="rect">
            <a:avLst/>
          </a:prstGeom>
          <a:noFill/>
          <a:extLst>
            <a:ext uri="{909E8E84-426E-40DD-AFC4-6F175D3DCCD1}">
              <a14:hiddenFill xmlns:a14="http://schemas.microsoft.com/office/drawing/2010/main">
                <a:solidFill>
                  <a:srgbClr val="FFFFFF"/>
                </a:solidFill>
              </a14:hiddenFill>
            </a:ext>
          </a:extLst>
        </p:spPr>
      </p:pic>
      <p:sp>
        <p:nvSpPr>
          <p:cNvPr id="28" name="フローチャート : 順次アクセス記憶 166"/>
          <p:cNvSpPr/>
          <p:nvPr/>
        </p:nvSpPr>
        <p:spPr bwMode="gray">
          <a:xfrm>
            <a:off x="6835146" y="2348880"/>
            <a:ext cx="488607" cy="406894"/>
          </a:xfrm>
          <a:prstGeom prst="flowChartMagneticTape">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a</a:t>
            </a:r>
            <a:endPar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テキスト ボックス 28"/>
          <p:cNvSpPr txBox="1"/>
          <p:nvPr/>
        </p:nvSpPr>
        <p:spPr>
          <a:xfrm>
            <a:off x="7123285" y="1398914"/>
            <a:ext cx="1594787" cy="338554"/>
          </a:xfrm>
          <a:prstGeom prst="rect">
            <a:avLst/>
          </a:prstGeom>
          <a:noFill/>
        </p:spPr>
        <p:txBody>
          <a:bodyPr wrap="square" rtlCol="0">
            <a:spAutoFit/>
          </a:bodyPr>
          <a:lstStyle/>
          <a:p>
            <a:pPr fontAlgn="base"/>
            <a:r>
              <a:rPr lang="ja-JP" altLang="en-US" sz="1600" b="1" dirty="0">
                <a:latin typeface="Meiryo UI" panose="020B0604030504040204" pitchFamily="50" charset="-128"/>
                <a:ea typeface="Meiryo UI" panose="020B0604030504040204" pitchFamily="50" charset="-128"/>
                <a:cs typeface="Meiryo UI" panose="020B0604030504040204" pitchFamily="50" charset="-128"/>
              </a:rPr>
              <a:t>ディジタル空間</a:t>
            </a:r>
          </a:p>
        </p:txBody>
      </p:sp>
      <p:pic>
        <p:nvPicPr>
          <p:cNvPr id="30" name="Picture 21" descr="http://ddl.design.css.fujitsu.com/ddl/ja/contents/02_%E3%82%A4%E3%83%A9%E3%82%B9%E3%83%88/20_%E3%83%94%E3%82%AF%E3%83%88%E3%82%B0%E3%83%A9%E3%83%A0/8699_0016.png"/>
          <p:cNvPicPr>
            <a:picLocks noChangeAspect="1" noChangeArrowheads="1"/>
          </p:cNvPicPr>
          <p:nvPr/>
        </p:nvPicPr>
        <p:blipFill>
          <a:blip r:embed="rId16" cstate="print">
            <a:extLst>
              <a:ext uri="{28A0092B-C50C-407E-A947-70E740481C1C}">
                <a14:useLocalDpi xmlns:a14="http://schemas.microsoft.com/office/drawing/2010/main" val="0"/>
              </a:ext>
            </a:extLst>
          </a:blip>
          <a:srcRect l="28159" t="9264" r="29547" b="7948"/>
          <a:stretch>
            <a:fillRect/>
          </a:stretch>
        </p:blipFill>
        <p:spPr bwMode="auto">
          <a:xfrm flipH="1">
            <a:off x="5838309" y="1642496"/>
            <a:ext cx="219735" cy="40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http://ddl.design.css.fujitsu.com/ddl/ja/contents/02_%E3%82%A4%E3%83%A9%E3%82%B9%E3%83%88/20_%E3%83%94%E3%82%AF%E3%83%88%E3%82%B0%E3%83%A9%E3%83%A0/8699_0092.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72612" y="1693772"/>
            <a:ext cx="476934" cy="476933"/>
          </a:xfrm>
          <a:prstGeom prst="rect">
            <a:avLst/>
          </a:prstGeom>
          <a:noFill/>
          <a:extLst>
            <a:ext uri="{909E8E84-426E-40DD-AFC4-6F175D3DCCD1}">
              <a14:hiddenFill xmlns:a14="http://schemas.microsoft.com/office/drawing/2010/main">
                <a:solidFill>
                  <a:srgbClr val="FFFFFF"/>
                </a:solidFill>
              </a14:hiddenFill>
            </a:ext>
          </a:extLst>
        </p:spPr>
      </p:pic>
      <p:sp>
        <p:nvSpPr>
          <p:cNvPr id="32" name="フローチャート : 順次アクセス記憶 166"/>
          <p:cNvSpPr/>
          <p:nvPr/>
        </p:nvSpPr>
        <p:spPr bwMode="gray">
          <a:xfrm>
            <a:off x="7339202" y="2350058"/>
            <a:ext cx="488607" cy="406894"/>
          </a:xfrm>
          <a:prstGeom prst="flowChartMagneticTape">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b</a:t>
            </a:r>
            <a:endPar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3" name="フローチャート : 順次アクセス記憶 166"/>
          <p:cNvSpPr/>
          <p:nvPr/>
        </p:nvSpPr>
        <p:spPr bwMode="gray">
          <a:xfrm>
            <a:off x="7827809" y="2350058"/>
            <a:ext cx="488607" cy="406894"/>
          </a:xfrm>
          <a:prstGeom prst="flowChartMagneticTape">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a:p>
            <a:r>
              <a:rPr lang="en-US" altLang="ja-JP"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rPr>
              <a:t>c</a:t>
            </a:r>
            <a:endParaRPr lang="ja-JP" altLang="en-US" sz="1050" dirty="0">
              <a:solidFill>
                <a:srgbClr val="FFFFFF"/>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フローチャート : 磁気ディスク 112"/>
          <p:cNvSpPr/>
          <p:nvPr/>
        </p:nvSpPr>
        <p:spPr bwMode="gray">
          <a:xfrm>
            <a:off x="5375302" y="2189180"/>
            <a:ext cx="959897" cy="616267"/>
          </a:xfrm>
          <a:prstGeom prst="flowChartMagneticDisk">
            <a:avLst/>
          </a:prstGeom>
          <a:solidFill>
            <a:srgbClr val="EBD9D9"/>
          </a:solidFill>
          <a:ln w="38100" cap="flat" cmpd="sng" algn="ctr">
            <a:solidFill>
              <a:srgbClr val="CEA2A2"/>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fontAlgn="base"/>
            <a:r>
              <a:rPr lang="ja-JP" altLang="en-US" sz="1100" b="1" dirty="0">
                <a:latin typeface="Meiryo UI" panose="020B0604030504040204" pitchFamily="50" charset="-128"/>
                <a:ea typeface="Meiryo UI" panose="020B0604030504040204" pitchFamily="50" charset="-128"/>
                <a:cs typeface="Meiryo UI" panose="020B0604030504040204" pitchFamily="50" charset="-128"/>
              </a:rPr>
              <a:t>センサー情報</a:t>
            </a:r>
            <a:endParaRPr lang="en-US" altLang="ja-JP" sz="1100" b="1" dirty="0">
              <a:latin typeface="Meiryo UI" panose="020B0604030504040204" pitchFamily="50" charset="-128"/>
              <a:ea typeface="Meiryo UI" panose="020B0604030504040204" pitchFamily="50" charset="-128"/>
              <a:cs typeface="Meiryo UI" panose="020B0604030504040204" pitchFamily="50" charset="-128"/>
            </a:endParaRPr>
          </a:p>
          <a:p>
            <a:pPr fontAlgn="base"/>
            <a:r>
              <a:rPr lang="ja-JP" altLang="en-US" sz="1100" b="1" dirty="0">
                <a:latin typeface="Meiryo UI" panose="020B0604030504040204" pitchFamily="50" charset="-128"/>
                <a:ea typeface="Meiryo UI" panose="020B0604030504040204" pitchFamily="50" charset="-128"/>
                <a:cs typeface="Meiryo UI" panose="020B0604030504040204" pitchFamily="50" charset="-128"/>
              </a:rPr>
              <a:t>（共通化データ）</a:t>
            </a:r>
          </a:p>
        </p:txBody>
      </p:sp>
      <p:sp>
        <p:nvSpPr>
          <p:cNvPr id="35" name="Rectangle 32"/>
          <p:cNvSpPr txBox="1">
            <a:spLocks noChangeArrowheads="1"/>
          </p:cNvSpPr>
          <p:nvPr/>
        </p:nvSpPr>
        <p:spPr bwMode="gray">
          <a:xfrm>
            <a:off x="205397" y="1484783"/>
            <a:ext cx="4222059" cy="5112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290513" indent="-290513" algn="l" defTabSz="457200" rtl="0" fontAlgn="base">
              <a:lnSpc>
                <a:spcPct val="95000"/>
              </a:lnSpc>
              <a:spcBef>
                <a:spcPct val="20000"/>
              </a:spcBef>
              <a:spcAft>
                <a:spcPct val="10000"/>
              </a:spcAft>
              <a:buClr>
                <a:srgbClr val="A30B1A"/>
              </a:buClr>
              <a:buFont typeface="Wingdings" pitchFamily="2" charset="2"/>
              <a:buChar char="n"/>
              <a:defRPr kumimoji="1" sz="2400">
                <a:solidFill>
                  <a:srgbClr val="000000"/>
                </a:solidFill>
                <a:latin typeface="+mn-lt"/>
                <a:ea typeface="+mn-ea"/>
                <a:cs typeface="+mn-cs"/>
              </a:defRPr>
            </a:lvl1pPr>
            <a:lvl2pPr marL="581025" indent="-242888" algn="l" defTabSz="457200" rtl="0" fontAlgn="base">
              <a:lnSpc>
                <a:spcPct val="95000"/>
              </a:lnSpc>
              <a:spcBef>
                <a:spcPct val="20000"/>
              </a:spcBef>
              <a:spcAft>
                <a:spcPct val="10000"/>
              </a:spcAft>
              <a:buClr>
                <a:srgbClr val="87867E"/>
              </a:buClr>
              <a:buFont typeface="Wingdings" pitchFamily="2" charset="2"/>
              <a:buChar char="n"/>
              <a:defRPr kumimoji="1" sz="2000">
                <a:solidFill>
                  <a:srgbClr val="000000"/>
                </a:solidFill>
                <a:latin typeface="+mn-lt"/>
                <a:ea typeface="+mn-ea"/>
                <a:cs typeface="+mn-cs"/>
              </a:defRPr>
            </a:lvl2pPr>
            <a:lvl3pPr marL="795338" indent="-138113" algn="l" defTabSz="457200" rtl="0" fontAlgn="base">
              <a:lnSpc>
                <a:spcPct val="95000"/>
              </a:lnSpc>
              <a:spcBef>
                <a:spcPct val="20000"/>
              </a:spcBef>
              <a:spcAft>
                <a:spcPct val="10000"/>
              </a:spcAft>
              <a:buClr>
                <a:srgbClr val="87867E"/>
              </a:buClr>
              <a:buSzPct val="100000"/>
              <a:buChar char="•"/>
              <a:defRPr kumimoji="1">
                <a:solidFill>
                  <a:srgbClr val="000000"/>
                </a:solidFill>
                <a:latin typeface="+mn-lt"/>
                <a:ea typeface="+mn-ea"/>
                <a:cs typeface="+mn-cs"/>
              </a:defRPr>
            </a:lvl3pPr>
            <a:lvl4pPr marL="1014413" indent="-134938" algn="l" defTabSz="457200" rtl="0" fontAlgn="base">
              <a:lnSpc>
                <a:spcPct val="95000"/>
              </a:lnSpc>
              <a:spcBef>
                <a:spcPct val="20000"/>
              </a:spcBef>
              <a:spcAft>
                <a:spcPct val="10000"/>
              </a:spcAft>
              <a:buClr>
                <a:srgbClr val="87867E"/>
              </a:buClr>
              <a:buSzPct val="100000"/>
              <a:buChar char="•"/>
              <a:defRPr kumimoji="1" sz="1600">
                <a:solidFill>
                  <a:srgbClr val="000000"/>
                </a:solidFill>
                <a:latin typeface="+mn-lt"/>
                <a:ea typeface="+mn-ea"/>
                <a:cs typeface="+mn-cs"/>
              </a:defRPr>
            </a:lvl4pPr>
            <a:lvl5pPr marL="2305050" indent="365125" algn="l" defTabSz="457200" rtl="0" fontAlgn="base">
              <a:spcBef>
                <a:spcPct val="0"/>
              </a:spcBef>
              <a:spcAft>
                <a:spcPct val="0"/>
              </a:spcAft>
              <a:buBlip>
                <a:blip r:embed="rId18"/>
              </a:buBlip>
              <a:defRPr kumimoji="1" sz="2000">
                <a:solidFill>
                  <a:srgbClr val="000000"/>
                </a:solidFill>
                <a:latin typeface="+mn-lt"/>
                <a:ea typeface="+mn-ea"/>
                <a:cs typeface="+mn-cs"/>
              </a:defRPr>
            </a:lvl5pPr>
            <a:lvl6pPr marL="2762250" indent="365125" algn="l" defTabSz="457200" rtl="0" fontAlgn="base">
              <a:spcBef>
                <a:spcPct val="0"/>
              </a:spcBef>
              <a:spcAft>
                <a:spcPct val="0"/>
              </a:spcAft>
              <a:buBlip>
                <a:blip r:embed="rId18"/>
              </a:buBlip>
              <a:defRPr kumimoji="1" sz="2000">
                <a:solidFill>
                  <a:srgbClr val="000000"/>
                </a:solidFill>
                <a:latin typeface="+mn-lt"/>
                <a:ea typeface="+mn-ea"/>
                <a:cs typeface="+mn-cs"/>
              </a:defRPr>
            </a:lvl6pPr>
            <a:lvl7pPr marL="3219450" indent="365125" algn="l" defTabSz="457200" rtl="0" fontAlgn="base">
              <a:spcBef>
                <a:spcPct val="0"/>
              </a:spcBef>
              <a:spcAft>
                <a:spcPct val="0"/>
              </a:spcAft>
              <a:buBlip>
                <a:blip r:embed="rId18"/>
              </a:buBlip>
              <a:defRPr kumimoji="1" sz="2000">
                <a:solidFill>
                  <a:srgbClr val="000000"/>
                </a:solidFill>
                <a:latin typeface="+mn-lt"/>
                <a:ea typeface="+mn-ea"/>
                <a:cs typeface="+mn-cs"/>
              </a:defRPr>
            </a:lvl7pPr>
            <a:lvl8pPr marL="3676650" indent="365125" algn="l" defTabSz="457200" rtl="0" fontAlgn="base">
              <a:spcBef>
                <a:spcPct val="0"/>
              </a:spcBef>
              <a:spcAft>
                <a:spcPct val="0"/>
              </a:spcAft>
              <a:buBlip>
                <a:blip r:embed="rId18"/>
              </a:buBlip>
              <a:defRPr kumimoji="1" sz="2000">
                <a:solidFill>
                  <a:srgbClr val="000000"/>
                </a:solidFill>
                <a:latin typeface="+mn-lt"/>
                <a:ea typeface="+mn-ea"/>
                <a:cs typeface="+mn-cs"/>
              </a:defRPr>
            </a:lvl8pPr>
            <a:lvl9pPr marL="4133850" indent="365125" algn="l" defTabSz="457200" rtl="0" fontAlgn="base">
              <a:spcBef>
                <a:spcPct val="0"/>
              </a:spcBef>
              <a:spcAft>
                <a:spcPct val="0"/>
              </a:spcAft>
              <a:buBlip>
                <a:blip r:embed="rId18"/>
              </a:buBlip>
              <a:defRPr kumimoji="1" sz="2000">
                <a:solidFill>
                  <a:srgbClr val="000000"/>
                </a:solidFill>
                <a:latin typeface="+mn-lt"/>
                <a:ea typeface="+mn-ea"/>
                <a:cs typeface="+mn-cs"/>
              </a:defRPr>
            </a:lvl9pPr>
          </a:lstStyle>
          <a:p>
            <a:r>
              <a:rPr lang="en-US" altLang="ja-JP"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Center</a:t>
            </a:r>
            <a:r>
              <a:rPr lang="ja-JP" altLang="en-US"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と</a:t>
            </a:r>
            <a:r>
              <a:rPr lang="en-US" altLang="ja-JP"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Gateway(GW)</a:t>
            </a:r>
            <a:r>
              <a:rPr lang="ja-JP" altLang="en-US"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の</a:t>
            </a:r>
            <a:r>
              <a:rPr lang="en-US" altLang="ja-JP"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階層アーキテクチャ</a:t>
            </a:r>
            <a:endParaRPr lang="en-US" altLang="ja-JP"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lvl="1"/>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IoT</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デバイスは、</a:t>
            </a:r>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5G</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等の広域ネットワークと</a:t>
            </a:r>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Wi-Fi</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等の</a:t>
            </a:r>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FAN</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を通じ接続</a:t>
            </a:r>
            <a:endPar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フィールドエリアのデバイスは、</a:t>
            </a:r>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Center/GW</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にてインタフェース変換</a:t>
            </a:r>
            <a:endPar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全てのデバイスは</a:t>
            </a:r>
            <a:r>
              <a:rPr lang="en-US" altLang="ja-JP"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Center</a:t>
            </a:r>
            <a:r>
              <a:rPr lang="ja-JP" altLang="en-US"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で一元管理可能</a:t>
            </a:r>
            <a:endParaRPr lang="en-US" altLang="ja-JP" sz="1800"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r>
              <a:rPr lang="ja-JP" altLang="en-US"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エッジコンピューティング</a:t>
            </a:r>
            <a:endParaRPr lang="en-US" altLang="ja-JP" sz="2000" b="1"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kern="0" dirty="0">
                <a:latin typeface="Meiryo UI" panose="020B0604030504040204" pitchFamily="50" charset="-128"/>
                <a:ea typeface="Meiryo UI" panose="020B0604030504040204" pitchFamily="50" charset="-128"/>
                <a:cs typeface="Meiryo UI" panose="020B0604030504040204" pitchFamily="50" charset="-128"/>
              </a:rPr>
              <a:t>どの階層でも同じ</a:t>
            </a:r>
            <a:r>
              <a:rPr lang="en-US" altLang="ja-JP" kern="0" dirty="0" err="1">
                <a:latin typeface="Meiryo UI" panose="020B0604030504040204" pitchFamily="50" charset="-128"/>
                <a:ea typeface="Meiryo UI" panose="020B0604030504040204" pitchFamily="50" charset="-128"/>
                <a:cs typeface="Meiryo UI" panose="020B0604030504040204" pitchFamily="50" charset="-128"/>
              </a:rPr>
              <a:t>WoT</a:t>
            </a:r>
            <a:r>
              <a:rPr lang="ja-JP" altLang="en-US" kern="0" dirty="0">
                <a:latin typeface="Meiryo UI" panose="020B0604030504040204" pitchFamily="50" charset="-128"/>
                <a:ea typeface="Meiryo UI" panose="020B0604030504040204" pitchFamily="50" charset="-128"/>
                <a:cs typeface="Meiryo UI" panose="020B0604030504040204" pitchFamily="50" charset="-128"/>
              </a:rPr>
              <a:t>インタフェースでデバイスをアクセス可能</a:t>
            </a:r>
            <a:endParaRPr lang="en-US" altLang="ja-JP" kern="0"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kern="0" dirty="0">
                <a:latin typeface="Meiryo UI" panose="020B0604030504040204" pitchFamily="50" charset="-128"/>
                <a:ea typeface="Meiryo UI" panose="020B0604030504040204" pitchFamily="50" charset="-128"/>
                <a:cs typeface="Meiryo UI" panose="020B0604030504040204" pitchFamily="50" charset="-128"/>
              </a:rPr>
              <a:t>多様なデバイスのデータを集約</a:t>
            </a:r>
            <a:endParaRPr lang="en-US" altLang="ja-JP" kern="0" dirty="0">
              <a:latin typeface="Meiryo UI" panose="020B0604030504040204" pitchFamily="50" charset="-128"/>
              <a:ea typeface="Meiryo UI" panose="020B0604030504040204" pitchFamily="50" charset="-128"/>
              <a:cs typeface="Meiryo UI" panose="020B0604030504040204" pitchFamily="50" charset="-128"/>
            </a:endParaRPr>
          </a:p>
          <a:p>
            <a:pPr lvl="1"/>
            <a:r>
              <a:rPr lang="ja-JP" altLang="en-US" kern="0" dirty="0">
                <a:latin typeface="Meiryo UI" panose="020B0604030504040204" pitchFamily="50" charset="-128"/>
                <a:ea typeface="Meiryo UI" panose="020B0604030504040204" pitchFamily="50" charset="-128"/>
                <a:cs typeface="Meiryo UI" panose="020B0604030504040204" pitchFamily="50" charset="-128"/>
              </a:rPr>
              <a:t>低遅延、セキュリティを配慮する制御は</a:t>
            </a:r>
            <a:r>
              <a:rPr lang="en-US" altLang="ja-JP" kern="0" dirty="0">
                <a:latin typeface="Meiryo UI" panose="020B0604030504040204" pitchFamily="50" charset="-128"/>
                <a:ea typeface="Meiryo UI" panose="020B0604030504040204" pitchFamily="50" charset="-128"/>
                <a:cs typeface="Meiryo UI" panose="020B0604030504040204" pitchFamily="50" charset="-128"/>
              </a:rPr>
              <a:t>GW</a:t>
            </a:r>
            <a:r>
              <a:rPr lang="ja-JP" altLang="en-US" kern="0" dirty="0">
                <a:latin typeface="Meiryo UI" panose="020B0604030504040204" pitchFamily="50" charset="-128"/>
                <a:ea typeface="Meiryo UI" panose="020B0604030504040204" pitchFamily="50" charset="-128"/>
                <a:cs typeface="Meiryo UI" panose="020B0604030504040204" pitchFamily="50" charset="-128"/>
              </a:rPr>
              <a:t>で処理</a:t>
            </a:r>
            <a:endParaRPr lang="en-US" altLang="ja-JP" kern="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テキスト ボックス 35"/>
          <p:cNvSpPr txBox="1"/>
          <p:nvPr/>
        </p:nvSpPr>
        <p:spPr bwMode="gray">
          <a:xfrm>
            <a:off x="5638871" y="5226675"/>
            <a:ext cx="2293963" cy="584775"/>
          </a:xfrm>
          <a:prstGeom prst="rect">
            <a:avLst/>
          </a:prstGeom>
          <a:noFill/>
        </p:spPr>
        <p:txBody>
          <a:bodyPr wrap="square" rtlCol="0">
            <a:spAutoFit/>
          </a:bodyPr>
          <a:lstStyle/>
          <a:p>
            <a:pPr algn="l" fontAlgn="base"/>
            <a:r>
              <a:rPr lang="en-US" altLang="ja-JP" b="1" dirty="0">
                <a:solidFill>
                  <a:srgbClr val="C00000"/>
                </a:solidFill>
                <a:latin typeface="Meiryo UI" panose="020B0604030504040204" pitchFamily="50" charset="-128"/>
                <a:ea typeface="Meiryo UI" panose="020B0604030504040204" pitchFamily="50" charset="-128"/>
              </a:rPr>
              <a:t>FAN</a:t>
            </a:r>
          </a:p>
          <a:p>
            <a:pPr algn="l" fontAlgn="base"/>
            <a:r>
              <a:rPr lang="en-US" altLang="ja-JP" sz="1400" b="1" dirty="0">
                <a:solidFill>
                  <a:srgbClr val="C00000"/>
                </a:solidFill>
                <a:latin typeface="Meiryo UI" panose="020B0604030504040204" pitchFamily="50" charset="-128"/>
                <a:ea typeface="Meiryo UI" panose="020B0604030504040204" pitchFamily="50" charset="-128"/>
              </a:rPr>
              <a:t>(Field Area Network)</a:t>
            </a:r>
            <a:endParaRPr lang="ja-JP" altLang="en-US" sz="1400" b="1" dirty="0">
              <a:solidFill>
                <a:srgbClr val="C00000"/>
              </a:solidFill>
              <a:latin typeface="Meiryo UI" panose="020B0604030504040204" pitchFamily="50" charset="-128"/>
              <a:ea typeface="Meiryo UI" panose="020B0604030504040204" pitchFamily="50" charset="-128"/>
            </a:endParaRPr>
          </a:p>
        </p:txBody>
      </p:sp>
      <p:sp>
        <p:nvSpPr>
          <p:cNvPr id="38" name="雲 37"/>
          <p:cNvSpPr/>
          <p:nvPr/>
        </p:nvSpPr>
        <p:spPr bwMode="gray">
          <a:xfrm>
            <a:off x="4672238" y="3070711"/>
            <a:ext cx="3948590" cy="2315744"/>
          </a:xfrm>
          <a:prstGeom prst="cloud">
            <a:avLst/>
          </a:prstGeom>
          <a:solidFill>
            <a:srgbClr val="FFFFFF"/>
          </a:solidFill>
          <a:ln w="25400" cap="flat" cmpd="sng" algn="ctr">
            <a:noFill/>
            <a:prstDash val="solid"/>
            <a:round/>
            <a:headEnd type="none" w="med" len="med"/>
            <a:tailEnd type="none" w="med" len="med"/>
          </a:ln>
          <a:effectLst/>
          <a:scene3d>
            <a:camera prst="orthographicFront"/>
            <a:lightRig rig="threePt" dir="t"/>
          </a:scene3d>
          <a:sp3d>
            <a:bevelT w="50800"/>
          </a:sp3d>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endParaRPr lang="ja-JP" altLang="en-US" sz="1200" dirty="0">
              <a:solidFill>
                <a:srgbClr val="A30B1A"/>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テキスト ボックス 38"/>
          <p:cNvSpPr txBox="1"/>
          <p:nvPr/>
        </p:nvSpPr>
        <p:spPr>
          <a:xfrm>
            <a:off x="6674031" y="3743454"/>
            <a:ext cx="850297" cy="261610"/>
          </a:xfrm>
          <a:prstGeom prst="rect">
            <a:avLst/>
          </a:prstGeom>
          <a:noFill/>
        </p:spPr>
        <p:txBody>
          <a:bodyPr wrap="square" rtlCol="0">
            <a:spAutoFit/>
          </a:bodyPr>
          <a:lstStyle/>
          <a:p>
            <a:pPr fontAlgn="auto">
              <a:spcBef>
                <a:spcPts val="0"/>
              </a:spcBef>
              <a:spcAft>
                <a:spcPts val="0"/>
              </a:spcAft>
              <a:defRPr/>
            </a:pPr>
            <a:r>
              <a:rPr kumimoji="0" lang="en-US" altLang="ja-JP"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3G/LTE</a:t>
            </a:r>
            <a:endParaRPr kumimoji="0" lang="ja-JP" altLang="en-US"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テキスト ボックス 39"/>
          <p:cNvSpPr txBox="1"/>
          <p:nvPr/>
        </p:nvSpPr>
        <p:spPr>
          <a:xfrm>
            <a:off x="5358912" y="4803648"/>
            <a:ext cx="689288" cy="261610"/>
          </a:xfrm>
          <a:prstGeom prst="rect">
            <a:avLst/>
          </a:prstGeom>
          <a:noFill/>
        </p:spPr>
        <p:txBody>
          <a:bodyPr wrap="square" rtlCol="0">
            <a:spAutoFit/>
          </a:bodyPr>
          <a:lstStyle/>
          <a:p>
            <a:pPr fontAlgn="auto">
              <a:spcBef>
                <a:spcPts val="0"/>
              </a:spcBef>
              <a:spcAft>
                <a:spcPts val="0"/>
              </a:spcAft>
              <a:defRPr/>
            </a:pPr>
            <a:r>
              <a:rPr kumimoji="0" lang="en-US" altLang="ja-JP"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LPWA</a:t>
            </a:r>
            <a:endParaRPr kumimoji="0" lang="ja-JP" altLang="en-US"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p:cNvSpPr/>
          <p:nvPr/>
        </p:nvSpPr>
        <p:spPr bwMode="gray">
          <a:xfrm>
            <a:off x="6576846" y="4837563"/>
            <a:ext cx="470570" cy="285778"/>
          </a:xfrm>
          <a:prstGeom prst="rect">
            <a:avLst/>
          </a:prstGeom>
          <a:solidFill>
            <a:schemeClr val="accent2"/>
          </a:solidFill>
          <a:ln w="9525" cap="flat" cmpd="sng" algn="ctr">
            <a:solidFill>
              <a:srgbClr val="87867E"/>
            </a:solidFill>
            <a:prstDash val="solid"/>
            <a:round/>
            <a:headEnd type="none" w="med" len="med"/>
            <a:tailEnd type="none" w="med" len="med"/>
          </a:ln>
          <a:effectLst/>
          <a:scene3d>
            <a:camera prst="orthographicFront"/>
            <a:lightRig rig="threePt" dir="t"/>
          </a:scene3d>
          <a:sp3d>
            <a:bevelT w="50800"/>
          </a:sp3d>
        </p:spPr>
        <p:txBody>
          <a:bodyPr rot="0" spcFirstLastPara="0" vertOverflow="overflow" horzOverflow="overflow" vert="horz" wrap="none" lIns="91422" tIns="45712" rIns="91422" bIns="45712" numCol="1" spcCol="0" rtlCol="0" fromWordArt="0" anchor="ctr" anchorCtr="0" forceAA="0" compatLnSpc="1">
            <a:prstTxWarp prst="textNoShape">
              <a:avLst/>
            </a:prstTxWarp>
            <a:noAutofit/>
          </a:bodyPr>
          <a:lstStyle/>
          <a:p>
            <a:pPr defTabSz="914224"/>
            <a:r>
              <a:rPr lang="en-US" altLang="ja-JP" sz="1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GW</a:t>
            </a:r>
          </a:p>
        </p:txBody>
      </p:sp>
      <p:sp>
        <p:nvSpPr>
          <p:cNvPr id="42" name="正方形/長方形 41"/>
          <p:cNvSpPr/>
          <p:nvPr/>
        </p:nvSpPr>
        <p:spPr bwMode="gray">
          <a:xfrm>
            <a:off x="5291986" y="2776065"/>
            <a:ext cx="1111571" cy="335036"/>
          </a:xfrm>
          <a:prstGeom prst="rect">
            <a:avLst/>
          </a:prstGeom>
          <a:solidFill>
            <a:schemeClr val="accent2"/>
          </a:solidFill>
          <a:ln w="9525" cap="flat" cmpd="sng" algn="ctr">
            <a:solidFill>
              <a:srgbClr val="87867E"/>
            </a:solidFill>
            <a:prstDash val="solid"/>
            <a:round/>
            <a:headEnd type="none" w="med" len="med"/>
            <a:tailEnd type="none" w="med" len="med"/>
          </a:ln>
          <a:effectLst/>
          <a:scene3d>
            <a:camera prst="orthographicFront"/>
            <a:lightRig rig="threePt" dir="t"/>
          </a:scene3d>
          <a:sp3d>
            <a:bevelT w="50800"/>
          </a:sp3d>
        </p:spPr>
        <p:txBody>
          <a:bodyPr rot="0" spcFirstLastPara="0" vertOverflow="overflow" horzOverflow="overflow" vert="horz" wrap="none" lIns="91422" tIns="45712" rIns="91422" bIns="45712" numCol="1" spcCol="0" rtlCol="0" fromWordArt="0" anchor="ctr" anchorCtr="0" forceAA="0" compatLnSpc="1">
            <a:prstTxWarp prst="textNoShape">
              <a:avLst/>
            </a:prstTxWarp>
            <a:noAutofit/>
          </a:bodyPr>
          <a:lstStyle/>
          <a:p>
            <a:pPr defTabSz="914224"/>
            <a:r>
              <a:rPr lang="en-US" altLang="ja-JP" sz="1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Center</a:t>
            </a:r>
            <a:endParaRPr lang="ja-JP" altLang="en-US" sz="1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図 42"/>
          <p:cNvPicPr>
            <a:picLocks noChangeAspect="1"/>
          </p:cNvPicPr>
          <p:nvPr/>
        </p:nvPicPr>
        <p:blipFill>
          <a:blip r:embed="rId19">
            <a:clrChange>
              <a:clrFrom>
                <a:srgbClr val="EBFFFF"/>
              </a:clrFrom>
              <a:clrTo>
                <a:srgbClr val="EBFFFF">
                  <a:alpha val="0"/>
                </a:srgbClr>
              </a:clrTo>
            </a:clrChange>
            <a:extLst>
              <a:ext uri="{BEBA8EAE-BF5A-486C-A8C5-ECC9F3942E4B}">
                <a14:imgProps xmlns:a14="http://schemas.microsoft.com/office/drawing/2010/main">
                  <a14:imgLayer r:embed="rId2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180423" y="4654827"/>
            <a:ext cx="316524" cy="297229"/>
          </a:xfrm>
          <a:prstGeom prst="rect">
            <a:avLst/>
          </a:prstGeom>
        </p:spPr>
      </p:pic>
      <p:pic>
        <p:nvPicPr>
          <p:cNvPr id="44" name="図 43"/>
          <p:cNvPicPr>
            <a:picLocks noChangeAspect="1"/>
          </p:cNvPicPr>
          <p:nvPr/>
        </p:nvPicPr>
        <p:blipFill>
          <a:blip r:embed="rId21">
            <a:clrChange>
              <a:clrFrom>
                <a:srgbClr val="EBFFFF"/>
              </a:clrFrom>
              <a:clrTo>
                <a:srgbClr val="EBFFFF">
                  <a:alpha val="0"/>
                </a:srgbClr>
              </a:clrTo>
            </a:clrChange>
            <a:extLst>
              <a:ext uri="{BEBA8EAE-BF5A-486C-A8C5-ECC9F3942E4B}">
                <a14:imgProps xmlns:a14="http://schemas.microsoft.com/office/drawing/2010/main">
                  <a14:imgLayer r:embed="rId22">
                    <a14:imgEffect>
                      <a14:colorTemperature colorTemp="4700"/>
                    </a14:imgEffect>
                  </a14:imgLayer>
                </a14:imgProps>
              </a:ext>
              <a:ext uri="{28A0092B-C50C-407E-A947-70E740481C1C}">
                <a14:useLocalDpi xmlns:a14="http://schemas.microsoft.com/office/drawing/2010/main" val="0"/>
              </a:ext>
            </a:extLst>
          </a:blip>
          <a:stretch>
            <a:fillRect/>
          </a:stretch>
        </p:blipFill>
        <p:spPr>
          <a:xfrm>
            <a:off x="5021805" y="2403083"/>
            <a:ext cx="295607" cy="518819"/>
          </a:xfrm>
          <a:prstGeom prst="rect">
            <a:avLst/>
          </a:prstGeom>
        </p:spPr>
      </p:pic>
      <p:cxnSp>
        <p:nvCxnSpPr>
          <p:cNvPr id="45" name="直線コネクタ 44"/>
          <p:cNvCxnSpPr/>
          <p:nvPr/>
        </p:nvCxnSpPr>
        <p:spPr bwMode="auto">
          <a:xfrm>
            <a:off x="6630994" y="2163185"/>
            <a:ext cx="0" cy="711858"/>
          </a:xfrm>
          <a:prstGeom prst="line">
            <a:avLst/>
          </a:prstGeom>
          <a:gradFill rotWithShape="0">
            <a:gsLst>
              <a:gs pos="0">
                <a:srgbClr val="FFFFFF"/>
              </a:gs>
              <a:gs pos="100000">
                <a:srgbClr val="C8C8C8"/>
              </a:gs>
            </a:gsLst>
            <a:lin ang="5400000" scaled="1"/>
          </a:gradFill>
          <a:ln w="28575" cap="flat" cmpd="sng" algn="ctr">
            <a:solidFill>
              <a:srgbClr val="C00000"/>
            </a:solidFill>
            <a:prstDash val="sysDot"/>
            <a:round/>
            <a:headEnd type="none" w="med" len="med"/>
            <a:tailEnd type="none" w="med" len="med"/>
          </a:ln>
          <a:effectLst/>
        </p:spPr>
      </p:cxnSp>
      <p:sp>
        <p:nvSpPr>
          <p:cNvPr id="46" name="テキスト ボックス 45"/>
          <p:cNvSpPr txBox="1"/>
          <p:nvPr/>
        </p:nvSpPr>
        <p:spPr>
          <a:xfrm>
            <a:off x="6588224" y="2071881"/>
            <a:ext cx="864517" cy="276999"/>
          </a:xfrm>
          <a:prstGeom prst="rect">
            <a:avLst/>
          </a:prstGeom>
          <a:noFill/>
        </p:spPr>
        <p:txBody>
          <a:bodyPr wrap="square" rtlCol="0">
            <a:spAutoFit/>
          </a:bodyPr>
          <a:lstStyle/>
          <a:p>
            <a:pPr fontAlgn="auto">
              <a:spcBef>
                <a:spcPts val="0"/>
              </a:spcBef>
              <a:spcAft>
                <a:spcPts val="0"/>
              </a:spcAft>
              <a:defRPr/>
            </a:pPr>
            <a:r>
              <a:rPr kumimoji="0" lang="en-US" altLang="ja-JP" sz="1200" kern="0"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Web API</a:t>
            </a:r>
            <a:endParaRPr kumimoji="0" lang="ja-JP" altLang="en-US" sz="1200" kern="0"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左右矢印 46"/>
          <p:cNvSpPr/>
          <p:nvPr/>
        </p:nvSpPr>
        <p:spPr bwMode="gray">
          <a:xfrm>
            <a:off x="6428759" y="2453237"/>
            <a:ext cx="375489" cy="183675"/>
          </a:xfrm>
          <a:prstGeom prst="leftRightArrow">
            <a:avLst/>
          </a:prstGeom>
          <a:gradFill flip="none" rotWithShape="1">
            <a:gsLst>
              <a:gs pos="0">
                <a:srgbClr val="7E7D76"/>
              </a:gs>
              <a:gs pos="100000">
                <a:srgbClr val="3C3C35"/>
              </a:gs>
            </a:gsLst>
            <a:lin ang="5400000" scaled="1"/>
            <a:tileRect/>
          </a:gradFill>
          <a:ln w="9525" cap="flat" cmpd="sng" algn="ctr">
            <a:solidFill>
              <a:srgbClr val="57564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ja-JP" altLang="en-US" dirty="0">
              <a:solidFill>
                <a:srgbClr val="FFFFFF"/>
              </a:solidFill>
              <a:latin typeface="Meiryo UI" panose="020B0604030504040204" pitchFamily="50" charset="-128"/>
              <a:ea typeface="Meiryo UI" panose="020B0604030504040204" pitchFamily="50" charset="-128"/>
            </a:endParaRPr>
          </a:p>
        </p:txBody>
      </p:sp>
      <p:sp>
        <p:nvSpPr>
          <p:cNvPr id="48" name="テキスト ボックス 47"/>
          <p:cNvSpPr txBox="1"/>
          <p:nvPr/>
        </p:nvSpPr>
        <p:spPr>
          <a:xfrm>
            <a:off x="7363582" y="3985063"/>
            <a:ext cx="1182741" cy="523220"/>
          </a:xfrm>
          <a:prstGeom prst="rect">
            <a:avLst/>
          </a:prstGeom>
          <a:noFill/>
        </p:spPr>
        <p:txBody>
          <a:bodyPr wrap="square" rtlCol="0">
            <a:spAutoFit/>
          </a:bodyPr>
          <a:lstStyle/>
          <a:p>
            <a:pPr algn="l"/>
            <a:r>
              <a:rPr lang="ja-JP" altLang="en-US" sz="14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アクセス</a:t>
            </a:r>
            <a:endParaRPr lang="en-US" altLang="ja-JP" sz="14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algn="l"/>
            <a:r>
              <a:rPr lang="ja-JP" altLang="en-US" sz="14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ネットワーク</a:t>
            </a:r>
          </a:p>
        </p:txBody>
      </p:sp>
      <p:pic>
        <p:nvPicPr>
          <p:cNvPr id="49" name="図 4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506956" y="4527026"/>
            <a:ext cx="362293" cy="340432"/>
          </a:xfrm>
          <a:prstGeom prst="rect">
            <a:avLst/>
          </a:prstGeom>
        </p:spPr>
      </p:pic>
      <p:pic>
        <p:nvPicPr>
          <p:cNvPr id="50" name="図 4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843921" y="3405320"/>
            <a:ext cx="392375" cy="383720"/>
          </a:xfrm>
          <a:prstGeom prst="rect">
            <a:avLst/>
          </a:prstGeom>
        </p:spPr>
      </p:pic>
      <p:sp>
        <p:nvSpPr>
          <p:cNvPr id="51" name="テキスト ボックス 50"/>
          <p:cNvSpPr txBox="1"/>
          <p:nvPr/>
        </p:nvSpPr>
        <p:spPr>
          <a:xfrm>
            <a:off x="5682238" y="4175502"/>
            <a:ext cx="376481" cy="261610"/>
          </a:xfrm>
          <a:prstGeom prst="rect">
            <a:avLst/>
          </a:prstGeom>
          <a:noFill/>
        </p:spPr>
        <p:txBody>
          <a:bodyPr wrap="square" rtlCol="0">
            <a:spAutoFit/>
          </a:bodyPr>
          <a:lstStyle/>
          <a:p>
            <a:pPr fontAlgn="auto">
              <a:spcBef>
                <a:spcPts val="0"/>
              </a:spcBef>
              <a:spcAft>
                <a:spcPts val="0"/>
              </a:spcAft>
              <a:defRPr/>
            </a:pPr>
            <a:r>
              <a:rPr kumimoji="0" lang="en-US" altLang="ja-JP"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5G</a:t>
            </a:r>
            <a:endParaRPr kumimoji="0" lang="ja-JP" altLang="en-US"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52" name="図 5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747959" y="3608780"/>
            <a:ext cx="331725" cy="592366"/>
          </a:xfrm>
          <a:prstGeom prst="rect">
            <a:avLst/>
          </a:prstGeom>
        </p:spPr>
      </p:pic>
      <p:pic>
        <p:nvPicPr>
          <p:cNvPr id="53" name="図 5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938900" y="3937008"/>
            <a:ext cx="375105" cy="320603"/>
          </a:xfrm>
          <a:prstGeom prst="rect">
            <a:avLst/>
          </a:prstGeom>
        </p:spPr>
      </p:pic>
      <p:sp>
        <p:nvSpPr>
          <p:cNvPr id="54" name="テキスト ボックス 53"/>
          <p:cNvSpPr txBox="1"/>
          <p:nvPr/>
        </p:nvSpPr>
        <p:spPr>
          <a:xfrm>
            <a:off x="4750919" y="4185200"/>
            <a:ext cx="751068" cy="261610"/>
          </a:xfrm>
          <a:prstGeom prst="rect">
            <a:avLst/>
          </a:prstGeom>
          <a:noFill/>
        </p:spPr>
        <p:txBody>
          <a:bodyPr wrap="square" rtlCol="0">
            <a:spAutoFit/>
          </a:bodyPr>
          <a:lstStyle/>
          <a:p>
            <a:pPr fontAlgn="auto">
              <a:spcBef>
                <a:spcPts val="0"/>
              </a:spcBef>
              <a:spcAft>
                <a:spcPts val="0"/>
              </a:spcAft>
              <a:defRPr/>
            </a:pPr>
            <a:r>
              <a:rPr kumimoji="0" lang="en-US" altLang="ja-JP"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Wi-Fi</a:t>
            </a:r>
            <a:endParaRPr kumimoji="0" lang="ja-JP" altLang="en-US"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p:cNvSpPr/>
          <p:nvPr/>
        </p:nvSpPr>
        <p:spPr bwMode="gray">
          <a:xfrm>
            <a:off x="7613338" y="4842255"/>
            <a:ext cx="470570" cy="285778"/>
          </a:xfrm>
          <a:prstGeom prst="rect">
            <a:avLst/>
          </a:prstGeom>
          <a:solidFill>
            <a:schemeClr val="accent2"/>
          </a:solidFill>
          <a:ln w="9525" cap="flat" cmpd="sng" algn="ctr">
            <a:solidFill>
              <a:srgbClr val="87867E"/>
            </a:solidFill>
            <a:prstDash val="solid"/>
            <a:round/>
            <a:headEnd type="none" w="med" len="med"/>
            <a:tailEnd type="none" w="med" len="med"/>
          </a:ln>
          <a:effectLst/>
          <a:scene3d>
            <a:camera prst="orthographicFront"/>
            <a:lightRig rig="threePt" dir="t"/>
          </a:scene3d>
          <a:sp3d>
            <a:bevelT w="50800"/>
          </a:sp3d>
        </p:spPr>
        <p:txBody>
          <a:bodyPr rot="0" spcFirstLastPara="0" vertOverflow="overflow" horzOverflow="overflow" vert="horz" wrap="none" lIns="91422" tIns="45712" rIns="91422" bIns="45712" numCol="1" spcCol="0" rtlCol="0" fromWordArt="0" anchor="ctr" anchorCtr="0" forceAA="0" compatLnSpc="1">
            <a:prstTxWarp prst="textNoShape">
              <a:avLst/>
            </a:prstTxWarp>
            <a:noAutofit/>
          </a:bodyPr>
          <a:lstStyle/>
          <a:p>
            <a:pPr defTabSz="914224"/>
            <a:r>
              <a:rPr lang="en-US" altLang="ja-JP" sz="1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rPr>
              <a:t>GW</a:t>
            </a:r>
            <a:endParaRPr lang="ja-JP" altLang="en-US" sz="1400" b="1" dirty="0">
              <a:solidFill>
                <a:srgbClr val="FFFFFF"/>
              </a:solidFill>
              <a:effectLst>
                <a:outerShdw blurRad="38100" dist="38100" dir="2700000" algn="tl">
                  <a:srgbClr val="000000">
                    <a:alpha val="43137"/>
                  </a:srgbClr>
                </a:outerShdw>
              </a:effectLst>
              <a:latin typeface="Meiryo UI" panose="020B0604030504040204" pitchFamily="50" charset="-128"/>
              <a:ea typeface="Meiryo UI" panose="020B0604030504040204" pitchFamily="50" charset="-128"/>
              <a:cs typeface="Meiryo UI" panose="020B0604030504040204" pitchFamily="50" charset="-128"/>
            </a:endParaRPr>
          </a:p>
        </p:txBody>
      </p:sp>
      <p:pic>
        <p:nvPicPr>
          <p:cNvPr id="56" name="図 55"/>
          <p:cNvPicPr>
            <a:picLocks noChangeAspect="1"/>
          </p:cNvPicPr>
          <p:nvPr/>
        </p:nvPicPr>
        <p:blipFill>
          <a:blip r:embed="rId19" cstate="print">
            <a:clrChange>
              <a:clrFrom>
                <a:srgbClr val="EBFFFF"/>
              </a:clrFrom>
              <a:clrTo>
                <a:srgbClr val="EBFFFF">
                  <a:alpha val="0"/>
                </a:srgbClr>
              </a:clrTo>
            </a:clrChange>
            <a:extLst>
              <a:ext uri="{BEBA8EAE-BF5A-486C-A8C5-ECC9F3942E4B}">
                <a14:imgProps xmlns:a14="http://schemas.microsoft.com/office/drawing/2010/main">
                  <a14:imgLayer r:embed="rId20">
                    <a14:imgEffect>
                      <a14:colorTemperature colorTemp="4700"/>
                    </a14:imgEffect>
                  </a14:imgLayer>
                </a14:imgProps>
              </a:ext>
              <a:ext uri="{28A0092B-C50C-407E-A947-70E740481C1C}">
                <a14:useLocalDpi xmlns:a14="http://schemas.microsoft.com/office/drawing/2010/main" val="0"/>
              </a:ext>
            </a:extLst>
          </a:blip>
          <a:stretch>
            <a:fillRect/>
          </a:stretch>
        </p:blipFill>
        <p:spPr>
          <a:xfrm>
            <a:off x="7302621" y="4671436"/>
            <a:ext cx="304329" cy="285778"/>
          </a:xfrm>
          <a:prstGeom prst="rect">
            <a:avLst/>
          </a:prstGeom>
        </p:spPr>
      </p:pic>
      <p:sp>
        <p:nvSpPr>
          <p:cNvPr id="57" name="角丸四角形 56"/>
          <p:cNvSpPr/>
          <p:nvPr/>
        </p:nvSpPr>
        <p:spPr bwMode="gray">
          <a:xfrm>
            <a:off x="7596336" y="3284984"/>
            <a:ext cx="565881" cy="444786"/>
          </a:xfrm>
          <a:prstGeom prst="roundRect">
            <a:avLst/>
          </a:prstGeom>
          <a:solidFill>
            <a:srgbClr val="87867E"/>
          </a:solidFill>
          <a:ln w="25400" algn="ctr">
            <a:solidFill>
              <a:srgbClr val="87867E"/>
            </a:solidFill>
            <a:prstDash val="solid"/>
            <a:round/>
            <a:headEnd/>
            <a:tailEn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fontAlgn="base"/>
            <a:r>
              <a:rPr lang="ja-JP" altLang="en-US" sz="1200" b="1" dirty="0">
                <a:solidFill>
                  <a:srgbClr val="FFFFFF"/>
                </a:solidFill>
                <a:latin typeface="Meiryo UI" pitchFamily="50" charset="-128"/>
                <a:ea typeface="Meiryo UI" pitchFamily="50" charset="-128"/>
                <a:cs typeface="Meiryo UI" pitchFamily="50" charset="-128"/>
              </a:rPr>
              <a:t>運用</a:t>
            </a:r>
            <a:endParaRPr lang="en-US" altLang="ja-JP" sz="1200" b="1" dirty="0">
              <a:solidFill>
                <a:srgbClr val="FFFFFF"/>
              </a:solidFill>
              <a:latin typeface="Meiryo UI" pitchFamily="50" charset="-128"/>
              <a:ea typeface="Meiryo UI" pitchFamily="50" charset="-128"/>
              <a:cs typeface="Meiryo UI" pitchFamily="50" charset="-128"/>
            </a:endParaRPr>
          </a:p>
          <a:p>
            <a:pPr fontAlgn="base"/>
            <a:r>
              <a:rPr lang="ja-JP" altLang="en-US" sz="1200" b="1" dirty="0">
                <a:solidFill>
                  <a:srgbClr val="FFFFFF"/>
                </a:solidFill>
                <a:latin typeface="Meiryo UI" pitchFamily="50" charset="-128"/>
                <a:ea typeface="Meiryo UI" pitchFamily="50" charset="-128"/>
                <a:cs typeface="Meiryo UI" pitchFamily="50" charset="-128"/>
              </a:rPr>
              <a:t>管理</a:t>
            </a:r>
          </a:p>
        </p:txBody>
      </p:sp>
      <p:pic>
        <p:nvPicPr>
          <p:cNvPr id="58" name="Picture 2"/>
          <p:cNvPicPr>
            <a:picLocks noChangeAspect="1" noChangeArrowheads="1"/>
          </p:cNvPicPr>
          <p:nvPr/>
        </p:nvPicPr>
        <p:blipFill rotWithShape="1">
          <a:blip r:embed="rId27">
            <a:extLst>
              <a:ext uri="{28A0092B-C50C-407E-A947-70E740481C1C}">
                <a14:useLocalDpi xmlns:a14="http://schemas.microsoft.com/office/drawing/2010/main" val="0"/>
              </a:ext>
            </a:extLst>
          </a:blip>
          <a:srcRect t="32835"/>
          <a:stretch/>
        </p:blipFill>
        <p:spPr bwMode="auto">
          <a:xfrm>
            <a:off x="8187004" y="3298392"/>
            <a:ext cx="483732" cy="417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テキスト ボックス 58"/>
          <p:cNvSpPr txBox="1"/>
          <p:nvPr/>
        </p:nvSpPr>
        <p:spPr>
          <a:xfrm>
            <a:off x="6576846" y="4489401"/>
            <a:ext cx="689288" cy="261610"/>
          </a:xfrm>
          <a:prstGeom prst="rect">
            <a:avLst/>
          </a:prstGeom>
          <a:noFill/>
        </p:spPr>
        <p:txBody>
          <a:bodyPr wrap="square" rtlCol="0">
            <a:spAutoFit/>
          </a:bodyPr>
          <a:lstStyle/>
          <a:p>
            <a:pPr fontAlgn="auto">
              <a:spcBef>
                <a:spcPts val="0"/>
              </a:spcBef>
              <a:spcAft>
                <a:spcPts val="0"/>
              </a:spcAft>
              <a:defRPr/>
            </a:pPr>
            <a:r>
              <a:rPr kumimoji="0" lang="en-US" altLang="ja-JP"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BLE</a:t>
            </a:r>
            <a:endParaRPr kumimoji="0" lang="ja-JP" altLang="en-US" sz="11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60" name="図 5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724890" y="4212779"/>
            <a:ext cx="362293" cy="340432"/>
          </a:xfrm>
          <a:prstGeom prst="rect">
            <a:avLst/>
          </a:prstGeom>
        </p:spPr>
      </p:pic>
      <p:cxnSp>
        <p:nvCxnSpPr>
          <p:cNvPr id="61" name="直線矢印コネクタ 60"/>
          <p:cNvCxnSpPr/>
          <p:nvPr/>
        </p:nvCxnSpPr>
        <p:spPr bwMode="auto">
          <a:xfrm flipH="1">
            <a:off x="5148064" y="3111101"/>
            <a:ext cx="721185" cy="2275354"/>
          </a:xfrm>
          <a:prstGeom prst="straightConnector1">
            <a:avLst/>
          </a:prstGeom>
          <a:gradFill rotWithShape="0">
            <a:gsLst>
              <a:gs pos="0">
                <a:srgbClr val="FFFFFF"/>
              </a:gs>
              <a:gs pos="100000">
                <a:srgbClr val="C8C8C8"/>
              </a:gs>
            </a:gsLst>
            <a:lin ang="5400000" scaled="1"/>
          </a:gradFill>
          <a:ln w="38100" cap="flat" cmpd="sng" algn="ctr">
            <a:solidFill>
              <a:schemeClr val="tx1">
                <a:lumMod val="50000"/>
                <a:lumOff val="50000"/>
              </a:schemeClr>
            </a:solidFill>
            <a:prstDash val="solid"/>
            <a:round/>
            <a:headEnd type="stealth" w="med" len="med"/>
            <a:tailEnd type="stealth"/>
          </a:ln>
          <a:effectLst/>
        </p:spPr>
      </p:cxnSp>
      <p:cxnSp>
        <p:nvCxnSpPr>
          <p:cNvPr id="62" name="直線矢印コネクタ 61"/>
          <p:cNvCxnSpPr>
            <a:stCxn id="42" idx="2"/>
            <a:endCxn id="41" idx="0"/>
          </p:cNvCxnSpPr>
          <p:nvPr/>
        </p:nvCxnSpPr>
        <p:spPr bwMode="auto">
          <a:xfrm>
            <a:off x="5847772" y="3111101"/>
            <a:ext cx="964359" cy="1726462"/>
          </a:xfrm>
          <a:prstGeom prst="straightConnector1">
            <a:avLst/>
          </a:prstGeom>
          <a:gradFill rotWithShape="0">
            <a:gsLst>
              <a:gs pos="0">
                <a:srgbClr val="FFFFFF"/>
              </a:gs>
              <a:gs pos="100000">
                <a:srgbClr val="C8C8C8"/>
              </a:gs>
            </a:gsLst>
            <a:lin ang="5400000" scaled="1"/>
          </a:gradFill>
          <a:ln w="38100" cap="flat" cmpd="sng" algn="ctr">
            <a:solidFill>
              <a:schemeClr val="tx1">
                <a:lumMod val="50000"/>
                <a:lumOff val="50000"/>
              </a:schemeClr>
            </a:solidFill>
            <a:prstDash val="solid"/>
            <a:round/>
            <a:headEnd type="stealth" w="med" len="med"/>
            <a:tailEnd type="stealth"/>
          </a:ln>
          <a:effectLst/>
        </p:spPr>
      </p:cxnSp>
      <p:cxnSp>
        <p:nvCxnSpPr>
          <p:cNvPr id="63" name="直線矢印コネクタ 62"/>
          <p:cNvCxnSpPr>
            <a:stCxn id="42" idx="2"/>
            <a:endCxn id="55" idx="0"/>
          </p:cNvCxnSpPr>
          <p:nvPr/>
        </p:nvCxnSpPr>
        <p:spPr bwMode="auto">
          <a:xfrm>
            <a:off x="5847772" y="3111101"/>
            <a:ext cx="2000851" cy="1731154"/>
          </a:xfrm>
          <a:prstGeom prst="straightConnector1">
            <a:avLst/>
          </a:prstGeom>
          <a:gradFill rotWithShape="0">
            <a:gsLst>
              <a:gs pos="0">
                <a:srgbClr val="FFFFFF"/>
              </a:gs>
              <a:gs pos="100000">
                <a:srgbClr val="C8C8C8"/>
              </a:gs>
            </a:gsLst>
            <a:lin ang="5400000" scaled="1"/>
          </a:gradFill>
          <a:ln w="38100" cap="flat" cmpd="sng" algn="ctr">
            <a:solidFill>
              <a:schemeClr val="tx1">
                <a:lumMod val="50000"/>
                <a:lumOff val="50000"/>
              </a:schemeClr>
            </a:solidFill>
            <a:prstDash val="solid"/>
            <a:round/>
            <a:headEnd type="stealth" w="med" len="med"/>
            <a:tailEnd type="stealth"/>
          </a:ln>
          <a:effectLst/>
        </p:spPr>
      </p:cxnSp>
      <p:sp>
        <p:nvSpPr>
          <p:cNvPr id="64" name="上下矢印 63"/>
          <p:cNvSpPr/>
          <p:nvPr/>
        </p:nvSpPr>
        <p:spPr bwMode="auto">
          <a:xfrm>
            <a:off x="6643841" y="5142283"/>
            <a:ext cx="219639" cy="360040"/>
          </a:xfrm>
          <a:prstGeom prst="upDown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ja-JP" altLang="en-US" dirty="0">
              <a:latin typeface="Meiryo UI" panose="020B0604030504040204" pitchFamily="50" charset="-128"/>
              <a:ea typeface="Meiryo UI" panose="020B0604030504040204" pitchFamily="50" charset="-128"/>
            </a:endParaRPr>
          </a:p>
        </p:txBody>
      </p:sp>
      <p:sp>
        <p:nvSpPr>
          <p:cNvPr id="65" name="上下矢印 64"/>
          <p:cNvSpPr/>
          <p:nvPr/>
        </p:nvSpPr>
        <p:spPr bwMode="auto">
          <a:xfrm>
            <a:off x="7726444" y="5131231"/>
            <a:ext cx="219639" cy="360040"/>
          </a:xfrm>
          <a:prstGeom prst="upDownArrow">
            <a:avLst/>
          </a:prstGeom>
          <a:solidFill>
            <a:schemeClr val="tx1">
              <a:lumMod val="50000"/>
              <a:lumOff val="50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ja-JP" altLang="en-US" dirty="0">
              <a:latin typeface="Meiryo UI" panose="020B0604030504040204" pitchFamily="50" charset="-128"/>
              <a:ea typeface="Meiryo UI" panose="020B0604030504040204" pitchFamily="50" charset="-128"/>
            </a:endParaRPr>
          </a:p>
        </p:txBody>
      </p:sp>
      <p:sp>
        <p:nvSpPr>
          <p:cNvPr id="70" name="フッター プレースホルダー 69"/>
          <p:cNvSpPr>
            <a:spLocks noGrp="1"/>
          </p:cNvSpPr>
          <p:nvPr>
            <p:ph type="ftr" sz="quarter" idx="11"/>
          </p:nvPr>
        </p:nvSpPr>
        <p:spPr/>
        <p:txBody>
          <a:bodyPr/>
          <a:lstStyle/>
          <a:p>
            <a:r>
              <a:rPr lang="en-US" altLang="ja-JP">
                <a:solidFill>
                  <a:srgbClr val="000000"/>
                </a:solidFill>
              </a:rPr>
              <a:t>Copyright 2020 Fujitsu Laboratories Ltd.</a:t>
            </a:r>
            <a:endParaRPr lang="de-DE" altLang="ja-JP" dirty="0">
              <a:solidFill>
                <a:srgbClr val="000000"/>
              </a:solidFill>
            </a:endParaRPr>
          </a:p>
        </p:txBody>
      </p:sp>
      <p:sp>
        <p:nvSpPr>
          <p:cNvPr id="5" name="スライド番号プレースホルダー 4"/>
          <p:cNvSpPr>
            <a:spLocks noGrp="1"/>
          </p:cNvSpPr>
          <p:nvPr>
            <p:ph type="sldNum" sz="quarter" idx="10"/>
          </p:nvPr>
        </p:nvSpPr>
        <p:spPr/>
        <p:txBody>
          <a:bodyPr/>
          <a:lstStyle/>
          <a:p>
            <a:fld id="{146802B3-4382-4B56-B7E1-A2F485C33739}" type="slidenum">
              <a:rPr lang="de-DE" altLang="ja-JP" smtClean="0">
                <a:solidFill>
                  <a:srgbClr val="000000"/>
                </a:solidFill>
              </a:rPr>
              <a:pPr/>
              <a:t>15</a:t>
            </a:fld>
            <a:endParaRPr lang="de-DE" altLang="ja-JP">
              <a:solidFill>
                <a:srgbClr val="000000"/>
              </a:solidFill>
            </a:endParaRPr>
          </a:p>
        </p:txBody>
      </p:sp>
    </p:spTree>
    <p:extLst>
      <p:ext uri="{BB962C8B-B14F-4D97-AF65-F5344CB8AC3E}">
        <p14:creationId xmlns:p14="http://schemas.microsoft.com/office/powerpoint/2010/main" val="2462935029"/>
      </p:ext>
    </p:extLst>
  </p:cSld>
  <p:clrMapOvr>
    <a:masterClrMapping/>
  </p:clrMapOvr>
  <mc:AlternateContent xmlns:mc="http://schemas.openxmlformats.org/markup-compatibility/2006" xmlns:p14="http://schemas.microsoft.com/office/powerpoint/2010/main">
    <mc:Choice Requires="p14">
      <p:transition spd="slow" p14:dur="2000" advTm="97254"/>
    </mc:Choice>
    <mc:Fallback xmlns="">
      <p:transition spd="slow" advTm="9725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字幕 6">
            <a:extLst>
              <a:ext uri="{FF2B5EF4-FFF2-40B4-BE49-F238E27FC236}">
                <a16:creationId xmlns:a16="http://schemas.microsoft.com/office/drawing/2014/main" id="{ED50959F-089A-4CD3-A13B-BCC2618F807B}"/>
              </a:ext>
            </a:extLst>
          </p:cNvPr>
          <p:cNvSpPr>
            <a:spLocks noGrp="1"/>
          </p:cNvSpPr>
          <p:nvPr>
            <p:ph type="subTitle" idx="1"/>
          </p:nvPr>
        </p:nvSpPr>
        <p:spPr/>
        <p:txBody>
          <a:bodyPr/>
          <a:lstStyle/>
          <a:p>
            <a:endParaRPr lang="ja-JP" altLang="en-US"/>
          </a:p>
        </p:txBody>
      </p:sp>
      <p:sp>
        <p:nvSpPr>
          <p:cNvPr id="6" name="タイトル 5">
            <a:extLst>
              <a:ext uri="{FF2B5EF4-FFF2-40B4-BE49-F238E27FC236}">
                <a16:creationId xmlns:a16="http://schemas.microsoft.com/office/drawing/2014/main" id="{D2279A37-5BC7-4A3A-AD83-237B0EE06E54}"/>
              </a:ext>
            </a:extLst>
          </p:cNvPr>
          <p:cNvSpPr>
            <a:spLocks noGrp="1"/>
          </p:cNvSpPr>
          <p:nvPr>
            <p:ph type="ctrTitle"/>
          </p:nvPr>
        </p:nvSpPr>
        <p:spPr/>
        <p:txBody>
          <a:bodyPr/>
          <a:lstStyle/>
          <a:p>
            <a:r>
              <a:rPr lang="en-US" altLang="ja-JP" dirty="0"/>
              <a:t>Web of Things</a:t>
            </a:r>
            <a:r>
              <a:rPr lang="ja-JP" altLang="en-US" dirty="0"/>
              <a:t>適用事例</a:t>
            </a:r>
          </a:p>
        </p:txBody>
      </p:sp>
      <p:sp>
        <p:nvSpPr>
          <p:cNvPr id="5" name="フッター プレースホルダー 4">
            <a:extLst>
              <a:ext uri="{FF2B5EF4-FFF2-40B4-BE49-F238E27FC236}">
                <a16:creationId xmlns:a16="http://schemas.microsoft.com/office/drawing/2014/main" id="{B7871892-A035-4679-81E9-13E6FB70576B}"/>
              </a:ext>
            </a:extLst>
          </p:cNvPr>
          <p:cNvSpPr>
            <a:spLocks noGrp="1"/>
          </p:cNvSpPr>
          <p:nvPr>
            <p:ph type="ftr" sz="quarter" idx="3"/>
          </p:nvPr>
        </p:nvSpPr>
        <p:spPr/>
        <p:txBody>
          <a:bodyPr/>
          <a:lstStyle/>
          <a:p>
            <a:r>
              <a:rPr lang="en-US" altLang="ja-JP"/>
              <a:t>Copyright 2020 Fujitsu Laboratories Ltd.</a:t>
            </a:r>
            <a:endParaRPr lang="de-DE" altLang="ja-JP" dirty="0"/>
          </a:p>
        </p:txBody>
      </p:sp>
      <p:sp>
        <p:nvSpPr>
          <p:cNvPr id="4" name="スライド番号プレースホルダー 3">
            <a:extLst>
              <a:ext uri="{FF2B5EF4-FFF2-40B4-BE49-F238E27FC236}">
                <a16:creationId xmlns:a16="http://schemas.microsoft.com/office/drawing/2014/main" id="{5CF34C16-8239-491C-999F-25BFCBD09684}"/>
              </a:ext>
            </a:extLst>
          </p:cNvPr>
          <p:cNvSpPr>
            <a:spLocks noGrp="1"/>
          </p:cNvSpPr>
          <p:nvPr>
            <p:ph type="sldNum" sz="quarter" idx="4"/>
          </p:nvPr>
        </p:nvSpPr>
        <p:spPr/>
        <p:txBody>
          <a:bodyPr/>
          <a:lstStyle/>
          <a:p>
            <a:fld id="{DE2B87E1-F9DF-4BEE-B07D-635D26011F4B}" type="slidenum">
              <a:rPr lang="de-DE" altLang="ja-JP" smtClean="0"/>
              <a:pPr/>
              <a:t>16</a:t>
            </a:fld>
            <a:endParaRPr lang="de-DE" altLang="ja-JP"/>
          </a:p>
        </p:txBody>
      </p:sp>
    </p:spTree>
    <p:extLst>
      <p:ext uri="{BB962C8B-B14F-4D97-AF65-F5344CB8AC3E}">
        <p14:creationId xmlns:p14="http://schemas.microsoft.com/office/powerpoint/2010/main" val="1419448519"/>
      </p:ext>
    </p:extLst>
  </p:cSld>
  <p:clrMapOvr>
    <a:masterClrMapping/>
  </p:clrMapOvr>
  <mc:AlternateContent xmlns:mc="http://schemas.openxmlformats.org/markup-compatibility/2006" xmlns:p14="http://schemas.microsoft.com/office/powerpoint/2010/main">
    <mc:Choice Requires="p14">
      <p:transition spd="slow" p14:dur="2000" advTm="16612"/>
    </mc:Choice>
    <mc:Fallback xmlns="">
      <p:transition spd="slow" advTm="1661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50" y="2676152"/>
            <a:ext cx="3456384" cy="2592288"/>
          </a:xfrm>
          <a:prstGeom prst="rect">
            <a:avLst/>
          </a:prstGeom>
          <a:noFill/>
          <a:ln>
            <a:noFill/>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1">
                <a:solidFill>
                  <a:srgbClr xmlns:mc="http://schemas.openxmlformats.org/markup-compatibility/2006" val="FFFFFF" mc:Ignorable="a14" a14:legacySpreadsheetColorIndex="65"/>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タイトル 20"/>
          <p:cNvSpPr>
            <a:spLocks noGrp="1"/>
          </p:cNvSpPr>
          <p:nvPr>
            <p:ph type="title"/>
          </p:nvPr>
        </p:nvSpPr>
        <p:spPr/>
        <p:txBody>
          <a:bodyPr/>
          <a:lstStyle/>
          <a:p>
            <a:pPr>
              <a:defRPr/>
            </a:pPr>
            <a:r>
              <a:rPr lang="ja-JP" altLang="en-US" dirty="0">
                <a:latin typeface="+mj-ea"/>
              </a:rPr>
              <a:t>スマートホーム</a:t>
            </a:r>
          </a:p>
        </p:txBody>
      </p:sp>
      <p:sp>
        <p:nvSpPr>
          <p:cNvPr id="13317" name="コンテンツ プレースホルダ 2"/>
          <p:cNvSpPr>
            <a:spLocks noGrp="1"/>
          </p:cNvSpPr>
          <p:nvPr>
            <p:ph idx="1"/>
          </p:nvPr>
        </p:nvSpPr>
        <p:spPr>
          <a:xfrm>
            <a:off x="168275" y="869951"/>
            <a:ext cx="8786813" cy="2023642"/>
          </a:xfrm>
        </p:spPr>
        <p:txBody>
          <a:bodyPr/>
          <a:lstStyle/>
          <a:p>
            <a:pPr>
              <a:defRPr/>
            </a:pPr>
            <a:r>
              <a:rPr lang="ja-JP" altLang="en-US" dirty="0"/>
              <a:t>センサ</a:t>
            </a:r>
            <a:r>
              <a:rPr lang="en-US" altLang="ja-JP" dirty="0"/>
              <a:t>/</a:t>
            </a:r>
            <a:r>
              <a:rPr lang="ja-JP" altLang="en-US" dirty="0"/>
              <a:t>家電</a:t>
            </a:r>
            <a:r>
              <a:rPr lang="en-US" altLang="ja-JP" dirty="0"/>
              <a:t>/</a:t>
            </a:r>
            <a:r>
              <a:rPr lang="ja-JP" altLang="en-US" dirty="0"/>
              <a:t>エネルギー機器</a:t>
            </a:r>
            <a:r>
              <a:rPr lang="en-US" altLang="ja-JP" dirty="0"/>
              <a:t>/</a:t>
            </a:r>
            <a:r>
              <a:rPr lang="ja-JP" altLang="en-US" dirty="0"/>
              <a:t>住宅設備を</a:t>
            </a:r>
            <a:r>
              <a:rPr lang="en-US" altLang="ja-JP" dirty="0" err="1"/>
              <a:t>WoT</a:t>
            </a:r>
            <a:r>
              <a:rPr lang="ja-JP" altLang="en-US" dirty="0"/>
              <a:t>で制御</a:t>
            </a:r>
            <a:endParaRPr lang="en-US" altLang="ja-JP" dirty="0"/>
          </a:p>
          <a:p>
            <a:pPr lvl="1">
              <a:defRPr/>
            </a:pPr>
            <a:r>
              <a:rPr lang="ja-JP" altLang="en-US" dirty="0"/>
              <a:t>住宅内のデバイスは</a:t>
            </a:r>
            <a:r>
              <a:rPr lang="en-US" altLang="ja-JP" dirty="0"/>
              <a:t>ECHONET Lite</a:t>
            </a:r>
            <a:r>
              <a:rPr lang="ja-JP" altLang="en-US" dirty="0"/>
              <a:t>対応で、ゲートウェイにて</a:t>
            </a:r>
            <a:r>
              <a:rPr lang="en-US" altLang="ja-JP" dirty="0" err="1"/>
              <a:t>WoT</a:t>
            </a:r>
            <a:r>
              <a:rPr lang="ja-JP" altLang="en-US" dirty="0"/>
              <a:t>に変換</a:t>
            </a:r>
            <a:endParaRPr lang="en-US" altLang="ja-JP" dirty="0"/>
          </a:p>
          <a:p>
            <a:pPr lvl="1">
              <a:defRPr/>
            </a:pPr>
            <a:r>
              <a:rPr lang="ja-JP" altLang="en-US" dirty="0"/>
              <a:t>クラウドで様々なアプリケーションを実行：エアコン快適制御、エネルギーマネジメント</a:t>
            </a:r>
          </a:p>
        </p:txBody>
      </p:sp>
      <p:sp>
        <p:nvSpPr>
          <p:cNvPr id="24" name="フッター プレースホルダ 23"/>
          <p:cNvSpPr>
            <a:spLocks noGrp="1"/>
          </p:cNvSpPr>
          <p:nvPr>
            <p:ph type="ftr" sz="quarter" idx="11"/>
          </p:nvPr>
        </p:nvSpPr>
        <p:spPr/>
        <p:txBody>
          <a:bodyPr/>
          <a:lstStyle/>
          <a:p>
            <a:pPr>
              <a:defRPr/>
            </a:pPr>
            <a:r>
              <a:rPr lang="en-US" altLang="ja-JP"/>
              <a:t>Copyright 2017 Fujitsu Laboratories Limited</a:t>
            </a:r>
            <a:endParaRPr lang="de-DE" altLang="ja-JP"/>
          </a:p>
        </p:txBody>
      </p:sp>
      <p:pic>
        <p:nvPicPr>
          <p:cNvPr id="2150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536" y="2676152"/>
            <a:ext cx="3740150" cy="257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テキスト ボックス 13"/>
          <p:cNvSpPr txBox="1">
            <a:spLocks noChangeArrowheads="1"/>
          </p:cNvSpPr>
          <p:nvPr/>
        </p:nvSpPr>
        <p:spPr bwMode="auto">
          <a:xfrm>
            <a:off x="347911" y="2315789"/>
            <a:ext cx="3743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rgbClr val="000000"/>
                </a:solidFill>
                <a:latin typeface="ＭＳ Ｐゴシック" charset="-128"/>
                <a:ea typeface="ＭＳ Ｐゴシック" charset="-128"/>
              </a:defRPr>
            </a:lvl1pPr>
            <a:lvl2pPr marL="742950" indent="-285750" eaLnBrk="0" hangingPunct="0">
              <a:defRPr kumimoji="1">
                <a:solidFill>
                  <a:srgbClr val="000000"/>
                </a:solidFill>
                <a:latin typeface="ＭＳ Ｐゴシック" charset="-128"/>
                <a:ea typeface="ＭＳ Ｐゴシック" charset="-128"/>
              </a:defRPr>
            </a:lvl2pPr>
            <a:lvl3pPr marL="1143000" indent="-228600" eaLnBrk="0" hangingPunct="0">
              <a:defRPr kumimoji="1">
                <a:solidFill>
                  <a:srgbClr val="000000"/>
                </a:solidFill>
                <a:latin typeface="ＭＳ Ｐゴシック" charset="-128"/>
                <a:ea typeface="ＭＳ Ｐゴシック" charset="-128"/>
              </a:defRPr>
            </a:lvl3pPr>
            <a:lvl4pPr marL="1600200" indent="-228600" eaLnBrk="0" hangingPunct="0">
              <a:defRPr kumimoji="1">
                <a:solidFill>
                  <a:srgbClr val="000000"/>
                </a:solidFill>
                <a:latin typeface="ＭＳ Ｐゴシック" charset="-128"/>
                <a:ea typeface="ＭＳ Ｐゴシック" charset="-128"/>
              </a:defRPr>
            </a:lvl4pPr>
            <a:lvl5pPr marL="2057400" indent="-228600" eaLnBrk="0" hangingPunct="0">
              <a:defRPr kumimoji="1">
                <a:solidFill>
                  <a:srgbClr val="000000"/>
                </a:solidFill>
                <a:latin typeface="ＭＳ Ｐゴシック" charset="-128"/>
                <a:ea typeface="ＭＳ Ｐゴシック" charset="-128"/>
              </a:defRPr>
            </a:lvl5pPr>
            <a:lvl6pPr marL="25146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6pPr>
            <a:lvl7pPr marL="29718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7pPr>
            <a:lvl8pPr marL="34290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8pPr>
            <a:lvl9pPr marL="38862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9pPr>
          </a:lstStyle>
          <a:p>
            <a:pPr eaLnBrk="1" hangingPunct="1"/>
            <a:r>
              <a:rPr lang="ja-JP" altLang="en-US" sz="2000" b="1" dirty="0">
                <a:solidFill>
                  <a:srgbClr val="C00000"/>
                </a:solidFill>
                <a:latin typeface="Meiryo UI" panose="020B0604030504040204" pitchFamily="50" charset="-128"/>
                <a:ea typeface="Meiryo UI" panose="020B0604030504040204" pitchFamily="50" charset="-128"/>
              </a:rPr>
              <a:t>実験住宅</a:t>
            </a:r>
            <a:r>
              <a:rPr lang="en-US" altLang="ja-JP" sz="2000" b="1" dirty="0">
                <a:solidFill>
                  <a:srgbClr val="C00000"/>
                </a:solidFill>
                <a:latin typeface="Meiryo UI" panose="020B0604030504040204" pitchFamily="50" charset="-128"/>
                <a:ea typeface="Meiryo UI" panose="020B0604030504040204" pitchFamily="50" charset="-128"/>
              </a:rPr>
              <a:t>(</a:t>
            </a:r>
            <a:r>
              <a:rPr lang="en-US" altLang="ja-JP" sz="2000" b="1" dirty="0" err="1">
                <a:solidFill>
                  <a:srgbClr val="C00000"/>
                </a:solidFill>
                <a:latin typeface="Meiryo UI" panose="020B0604030504040204" pitchFamily="50" charset="-128"/>
                <a:ea typeface="Meiryo UI" panose="020B0604030504040204" pitchFamily="50" charset="-128"/>
              </a:rPr>
              <a:t>iHouse</a:t>
            </a:r>
            <a:r>
              <a:rPr lang="en-US" altLang="ja-JP" sz="2000" b="1" dirty="0">
                <a:solidFill>
                  <a:srgbClr val="C00000"/>
                </a:solidFill>
                <a:latin typeface="Meiryo UI" panose="020B0604030504040204" pitchFamily="50" charset="-128"/>
                <a:ea typeface="Meiryo UI" panose="020B0604030504040204" pitchFamily="50" charset="-128"/>
              </a:rPr>
              <a:t>)</a:t>
            </a:r>
            <a:r>
              <a:rPr lang="ja-JP" altLang="en-US" sz="2000" b="1" dirty="0">
                <a:solidFill>
                  <a:srgbClr val="C00000"/>
                </a:solidFill>
                <a:latin typeface="Meiryo UI" panose="020B0604030504040204" pitchFamily="50" charset="-128"/>
                <a:ea typeface="Meiryo UI" panose="020B0604030504040204" pitchFamily="50" charset="-128"/>
              </a:rPr>
              <a:t>外観</a:t>
            </a:r>
          </a:p>
        </p:txBody>
      </p:sp>
      <p:sp>
        <p:nvSpPr>
          <p:cNvPr id="21511" name="テキスト ボックス 15"/>
          <p:cNvSpPr txBox="1">
            <a:spLocks noChangeArrowheads="1"/>
          </p:cNvSpPr>
          <p:nvPr/>
        </p:nvSpPr>
        <p:spPr bwMode="auto">
          <a:xfrm>
            <a:off x="5342186" y="2315789"/>
            <a:ext cx="29067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a:solidFill>
                  <a:srgbClr val="000000"/>
                </a:solidFill>
                <a:latin typeface="ＭＳ Ｐゴシック" charset="-128"/>
                <a:ea typeface="ＭＳ Ｐゴシック" charset="-128"/>
              </a:defRPr>
            </a:lvl1pPr>
            <a:lvl2pPr marL="742950" indent="-285750" eaLnBrk="0" hangingPunct="0">
              <a:defRPr kumimoji="1">
                <a:solidFill>
                  <a:srgbClr val="000000"/>
                </a:solidFill>
                <a:latin typeface="ＭＳ Ｐゴシック" charset="-128"/>
                <a:ea typeface="ＭＳ Ｐゴシック" charset="-128"/>
              </a:defRPr>
            </a:lvl2pPr>
            <a:lvl3pPr marL="1143000" indent="-228600" eaLnBrk="0" hangingPunct="0">
              <a:defRPr kumimoji="1">
                <a:solidFill>
                  <a:srgbClr val="000000"/>
                </a:solidFill>
                <a:latin typeface="ＭＳ Ｐゴシック" charset="-128"/>
                <a:ea typeface="ＭＳ Ｐゴシック" charset="-128"/>
              </a:defRPr>
            </a:lvl3pPr>
            <a:lvl4pPr marL="1600200" indent="-228600" eaLnBrk="0" hangingPunct="0">
              <a:defRPr kumimoji="1">
                <a:solidFill>
                  <a:srgbClr val="000000"/>
                </a:solidFill>
                <a:latin typeface="ＭＳ Ｐゴシック" charset="-128"/>
                <a:ea typeface="ＭＳ Ｐゴシック" charset="-128"/>
              </a:defRPr>
            </a:lvl4pPr>
            <a:lvl5pPr marL="2057400" indent="-228600" eaLnBrk="0" hangingPunct="0">
              <a:defRPr kumimoji="1">
                <a:solidFill>
                  <a:srgbClr val="000000"/>
                </a:solidFill>
                <a:latin typeface="ＭＳ Ｐゴシック" charset="-128"/>
                <a:ea typeface="ＭＳ Ｐゴシック" charset="-128"/>
              </a:defRPr>
            </a:lvl5pPr>
            <a:lvl6pPr marL="25146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6pPr>
            <a:lvl7pPr marL="29718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7pPr>
            <a:lvl8pPr marL="34290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8pPr>
            <a:lvl9pPr marL="3886200" indent="-228600" algn="ctr" eaLnBrk="0" fontAlgn="ctr" hangingPunct="0">
              <a:spcBef>
                <a:spcPct val="0"/>
              </a:spcBef>
              <a:spcAft>
                <a:spcPct val="0"/>
              </a:spcAft>
              <a:defRPr kumimoji="1">
                <a:solidFill>
                  <a:srgbClr val="000000"/>
                </a:solidFill>
                <a:latin typeface="ＭＳ Ｐゴシック" charset="-128"/>
                <a:ea typeface="ＭＳ Ｐゴシック" charset="-128"/>
              </a:defRPr>
            </a:lvl9pPr>
          </a:lstStyle>
          <a:p>
            <a:pPr eaLnBrk="1" hangingPunct="1"/>
            <a:r>
              <a:rPr lang="ja-JP" altLang="en-US" sz="2000" b="1" dirty="0">
                <a:solidFill>
                  <a:srgbClr val="C00000"/>
                </a:solidFill>
                <a:latin typeface="Meiryo UI" panose="020B0604030504040204" pitchFamily="50" charset="-128"/>
                <a:ea typeface="Meiryo UI" panose="020B0604030504040204" pitchFamily="50" charset="-128"/>
              </a:rPr>
              <a:t>実験住宅内部</a:t>
            </a:r>
            <a:r>
              <a:rPr lang="en-US" altLang="ja-JP" sz="2000" b="1" dirty="0">
                <a:solidFill>
                  <a:srgbClr val="C00000"/>
                </a:solidFill>
                <a:latin typeface="Meiryo UI" panose="020B0604030504040204" pitchFamily="50" charset="-128"/>
                <a:ea typeface="Meiryo UI" panose="020B0604030504040204" pitchFamily="50" charset="-128"/>
              </a:rPr>
              <a:t>(2F</a:t>
            </a:r>
            <a:r>
              <a:rPr lang="ja-JP" altLang="en-US" sz="2000" b="1" dirty="0">
                <a:solidFill>
                  <a:srgbClr val="C00000"/>
                </a:solidFill>
                <a:latin typeface="Meiryo UI" panose="020B0604030504040204" pitchFamily="50" charset="-128"/>
                <a:ea typeface="Meiryo UI" panose="020B0604030504040204" pitchFamily="50" charset="-128"/>
              </a:rPr>
              <a:t>洋室</a:t>
            </a:r>
            <a:r>
              <a:rPr lang="en-US" altLang="ja-JP" sz="2000" b="1" dirty="0">
                <a:solidFill>
                  <a:srgbClr val="C00000"/>
                </a:solidFill>
                <a:latin typeface="Meiryo UI" panose="020B0604030504040204" pitchFamily="50" charset="-128"/>
                <a:ea typeface="Meiryo UI" panose="020B0604030504040204" pitchFamily="50" charset="-128"/>
              </a:rPr>
              <a:t>)</a:t>
            </a:r>
            <a:endParaRPr lang="ja-JP" altLang="en-US" sz="2000" b="1" dirty="0">
              <a:solidFill>
                <a:srgbClr val="C00000"/>
              </a:solidFill>
              <a:latin typeface="Meiryo UI" panose="020B0604030504040204" pitchFamily="50" charset="-128"/>
              <a:ea typeface="Meiryo UI" panose="020B0604030504040204" pitchFamily="50" charset="-128"/>
            </a:endParaRPr>
          </a:p>
        </p:txBody>
      </p:sp>
      <p:sp>
        <p:nvSpPr>
          <p:cNvPr id="3" name="四角形吹き出し 2"/>
          <p:cNvSpPr/>
          <p:nvPr/>
        </p:nvSpPr>
        <p:spPr bwMode="auto">
          <a:xfrm>
            <a:off x="4684006" y="3207908"/>
            <a:ext cx="792088" cy="432048"/>
          </a:xfrm>
          <a:prstGeom prst="wedgeRectCallout">
            <a:avLst>
              <a:gd name="adj1" fmla="val 80579"/>
              <a:gd name="adj2" fmla="val -32666"/>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電動</a:t>
            </a:r>
            <a:endPar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カーテン</a:t>
            </a:r>
          </a:p>
        </p:txBody>
      </p:sp>
      <p:sp>
        <p:nvSpPr>
          <p:cNvPr id="16" name="四角形吹き出し 15"/>
          <p:cNvSpPr/>
          <p:nvPr/>
        </p:nvSpPr>
        <p:spPr bwMode="auto">
          <a:xfrm>
            <a:off x="8140390" y="3423932"/>
            <a:ext cx="792088" cy="288032"/>
          </a:xfrm>
          <a:prstGeom prst="wedgeRectCallout">
            <a:avLst>
              <a:gd name="adj1" fmla="val -26445"/>
              <a:gd name="adj2" fmla="val -118646"/>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エアコン</a:t>
            </a:r>
          </a:p>
        </p:txBody>
      </p:sp>
      <p:sp>
        <p:nvSpPr>
          <p:cNvPr id="14" name="四角形吹き出し 13"/>
          <p:cNvSpPr/>
          <p:nvPr/>
        </p:nvSpPr>
        <p:spPr bwMode="auto">
          <a:xfrm>
            <a:off x="6160170" y="2847868"/>
            <a:ext cx="792088" cy="288032"/>
          </a:xfrm>
          <a:prstGeom prst="wedgeRectCallout">
            <a:avLst>
              <a:gd name="adj1" fmla="val -26445"/>
              <a:gd name="adj2" fmla="val -118646"/>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LED</a:t>
            </a:r>
            <a:r>
              <a:rPr lang="ja-JP" altLang="en-US" sz="1200" dirty="0">
                <a:latin typeface="Meiryo UI" panose="020B0604030504040204" pitchFamily="50" charset="-128"/>
                <a:ea typeface="Meiryo UI" panose="020B0604030504040204" pitchFamily="50" charset="-128"/>
              </a:rPr>
              <a:t>照明</a:t>
            </a:r>
            <a:endPar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endParaRPr>
          </a:p>
        </p:txBody>
      </p:sp>
      <p:sp>
        <p:nvSpPr>
          <p:cNvPr id="15" name="四角形吹き出し 14"/>
          <p:cNvSpPr/>
          <p:nvPr/>
        </p:nvSpPr>
        <p:spPr bwMode="auto">
          <a:xfrm>
            <a:off x="5238939" y="4905987"/>
            <a:ext cx="1511300" cy="288032"/>
          </a:xfrm>
          <a:prstGeom prst="wedgeRectCallout">
            <a:avLst>
              <a:gd name="adj1" fmla="val -16129"/>
              <a:gd name="adj2" fmla="val 106224"/>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rPr>
              <a:t>温湿度・照度センサ</a:t>
            </a:r>
            <a:endParaRPr kumimoji="1" lang="en-US" altLang="ja-JP" sz="1200" b="0" i="0" u="none" strike="noStrike" cap="none" normalizeH="0" baseline="0" dirty="0">
              <a:ln>
                <a:noFill/>
              </a:ln>
              <a:solidFill>
                <a:srgbClr val="000000"/>
              </a:solidFill>
              <a:effectLst/>
              <a:latin typeface="Meiryo UI" panose="020B0604030504040204" pitchFamily="50" charset="-128"/>
              <a:ea typeface="Meiryo UI" panose="020B0604030504040204" pitchFamily="50" charset="-128"/>
            </a:endParaRPr>
          </a:p>
        </p:txBody>
      </p:sp>
      <p:sp>
        <p:nvSpPr>
          <p:cNvPr id="8" name="スライド番号プレースホルダー 7"/>
          <p:cNvSpPr>
            <a:spLocks noGrp="1"/>
          </p:cNvSpPr>
          <p:nvPr>
            <p:ph type="sldNum" sz="quarter" idx="10"/>
          </p:nvPr>
        </p:nvSpPr>
        <p:spPr/>
        <p:txBody>
          <a:bodyPr/>
          <a:lstStyle/>
          <a:p>
            <a:fld id="{DE2B87E1-F9DF-4BEE-B07D-635D26011F4B}" type="slidenum">
              <a:rPr lang="de-DE" altLang="ja-JP" smtClean="0"/>
              <a:pPr/>
              <a:t>17</a:t>
            </a:fld>
            <a:endParaRPr lang="de-DE" altLang="ja-JP"/>
          </a:p>
        </p:txBody>
      </p:sp>
      <p:sp>
        <p:nvSpPr>
          <p:cNvPr id="19" name="テキスト ボックス 18">
            <a:extLst>
              <a:ext uri="{FF2B5EF4-FFF2-40B4-BE49-F238E27FC236}">
                <a16:creationId xmlns:a16="http://schemas.microsoft.com/office/drawing/2014/main" id="{758960DB-D02F-4AEB-A04E-0A47870F3214}"/>
              </a:ext>
            </a:extLst>
          </p:cNvPr>
          <p:cNvSpPr txBox="1"/>
          <p:nvPr/>
        </p:nvSpPr>
        <p:spPr>
          <a:xfrm>
            <a:off x="3608252" y="6087238"/>
            <a:ext cx="5364088" cy="523220"/>
          </a:xfrm>
          <a:prstGeom prst="rect">
            <a:avLst/>
          </a:prstGeom>
          <a:noFill/>
        </p:spPr>
        <p:txBody>
          <a:bodyPr wrap="square" rtlCol="0">
            <a:spAutoFit/>
          </a:bodyPr>
          <a:lstStyle/>
          <a:p>
            <a:pPr algn="l" fontAlgn="auto">
              <a:spcBef>
                <a:spcPts val="0"/>
              </a:spcBef>
              <a:spcAft>
                <a:spcPts val="0"/>
              </a:spcAft>
              <a:defRPr/>
            </a:pPr>
            <a:r>
              <a:rPr kumimoji="0" lang="en-US" altLang="ja-JP" sz="1400" kern="0" dirty="0" err="1">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iHouse</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石川県産業創出支援機構の協力により設置された実験住宅</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defRPr/>
            </a:pP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総務省「</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IoT</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共通基盤技術の確立・実証」の成果</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テキスト ボックス 19">
            <a:extLst>
              <a:ext uri="{FF2B5EF4-FFF2-40B4-BE49-F238E27FC236}">
                <a16:creationId xmlns:a16="http://schemas.microsoft.com/office/drawing/2014/main" id="{5666456F-AFDD-45B1-97AF-FD409AABC9AC}"/>
              </a:ext>
            </a:extLst>
          </p:cNvPr>
          <p:cNvSpPr txBox="1"/>
          <p:nvPr/>
        </p:nvSpPr>
        <p:spPr>
          <a:xfrm>
            <a:off x="285391" y="5340875"/>
            <a:ext cx="4015148" cy="523220"/>
          </a:xfrm>
          <a:prstGeom prst="rect">
            <a:avLst/>
          </a:prstGeom>
          <a:noFill/>
        </p:spPr>
        <p:txBody>
          <a:bodyPr wrap="square" rtlCol="0">
            <a:spAutoFit/>
          </a:bodyPr>
          <a:lstStyle/>
          <a:p>
            <a:pPr algn="l" fontAlgn="auto">
              <a:spcBef>
                <a:spcPts val="0"/>
              </a:spcBef>
              <a:spcAft>
                <a:spcPts val="0"/>
              </a:spcAft>
              <a:defRPr/>
            </a:pP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木造</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階建て</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(5LDK</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125</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平米</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p>
          <a:p>
            <a:pPr algn="l" fontAlgn="auto">
              <a:spcBef>
                <a:spcPts val="0"/>
              </a:spcBef>
              <a:spcAft>
                <a:spcPts val="0"/>
              </a:spcAft>
              <a:defRPr/>
            </a:pP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建築学会が定める標準住宅</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テキスト ボックス 20">
            <a:extLst>
              <a:ext uri="{FF2B5EF4-FFF2-40B4-BE49-F238E27FC236}">
                <a16:creationId xmlns:a16="http://schemas.microsoft.com/office/drawing/2014/main" id="{465CFA27-E872-44E4-8171-5A4CD8595509}"/>
              </a:ext>
            </a:extLst>
          </p:cNvPr>
          <p:cNvSpPr txBox="1"/>
          <p:nvPr/>
        </p:nvSpPr>
        <p:spPr>
          <a:xfrm>
            <a:off x="4971378" y="5340875"/>
            <a:ext cx="3673727" cy="523220"/>
          </a:xfrm>
          <a:prstGeom prst="rect">
            <a:avLst/>
          </a:prstGeom>
          <a:noFill/>
        </p:spPr>
        <p:txBody>
          <a:bodyPr wrap="square" rtlCol="0">
            <a:spAutoFit/>
          </a:bodyPr>
          <a:lstStyle/>
          <a:p>
            <a:pPr algn="l" fontAlgn="auto">
              <a:spcBef>
                <a:spcPts val="0"/>
              </a:spcBef>
              <a:spcAft>
                <a:spcPts val="0"/>
              </a:spcAft>
              <a:defRPr/>
            </a:pP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28</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種、</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200</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以上のデバイスが接続</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a:p>
            <a:pPr algn="l" fontAlgn="auto">
              <a:spcBef>
                <a:spcPts val="0"/>
              </a:spcBef>
              <a:spcAft>
                <a:spcPts val="0"/>
              </a:spcAft>
              <a:defRPr/>
            </a:pP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全てのデバイス情報は</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20</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秒ごとにクラウドに収集</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2296708"/>
      </p:ext>
    </p:extLst>
  </p:cSld>
  <p:clrMapOvr>
    <a:masterClrMapping/>
  </p:clrMapOvr>
  <mc:AlternateContent xmlns:mc="http://schemas.openxmlformats.org/markup-compatibility/2006" xmlns:p14="http://schemas.microsoft.com/office/powerpoint/2010/main">
    <mc:Choice Requires="p14">
      <p:transition spd="slow" p14:dur="2000" advTm="88407"/>
    </mc:Choice>
    <mc:Fallback xmlns="">
      <p:transition spd="slow" advTm="8840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85836D-9893-4F69-A4F3-B99A449B30F8}"/>
              </a:ext>
            </a:extLst>
          </p:cNvPr>
          <p:cNvSpPr>
            <a:spLocks noGrp="1"/>
          </p:cNvSpPr>
          <p:nvPr>
            <p:ph type="title"/>
          </p:nvPr>
        </p:nvSpPr>
        <p:spPr/>
        <p:txBody>
          <a:bodyPr/>
          <a:lstStyle/>
          <a:p>
            <a:r>
              <a:rPr kumimoji="1" lang="ja-JP" altLang="en-US" dirty="0"/>
              <a:t>スマート農業</a:t>
            </a:r>
          </a:p>
        </p:txBody>
      </p:sp>
      <p:sp>
        <p:nvSpPr>
          <p:cNvPr id="3" name="コンテンツ プレースホルダー 2">
            <a:extLst>
              <a:ext uri="{FF2B5EF4-FFF2-40B4-BE49-F238E27FC236}">
                <a16:creationId xmlns:a16="http://schemas.microsoft.com/office/drawing/2014/main" id="{C6FCF33D-4304-49EC-B0E4-6DE4D9014746}"/>
              </a:ext>
            </a:extLst>
          </p:cNvPr>
          <p:cNvSpPr>
            <a:spLocks noGrp="1"/>
          </p:cNvSpPr>
          <p:nvPr>
            <p:ph idx="1"/>
          </p:nvPr>
        </p:nvSpPr>
        <p:spPr>
          <a:xfrm>
            <a:off x="168275" y="869951"/>
            <a:ext cx="8786813" cy="1475666"/>
          </a:xfrm>
        </p:spPr>
        <p:txBody>
          <a:bodyPr/>
          <a:lstStyle/>
          <a:p>
            <a:r>
              <a:rPr kumimoji="1" lang="ja-JP" altLang="en-US" dirty="0"/>
              <a:t>施設園芸</a:t>
            </a:r>
            <a:r>
              <a:rPr kumimoji="1" lang="en-US" altLang="ja-JP" dirty="0"/>
              <a:t>(</a:t>
            </a:r>
            <a:r>
              <a:rPr kumimoji="1" lang="ja-JP" altLang="en-US" dirty="0"/>
              <a:t>ハウス栽培</a:t>
            </a:r>
            <a:r>
              <a:rPr kumimoji="1" lang="en-US" altLang="ja-JP" dirty="0"/>
              <a:t>)</a:t>
            </a:r>
            <a:r>
              <a:rPr kumimoji="1" lang="ja-JP" altLang="en-US" dirty="0"/>
              <a:t>における施設内の環境センシング</a:t>
            </a:r>
            <a:endParaRPr kumimoji="1" lang="en-US" altLang="ja-JP" dirty="0"/>
          </a:p>
          <a:p>
            <a:pPr lvl="1"/>
            <a:r>
              <a:rPr kumimoji="1" lang="ja-JP" altLang="en-US" dirty="0"/>
              <a:t>植物生育に重要な</a:t>
            </a:r>
            <a:r>
              <a:rPr kumimoji="1" lang="en-US" altLang="ja-JP" dirty="0"/>
              <a:t>CO2</a:t>
            </a:r>
            <a:r>
              <a:rPr lang="en-US" altLang="ja-JP" dirty="0"/>
              <a:t>/</a:t>
            </a:r>
            <a:r>
              <a:rPr kumimoji="1" lang="ja-JP" altLang="en-US" dirty="0"/>
              <a:t>温湿度</a:t>
            </a:r>
            <a:r>
              <a:rPr kumimoji="1" lang="en-US" altLang="ja-JP" dirty="0"/>
              <a:t>/</a:t>
            </a:r>
            <a:r>
              <a:rPr kumimoji="1" lang="ja-JP" altLang="en-US" dirty="0"/>
              <a:t>照度等の情報を計測し、</a:t>
            </a:r>
            <a:r>
              <a:rPr kumimoji="1" lang="en-US" altLang="ja-JP" dirty="0" err="1"/>
              <a:t>WoT</a:t>
            </a:r>
            <a:r>
              <a:rPr kumimoji="1" lang="ja-JP" altLang="en-US" dirty="0"/>
              <a:t>でアクセス可能</a:t>
            </a:r>
            <a:endParaRPr kumimoji="1" lang="en-US" altLang="ja-JP" dirty="0"/>
          </a:p>
          <a:p>
            <a:pPr lvl="1"/>
            <a:r>
              <a:rPr kumimoji="1" lang="ja-JP" altLang="en-US" dirty="0"/>
              <a:t>センサ値で</a:t>
            </a:r>
            <a:r>
              <a:rPr kumimoji="1" lang="en-US" altLang="ja-JP" dirty="0"/>
              <a:t>CO2</a:t>
            </a:r>
            <a:r>
              <a:rPr kumimoji="1" lang="ja-JP" altLang="en-US" dirty="0"/>
              <a:t>生成</a:t>
            </a:r>
            <a:r>
              <a:rPr kumimoji="1" lang="en-US" altLang="ja-JP" dirty="0"/>
              <a:t>/</a:t>
            </a:r>
            <a:r>
              <a:rPr kumimoji="1" lang="ja-JP" altLang="en-US" dirty="0"/>
              <a:t>暖房機</a:t>
            </a:r>
            <a:r>
              <a:rPr kumimoji="1" lang="en-US" altLang="ja-JP" dirty="0"/>
              <a:t>/</a:t>
            </a:r>
            <a:r>
              <a:rPr kumimoji="1" lang="ja-JP" altLang="en-US" dirty="0"/>
              <a:t>遮光カーテンを制御し、生育に最適な環境実現</a:t>
            </a:r>
          </a:p>
        </p:txBody>
      </p:sp>
      <p:sp>
        <p:nvSpPr>
          <p:cNvPr id="5" name="フッター プレースホルダー 4">
            <a:extLst>
              <a:ext uri="{FF2B5EF4-FFF2-40B4-BE49-F238E27FC236}">
                <a16:creationId xmlns:a16="http://schemas.microsoft.com/office/drawing/2014/main" id="{52AA485C-07FC-4CDF-BDCE-60E03FA1A49D}"/>
              </a:ext>
            </a:extLst>
          </p:cNvPr>
          <p:cNvSpPr>
            <a:spLocks noGrp="1"/>
          </p:cNvSpPr>
          <p:nvPr>
            <p:ph type="ftr" sz="quarter" idx="11"/>
          </p:nvPr>
        </p:nvSpPr>
        <p:spPr/>
        <p:txBody>
          <a:bodyPr/>
          <a:lstStyle/>
          <a:p>
            <a:r>
              <a:rPr lang="en-US" altLang="ja-JP"/>
              <a:t>Copyright 2020 Fujitsu Laboratories Limited</a:t>
            </a:r>
            <a:endParaRPr lang="de-DE" altLang="ja-JP" dirty="0"/>
          </a:p>
        </p:txBody>
      </p:sp>
      <p:sp>
        <p:nvSpPr>
          <p:cNvPr id="7" name="AutoShape 389">
            <a:extLst>
              <a:ext uri="{FF2B5EF4-FFF2-40B4-BE49-F238E27FC236}">
                <a16:creationId xmlns:a16="http://schemas.microsoft.com/office/drawing/2014/main" id="{B22B0A27-7130-4858-8B9E-694FDD4A0466}"/>
              </a:ext>
            </a:extLst>
          </p:cNvPr>
          <p:cNvSpPr>
            <a:spLocks noChangeArrowheads="1"/>
          </p:cNvSpPr>
          <p:nvPr/>
        </p:nvSpPr>
        <p:spPr bwMode="auto">
          <a:xfrm>
            <a:off x="288798" y="2132856"/>
            <a:ext cx="8721157" cy="4131170"/>
          </a:xfrm>
          <a:prstGeom prst="roundRect">
            <a:avLst>
              <a:gd name="adj" fmla="val 3347"/>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1222375" eaLnBrk="1" fontAlgn="auto" latinLnBrk="0" hangingPunct="1">
              <a:lnSpc>
                <a:spcPct val="100000"/>
              </a:lnSpc>
              <a:spcBef>
                <a:spcPts val="0"/>
              </a:spcBef>
              <a:spcAft>
                <a:spcPts val="0"/>
              </a:spcAft>
              <a:buClrTx/>
              <a:buSzTx/>
              <a:buFontTx/>
              <a:buNone/>
              <a:tabLst/>
              <a:defRPr/>
            </a:pPr>
            <a:endParaRPr kumimoji="0" lang="en-US" altLang="ja-JP" sz="3200" b="0" i="0" u="none" strike="noStrike" kern="0" cap="none" spc="0" normalizeH="0" baseline="0" noProof="0" dirty="0">
              <a:ln>
                <a:noFill/>
              </a:ln>
              <a:solidFill>
                <a:sysClr val="windowText" lastClr="000000"/>
              </a:solidFill>
              <a:effectLst/>
              <a:uLnTx/>
              <a:uFillTx/>
            </a:endParaRPr>
          </a:p>
        </p:txBody>
      </p:sp>
      <p:pic>
        <p:nvPicPr>
          <p:cNvPr id="9" name="図 8">
            <a:extLst>
              <a:ext uri="{FF2B5EF4-FFF2-40B4-BE49-F238E27FC236}">
                <a16:creationId xmlns:a16="http://schemas.microsoft.com/office/drawing/2014/main" id="{AC9E2BB6-D186-43CA-9181-41BBEC34E2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264" y="2768206"/>
            <a:ext cx="2387089" cy="2705484"/>
          </a:xfrm>
          <a:prstGeom prst="rect">
            <a:avLst/>
          </a:prstGeom>
        </p:spPr>
      </p:pic>
      <p:pic>
        <p:nvPicPr>
          <p:cNvPr id="10" name="図 9">
            <a:extLst>
              <a:ext uri="{FF2B5EF4-FFF2-40B4-BE49-F238E27FC236}">
                <a16:creationId xmlns:a16="http://schemas.microsoft.com/office/drawing/2014/main" id="{D1512D17-7E53-4C22-97BA-8D4143148A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1960" y="2424279"/>
            <a:ext cx="1728395" cy="3725856"/>
          </a:xfrm>
          <a:prstGeom prst="rect">
            <a:avLst/>
          </a:prstGeom>
        </p:spPr>
      </p:pic>
      <p:sp>
        <p:nvSpPr>
          <p:cNvPr id="12" name="楕円 11">
            <a:extLst>
              <a:ext uri="{FF2B5EF4-FFF2-40B4-BE49-F238E27FC236}">
                <a16:creationId xmlns:a16="http://schemas.microsoft.com/office/drawing/2014/main" id="{1D75049A-882D-4E1E-B6E2-22C8AB748B1A}"/>
              </a:ext>
            </a:extLst>
          </p:cNvPr>
          <p:cNvSpPr/>
          <p:nvPr/>
        </p:nvSpPr>
        <p:spPr>
          <a:xfrm>
            <a:off x="4992725" y="2552164"/>
            <a:ext cx="481578" cy="492149"/>
          </a:xfrm>
          <a:prstGeom prst="ellipse">
            <a:avLst/>
          </a:prstGeom>
          <a:noFill/>
          <a:ln w="19050">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2000"/>
          </a:p>
        </p:txBody>
      </p:sp>
      <p:sp>
        <p:nvSpPr>
          <p:cNvPr id="13" name="楕円 12">
            <a:extLst>
              <a:ext uri="{FF2B5EF4-FFF2-40B4-BE49-F238E27FC236}">
                <a16:creationId xmlns:a16="http://schemas.microsoft.com/office/drawing/2014/main" id="{38FCFA71-BC37-489B-8D1F-8BECA9E05AD8}"/>
              </a:ext>
            </a:extLst>
          </p:cNvPr>
          <p:cNvSpPr/>
          <p:nvPr/>
        </p:nvSpPr>
        <p:spPr>
          <a:xfrm>
            <a:off x="5001258" y="3831329"/>
            <a:ext cx="481578" cy="492149"/>
          </a:xfrm>
          <a:prstGeom prst="ellipse">
            <a:avLst/>
          </a:prstGeom>
          <a:noFill/>
          <a:ln w="19050">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2000"/>
          </a:p>
        </p:txBody>
      </p:sp>
      <p:sp>
        <p:nvSpPr>
          <p:cNvPr id="14" name="楕円 13">
            <a:extLst>
              <a:ext uri="{FF2B5EF4-FFF2-40B4-BE49-F238E27FC236}">
                <a16:creationId xmlns:a16="http://schemas.microsoft.com/office/drawing/2014/main" id="{CA0F1131-5DF9-4400-A031-2CF93CD73306}"/>
              </a:ext>
            </a:extLst>
          </p:cNvPr>
          <p:cNvSpPr/>
          <p:nvPr/>
        </p:nvSpPr>
        <p:spPr>
          <a:xfrm>
            <a:off x="5104379" y="5433052"/>
            <a:ext cx="481578" cy="492149"/>
          </a:xfrm>
          <a:prstGeom prst="ellipse">
            <a:avLst/>
          </a:prstGeom>
          <a:noFill/>
          <a:ln w="19050">
            <a:solidFill>
              <a:schemeClr val="accent4">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ja-JP" altLang="en-US" sz="2000"/>
          </a:p>
        </p:txBody>
      </p:sp>
      <p:sp>
        <p:nvSpPr>
          <p:cNvPr id="17" name="AutoShape 7">
            <a:extLst>
              <a:ext uri="{FF2B5EF4-FFF2-40B4-BE49-F238E27FC236}">
                <a16:creationId xmlns:a16="http://schemas.microsoft.com/office/drawing/2014/main" id="{59D9743E-D800-4C49-808D-9B210640CB49}"/>
              </a:ext>
            </a:extLst>
          </p:cNvPr>
          <p:cNvSpPr>
            <a:spLocks noChangeArrowheads="1"/>
          </p:cNvSpPr>
          <p:nvPr/>
        </p:nvSpPr>
        <p:spPr bwMode="auto">
          <a:xfrm>
            <a:off x="753037" y="5473690"/>
            <a:ext cx="2648385" cy="589544"/>
          </a:xfrm>
          <a:prstGeom prst="roundRect">
            <a:avLst>
              <a:gd name="adj" fmla="val 8671"/>
            </a:avLst>
          </a:prstGeom>
          <a:noFill/>
          <a:ln w="28575">
            <a:noFill/>
            <a:miter lim="800000"/>
            <a:headEnd/>
            <a:tailEnd/>
          </a:ln>
        </p:spPr>
        <p:txBody>
          <a:bodyPr wrap="square" anchor="ctr"/>
          <a:lstStyle/>
          <a:p>
            <a:pPr algn="l"/>
            <a:r>
              <a:rPr lang="ja-JP" altLang="en-US" sz="1200" dirty="0">
                <a:latin typeface="Meiryo UI" charset="-128"/>
                <a:ea typeface="Meiryo UI" charset="-128"/>
                <a:cs typeface="Meiryo UI" charset="-128"/>
              </a:rPr>
              <a:t>施設内に設置したゲートウェイ</a:t>
            </a:r>
            <a:endParaRPr lang="en-US" altLang="ja-JP" sz="1200" dirty="0">
              <a:latin typeface="Meiryo UI" charset="-128"/>
              <a:ea typeface="Meiryo UI" charset="-128"/>
              <a:cs typeface="Meiryo UI" charset="-128"/>
            </a:endParaRPr>
          </a:p>
          <a:p>
            <a:pPr algn="l"/>
            <a:r>
              <a:rPr lang="en-US" altLang="ja-JP" sz="1200" dirty="0">
                <a:latin typeface="Meiryo UI" charset="-128"/>
                <a:ea typeface="Meiryo UI" charset="-128"/>
                <a:cs typeface="Meiryo UI" charset="-128"/>
              </a:rPr>
              <a:t>Wi-Fi/Bluetooth/</a:t>
            </a:r>
            <a:r>
              <a:rPr lang="en-US" altLang="ja-JP" sz="1200" dirty="0" err="1">
                <a:latin typeface="Meiryo UI" charset="-128"/>
                <a:ea typeface="Meiryo UI" charset="-128"/>
                <a:cs typeface="Meiryo UI" charset="-128"/>
              </a:rPr>
              <a:t>LoRa</a:t>
            </a:r>
            <a:r>
              <a:rPr lang="ja-JP" altLang="en-US" sz="1200" dirty="0">
                <a:latin typeface="Meiryo UI" charset="-128"/>
                <a:ea typeface="Meiryo UI" charset="-128"/>
                <a:cs typeface="Meiryo UI" charset="-128"/>
              </a:rPr>
              <a:t>で通信可能</a:t>
            </a:r>
            <a:endParaRPr lang="en-US" altLang="ja-JP" sz="1200" dirty="0">
              <a:latin typeface="Meiryo UI" charset="-128"/>
              <a:ea typeface="Meiryo UI" charset="-128"/>
              <a:cs typeface="Meiryo UI" charset="-128"/>
            </a:endParaRPr>
          </a:p>
        </p:txBody>
      </p:sp>
      <p:sp>
        <p:nvSpPr>
          <p:cNvPr id="21" name="AutoShape 7">
            <a:extLst>
              <a:ext uri="{FF2B5EF4-FFF2-40B4-BE49-F238E27FC236}">
                <a16:creationId xmlns:a16="http://schemas.microsoft.com/office/drawing/2014/main" id="{77253DAE-B2B5-4372-B532-85DBF9511D1B}"/>
              </a:ext>
            </a:extLst>
          </p:cNvPr>
          <p:cNvSpPr>
            <a:spLocks noChangeArrowheads="1"/>
          </p:cNvSpPr>
          <p:nvPr/>
        </p:nvSpPr>
        <p:spPr bwMode="auto">
          <a:xfrm>
            <a:off x="6283538" y="4932631"/>
            <a:ext cx="2574974" cy="924876"/>
          </a:xfrm>
          <a:prstGeom prst="roundRect">
            <a:avLst>
              <a:gd name="adj" fmla="val 8671"/>
            </a:avLst>
          </a:prstGeom>
          <a:noFill/>
          <a:ln w="28575">
            <a:noFill/>
            <a:miter lim="800000"/>
            <a:headEnd/>
            <a:tailEnd/>
          </a:ln>
        </p:spPr>
        <p:txBody>
          <a:bodyPr wrap="square" anchor="ctr"/>
          <a:lstStyle/>
          <a:p>
            <a:pPr algn="l"/>
            <a:r>
              <a:rPr lang="en-US" altLang="ja-JP" sz="1200" b="1" dirty="0">
                <a:solidFill>
                  <a:srgbClr val="910000"/>
                </a:solidFill>
                <a:latin typeface="Meiryo UI" charset="-128"/>
                <a:ea typeface="Meiryo UI" charset="-128"/>
                <a:cs typeface="Meiryo UI" charset="-128"/>
              </a:rPr>
              <a:t>5</a:t>
            </a:r>
            <a:r>
              <a:rPr lang="ja-JP" altLang="en-US" sz="1200" b="1" dirty="0">
                <a:solidFill>
                  <a:srgbClr val="910000"/>
                </a:solidFill>
                <a:latin typeface="Meiryo UI" charset="-128"/>
                <a:ea typeface="Meiryo UI" charset="-128"/>
                <a:cs typeface="Meiryo UI" charset="-128"/>
              </a:rPr>
              <a:t>年間無給電</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でセンシング可能</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l"/>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台で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6</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種のセンサ</a:t>
            </a:r>
            <a:r>
              <a:rPr lang="ja-JP" altLang="en-US" sz="1200" dirty="0">
                <a:ln w="1905"/>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n w="1905"/>
                <a:latin typeface="Meiryo UI" panose="020B0604030504040204" pitchFamily="50" charset="-128"/>
                <a:ea typeface="Meiryo UI" panose="020B0604030504040204" pitchFamily="50" charset="-128"/>
                <a:cs typeface="Meiryo UI" panose="020B0604030504040204" pitchFamily="50" charset="-128"/>
              </a:rPr>
              <a:t>CO2</a:t>
            </a:r>
            <a:r>
              <a:rPr lang="ja-JP" altLang="en-US" sz="1200" dirty="0">
                <a:ln w="1905"/>
                <a:latin typeface="Meiryo UI" panose="020B0604030504040204" pitchFamily="50" charset="-128"/>
                <a:ea typeface="Meiryo UI" panose="020B0604030504040204" pitchFamily="50" charset="-128"/>
                <a:cs typeface="Meiryo UI" panose="020B0604030504040204" pitchFamily="50" charset="-128"/>
              </a:rPr>
              <a:t>濃度、温度、湿度、気圧、照度、</a:t>
            </a:r>
            <a:r>
              <a:rPr lang="en-US" altLang="ja-JP" sz="1200" dirty="0">
                <a:ln w="1905"/>
                <a:latin typeface="Meiryo UI" panose="020B0604030504040204" pitchFamily="50" charset="-128"/>
                <a:ea typeface="Meiryo UI" panose="020B0604030504040204" pitchFamily="50" charset="-128"/>
                <a:cs typeface="Meiryo UI" panose="020B0604030504040204" pitchFamily="50" charset="-128"/>
              </a:rPr>
              <a:t>UV</a:t>
            </a:r>
            <a:r>
              <a:rPr lang="ja-JP" altLang="en-US" sz="1200" dirty="0">
                <a:ln w="1905"/>
                <a:latin typeface="Meiryo UI" panose="020B0604030504040204" pitchFamily="50" charset="-128"/>
                <a:ea typeface="Meiryo UI" panose="020B0604030504040204" pitchFamily="50" charset="-128"/>
                <a:cs typeface="Meiryo UI" panose="020B0604030504040204" pitchFamily="50" charset="-128"/>
              </a:rPr>
              <a:t>照度）</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を無線接続。</a:t>
            </a:r>
            <a:endParaRPr lang="en-US" altLang="ja-JP" sz="1200" dirty="0">
              <a:latin typeface="Meiryo UI" charset="-128"/>
              <a:ea typeface="Meiryo UI" charset="-128"/>
              <a:cs typeface="Meiryo UI" charset="-128"/>
            </a:endParaRPr>
          </a:p>
        </p:txBody>
      </p:sp>
      <p:sp>
        <p:nvSpPr>
          <p:cNvPr id="23" name="テキスト ボックス 22">
            <a:extLst>
              <a:ext uri="{FF2B5EF4-FFF2-40B4-BE49-F238E27FC236}">
                <a16:creationId xmlns:a16="http://schemas.microsoft.com/office/drawing/2014/main" id="{2A929D5C-FCE2-442F-9F61-CEB820784B7C}"/>
              </a:ext>
            </a:extLst>
          </p:cNvPr>
          <p:cNvSpPr txBox="1"/>
          <p:nvPr/>
        </p:nvSpPr>
        <p:spPr>
          <a:xfrm>
            <a:off x="297500" y="2207401"/>
            <a:ext cx="4105541" cy="348813"/>
          </a:xfrm>
          <a:prstGeom prst="rect">
            <a:avLst/>
          </a:prstGeom>
          <a:noFill/>
        </p:spPr>
        <p:txBody>
          <a:bodyPr wrap="square" rtlCol="0">
            <a:spAutoFit/>
          </a:bodyPr>
          <a:lstStyle/>
          <a:p>
            <a:pPr defTabSz="914283" fontAlgn="auto">
              <a:lnSpc>
                <a:spcPts val="2000"/>
              </a:lnSpc>
              <a:spcBef>
                <a:spcPts val="600"/>
              </a:spcBef>
              <a:spcAft>
                <a:spcPts val="0"/>
              </a:spcAft>
              <a:buClr>
                <a:srgbClr val="FF9900"/>
              </a:buClr>
              <a:buSzPct val="120000"/>
              <a:defRPr/>
            </a:pPr>
            <a:r>
              <a:rPr lang="ja-JP" altLang="en-US" dirty="0">
                <a:ln w="1905"/>
                <a:latin typeface="Meiryo UI" panose="020B0604030504040204" pitchFamily="50" charset="-128"/>
                <a:ea typeface="Meiryo UI" panose="020B0604030504040204" pitchFamily="50" charset="-128"/>
              </a:rPr>
              <a:t>園芸施設に設置したゲートウェイとセンサ</a:t>
            </a:r>
            <a:endParaRPr lang="en-US" altLang="ja-JP" dirty="0">
              <a:ln w="1905"/>
              <a:latin typeface="Meiryo UI" panose="020B0604030504040204" pitchFamily="50" charset="-128"/>
              <a:ea typeface="Meiryo UI" panose="020B0604030504040204" pitchFamily="50" charset="-128"/>
            </a:endParaRPr>
          </a:p>
        </p:txBody>
      </p:sp>
      <p:sp>
        <p:nvSpPr>
          <p:cNvPr id="32" name="スライド番号プレースホルダー 31"/>
          <p:cNvSpPr>
            <a:spLocks noGrp="1"/>
          </p:cNvSpPr>
          <p:nvPr>
            <p:ph type="sldNum" sz="quarter" idx="10"/>
          </p:nvPr>
        </p:nvSpPr>
        <p:spPr/>
        <p:txBody>
          <a:bodyPr/>
          <a:lstStyle/>
          <a:p>
            <a:fld id="{DE2B87E1-F9DF-4BEE-B07D-635D26011F4B}" type="slidenum">
              <a:rPr lang="de-DE" altLang="ja-JP" smtClean="0"/>
              <a:pPr/>
              <a:t>18</a:t>
            </a:fld>
            <a:endParaRPr lang="de-DE" altLang="ja-JP"/>
          </a:p>
        </p:txBody>
      </p:sp>
      <p:cxnSp>
        <p:nvCxnSpPr>
          <p:cNvPr id="27" name="直線矢印コネクタ 26">
            <a:extLst>
              <a:ext uri="{FF2B5EF4-FFF2-40B4-BE49-F238E27FC236}">
                <a16:creationId xmlns:a16="http://schemas.microsoft.com/office/drawing/2014/main" id="{A3403F90-C341-4047-9F8E-5500BC78E70D}"/>
              </a:ext>
            </a:extLst>
          </p:cNvPr>
          <p:cNvCxnSpPr>
            <a:cxnSpLocks/>
            <a:stCxn id="12" idx="2"/>
          </p:cNvCxnSpPr>
          <p:nvPr/>
        </p:nvCxnSpPr>
        <p:spPr bwMode="auto">
          <a:xfrm flipH="1">
            <a:off x="2344340" y="2798239"/>
            <a:ext cx="2648385" cy="821098"/>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9" name="直線矢印コネクタ 28">
            <a:extLst>
              <a:ext uri="{FF2B5EF4-FFF2-40B4-BE49-F238E27FC236}">
                <a16:creationId xmlns:a16="http://schemas.microsoft.com/office/drawing/2014/main" id="{A4C0BEE1-7B13-4D3B-889A-858A0EBEBD07}"/>
              </a:ext>
            </a:extLst>
          </p:cNvPr>
          <p:cNvCxnSpPr>
            <a:cxnSpLocks/>
          </p:cNvCxnSpPr>
          <p:nvPr/>
        </p:nvCxnSpPr>
        <p:spPr bwMode="auto">
          <a:xfrm flipH="1" flipV="1">
            <a:off x="2344340" y="3831329"/>
            <a:ext cx="2591198" cy="24607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3" name="直線矢印コネクタ 32">
            <a:extLst>
              <a:ext uri="{FF2B5EF4-FFF2-40B4-BE49-F238E27FC236}">
                <a16:creationId xmlns:a16="http://schemas.microsoft.com/office/drawing/2014/main" id="{F10CE839-6FB3-448F-9583-21BB269E570A}"/>
              </a:ext>
            </a:extLst>
          </p:cNvPr>
          <p:cNvCxnSpPr>
            <a:cxnSpLocks/>
          </p:cNvCxnSpPr>
          <p:nvPr/>
        </p:nvCxnSpPr>
        <p:spPr bwMode="auto">
          <a:xfrm flipH="1" flipV="1">
            <a:off x="2344340" y="4049495"/>
            <a:ext cx="2731817" cy="156352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11" name="図 10">
            <a:extLst>
              <a:ext uri="{FF2B5EF4-FFF2-40B4-BE49-F238E27FC236}">
                <a16:creationId xmlns:a16="http://schemas.microsoft.com/office/drawing/2014/main" id="{16DB917A-3E10-4C09-A4AD-2AA73D82B7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4208" y="2526786"/>
            <a:ext cx="2045557" cy="2337224"/>
          </a:xfrm>
          <a:prstGeom prst="rect">
            <a:avLst/>
          </a:prstGeom>
          <a:ln w="19050">
            <a:solidFill>
              <a:schemeClr val="accent6">
                <a:lumMod val="50000"/>
              </a:schemeClr>
            </a:solidFill>
            <a:prstDash val="dash"/>
          </a:ln>
        </p:spPr>
      </p:pic>
      <p:sp>
        <p:nvSpPr>
          <p:cNvPr id="38" name="テキスト ボックス 37">
            <a:extLst>
              <a:ext uri="{FF2B5EF4-FFF2-40B4-BE49-F238E27FC236}">
                <a16:creationId xmlns:a16="http://schemas.microsoft.com/office/drawing/2014/main" id="{04C18395-CB71-49AF-A68C-078097B0EAEB}"/>
              </a:ext>
            </a:extLst>
          </p:cNvPr>
          <p:cNvSpPr txBox="1"/>
          <p:nvPr/>
        </p:nvSpPr>
        <p:spPr>
          <a:xfrm>
            <a:off x="2483768" y="6313397"/>
            <a:ext cx="7152201" cy="307777"/>
          </a:xfrm>
          <a:prstGeom prst="rect">
            <a:avLst/>
          </a:prstGeom>
          <a:noFill/>
        </p:spPr>
        <p:txBody>
          <a:bodyPr wrap="square" rtlCol="0">
            <a:spAutoFit/>
          </a:bodyPr>
          <a:lstStyle/>
          <a:p>
            <a:pPr algn="l" fontAlgn="auto">
              <a:spcBef>
                <a:spcPts val="0"/>
              </a:spcBef>
              <a:spcAft>
                <a:spcPts val="0"/>
              </a:spcAft>
              <a:defRPr/>
            </a:pP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PRISM</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IoT</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共通基盤の確立・実証</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追加課題</a:t>
            </a:r>
            <a:r>
              <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rPr>
              <a:t>」の成果（総務省、農水省、文科省連携）</a:t>
            </a:r>
            <a:endParaRPr kumimoji="0" lang="en-US" altLang="ja-JP" sz="1400" kern="0" dirty="0">
              <a:solidFill>
                <a:sysClr val="windowText" lastClr="00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74759377"/>
      </p:ext>
    </p:extLst>
  </p:cSld>
  <p:clrMapOvr>
    <a:masterClrMapping/>
  </p:clrMapOvr>
  <mc:AlternateContent xmlns:mc="http://schemas.openxmlformats.org/markup-compatibility/2006" xmlns:p14="http://schemas.microsoft.com/office/powerpoint/2010/main">
    <mc:Choice Requires="p14">
      <p:transition spd="slow" p14:dur="2000" advTm="102735"/>
    </mc:Choice>
    <mc:Fallback xmlns="">
      <p:transition spd="slow" advTm="10273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EC580148-0C7F-4219-9C79-B91345876FD9}"/>
              </a:ext>
            </a:extLst>
          </p:cNvPr>
          <p:cNvSpPr>
            <a:spLocks noGrp="1"/>
          </p:cNvSpPr>
          <p:nvPr>
            <p:ph type="title"/>
          </p:nvPr>
        </p:nvSpPr>
        <p:spPr/>
        <p:txBody>
          <a:bodyPr/>
          <a:lstStyle/>
          <a:p>
            <a:r>
              <a:rPr lang="ja-JP" altLang="en-US" dirty="0"/>
              <a:t>講演の内容</a:t>
            </a:r>
          </a:p>
        </p:txBody>
      </p:sp>
      <p:sp>
        <p:nvSpPr>
          <p:cNvPr id="7" name="コンテンツ プレースホルダー 6">
            <a:extLst>
              <a:ext uri="{FF2B5EF4-FFF2-40B4-BE49-F238E27FC236}">
                <a16:creationId xmlns:a16="http://schemas.microsoft.com/office/drawing/2014/main" id="{699C35A2-577E-41AD-A103-1997143245E1}"/>
              </a:ext>
            </a:extLst>
          </p:cNvPr>
          <p:cNvSpPr>
            <a:spLocks noGrp="1"/>
          </p:cNvSpPr>
          <p:nvPr>
            <p:ph idx="1"/>
          </p:nvPr>
        </p:nvSpPr>
        <p:spPr/>
        <p:txBody>
          <a:bodyPr/>
          <a:lstStyle/>
          <a:p>
            <a:r>
              <a:rPr lang="ja-JP" altLang="en-US" dirty="0"/>
              <a:t>はじめに</a:t>
            </a:r>
            <a:endParaRPr lang="en-US" altLang="ja-JP" dirty="0"/>
          </a:p>
          <a:p>
            <a:r>
              <a:rPr lang="en-US" altLang="ja-JP" dirty="0"/>
              <a:t>Web of Things</a:t>
            </a:r>
            <a:r>
              <a:rPr lang="ja-JP" altLang="en-US" dirty="0"/>
              <a:t>の概要</a:t>
            </a:r>
            <a:endParaRPr lang="en-US" altLang="ja-JP" dirty="0"/>
          </a:p>
          <a:p>
            <a:r>
              <a:rPr lang="en-US" altLang="ja-JP" dirty="0"/>
              <a:t>Web of Things</a:t>
            </a:r>
            <a:r>
              <a:rPr lang="ja-JP" altLang="en-US" dirty="0"/>
              <a:t>の適用事例</a:t>
            </a:r>
            <a:endParaRPr lang="en-US" altLang="ja-JP" dirty="0"/>
          </a:p>
          <a:p>
            <a:r>
              <a:rPr lang="en-US" altLang="ja-JP" dirty="0"/>
              <a:t>Web of Things</a:t>
            </a:r>
            <a:r>
              <a:rPr lang="ja-JP" altLang="en-US" dirty="0"/>
              <a:t>の情報モデル</a:t>
            </a:r>
            <a:endParaRPr lang="en-US" altLang="ja-JP" dirty="0"/>
          </a:p>
          <a:p>
            <a:r>
              <a:rPr lang="ja-JP" altLang="en-US" dirty="0"/>
              <a:t>まとめ</a:t>
            </a:r>
          </a:p>
        </p:txBody>
      </p:sp>
      <p:sp>
        <p:nvSpPr>
          <p:cNvPr id="5" name="スライド番号プレースホルダー 4">
            <a:extLst>
              <a:ext uri="{FF2B5EF4-FFF2-40B4-BE49-F238E27FC236}">
                <a16:creationId xmlns:a16="http://schemas.microsoft.com/office/drawing/2014/main" id="{C31CA180-9DBE-43F1-B516-654C9143FFB3}"/>
              </a:ext>
            </a:extLst>
          </p:cNvPr>
          <p:cNvSpPr>
            <a:spLocks noGrp="1"/>
          </p:cNvSpPr>
          <p:nvPr>
            <p:ph type="sldNum" sz="quarter" idx="10"/>
          </p:nvPr>
        </p:nvSpPr>
        <p:spPr/>
        <p:txBody>
          <a:bodyPr/>
          <a:lstStyle/>
          <a:p>
            <a:fld id="{E5C4FF1C-8F5E-4BC8-BCAF-207649A9C157}" type="slidenum">
              <a:rPr lang="de-DE" altLang="ja-JP" smtClean="0"/>
              <a:pPr/>
              <a:t>1</a:t>
            </a:fld>
            <a:endParaRPr lang="de-DE" altLang="ja-JP"/>
          </a:p>
        </p:txBody>
      </p:sp>
      <p:sp>
        <p:nvSpPr>
          <p:cNvPr id="4" name="フッター プレースホルダー 3">
            <a:extLst>
              <a:ext uri="{FF2B5EF4-FFF2-40B4-BE49-F238E27FC236}">
                <a16:creationId xmlns:a16="http://schemas.microsoft.com/office/drawing/2014/main" id="{24ED7951-AA8D-4BE3-9C9D-1F32522D1DDE}"/>
              </a:ext>
            </a:extLst>
          </p:cNvPr>
          <p:cNvSpPr>
            <a:spLocks noGrp="1"/>
          </p:cNvSpPr>
          <p:nvPr>
            <p:ph type="ftr" sz="quarter" idx="11"/>
          </p:nvPr>
        </p:nvSpPr>
        <p:spPr/>
        <p:txBody>
          <a:bodyPr/>
          <a:lstStyle/>
          <a:p>
            <a:r>
              <a:rPr lang="en-US" altLang="ja-JP"/>
              <a:t>Copyright 2020 Fujitsu Laboratories Ltd.</a:t>
            </a:r>
            <a:endParaRPr lang="de-DE" altLang="ja-JP"/>
          </a:p>
        </p:txBody>
      </p:sp>
    </p:spTree>
    <p:extLst>
      <p:ext uri="{BB962C8B-B14F-4D97-AF65-F5344CB8AC3E}">
        <p14:creationId xmlns:p14="http://schemas.microsoft.com/office/powerpoint/2010/main" val="1868969230"/>
      </p:ext>
    </p:extLst>
  </p:cSld>
  <p:clrMapOvr>
    <a:masterClrMapping/>
  </p:clrMapOvr>
  <mc:AlternateContent xmlns:mc="http://schemas.openxmlformats.org/markup-compatibility/2006" xmlns:p14="http://schemas.microsoft.com/office/powerpoint/2010/main">
    <mc:Choice Requires="p14">
      <p:transition spd="slow" p14:dur="2000" advTm="18376"/>
    </mc:Choice>
    <mc:Fallback xmlns="">
      <p:transition spd="slow" advTm="1837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5A2FD9-33D0-4F57-866C-363A19CB2373}"/>
              </a:ext>
            </a:extLst>
          </p:cNvPr>
          <p:cNvSpPr>
            <a:spLocks noGrp="1"/>
          </p:cNvSpPr>
          <p:nvPr>
            <p:ph type="title"/>
          </p:nvPr>
        </p:nvSpPr>
        <p:spPr/>
        <p:txBody>
          <a:bodyPr/>
          <a:lstStyle/>
          <a:p>
            <a:r>
              <a:rPr kumimoji="1" lang="ja-JP" altLang="en-US" dirty="0"/>
              <a:t>コネクテッドカー（</a:t>
            </a:r>
            <a:r>
              <a:rPr kumimoji="1" lang="en-US" altLang="ja-JP" dirty="0"/>
              <a:t>BMW</a:t>
            </a:r>
            <a:r>
              <a:rPr kumimoji="1" lang="ja-JP" altLang="en-US" dirty="0"/>
              <a:t>）</a:t>
            </a:r>
          </a:p>
        </p:txBody>
      </p:sp>
      <p:sp>
        <p:nvSpPr>
          <p:cNvPr id="3" name="コンテンツ プレースホルダー 2">
            <a:extLst>
              <a:ext uri="{FF2B5EF4-FFF2-40B4-BE49-F238E27FC236}">
                <a16:creationId xmlns:a16="http://schemas.microsoft.com/office/drawing/2014/main" id="{CCEE516C-F57E-4204-A1E5-2D30F2E29EE2}"/>
              </a:ext>
            </a:extLst>
          </p:cNvPr>
          <p:cNvSpPr>
            <a:spLocks noGrp="1"/>
          </p:cNvSpPr>
          <p:nvPr>
            <p:ph idx="1"/>
          </p:nvPr>
        </p:nvSpPr>
        <p:spPr>
          <a:xfrm>
            <a:off x="168275" y="869950"/>
            <a:ext cx="8786813" cy="1694953"/>
          </a:xfrm>
        </p:spPr>
        <p:txBody>
          <a:bodyPr/>
          <a:lstStyle/>
          <a:p>
            <a:r>
              <a:rPr kumimoji="1" lang="ja-JP" altLang="en-US" dirty="0"/>
              <a:t>自動車の走行状態データ等から運転支援や異常検知を実現</a:t>
            </a:r>
            <a:endParaRPr kumimoji="1" lang="en-US" altLang="ja-JP" dirty="0"/>
          </a:p>
          <a:p>
            <a:pPr lvl="1"/>
            <a:r>
              <a:rPr kumimoji="1" lang="en-US" altLang="ja-JP" dirty="0"/>
              <a:t>W3C</a:t>
            </a:r>
            <a:r>
              <a:rPr kumimoji="1" lang="ja-JP" altLang="en-US" dirty="0"/>
              <a:t>にて</a:t>
            </a:r>
            <a:r>
              <a:rPr kumimoji="1" lang="en-US" altLang="ja-JP" dirty="0"/>
              <a:t>Vehicle API</a:t>
            </a:r>
            <a:r>
              <a:rPr kumimoji="1" lang="ja-JP" altLang="en-US" dirty="0"/>
              <a:t>が規定されており、これを元に自動車の</a:t>
            </a:r>
            <a:r>
              <a:rPr kumimoji="1" lang="en-US" altLang="ja-JP" dirty="0"/>
              <a:t>Things Description</a:t>
            </a:r>
            <a:r>
              <a:rPr kumimoji="1" lang="ja-JP" altLang="en-US" dirty="0"/>
              <a:t>を実現</a:t>
            </a:r>
            <a:endParaRPr kumimoji="1" lang="en-US" altLang="ja-JP" dirty="0"/>
          </a:p>
          <a:p>
            <a:pPr lvl="1"/>
            <a:r>
              <a:rPr kumimoji="1" lang="en-US" altLang="ja-JP" dirty="0" err="1"/>
              <a:t>NodeRED</a:t>
            </a:r>
            <a:r>
              <a:rPr kumimoji="1" lang="ja-JP" altLang="en-US" dirty="0"/>
              <a:t>等でアプリケーションを開発可能</a:t>
            </a:r>
          </a:p>
        </p:txBody>
      </p:sp>
      <p:sp>
        <p:nvSpPr>
          <p:cNvPr id="4" name="スライド番号プレースホルダー 3">
            <a:extLst>
              <a:ext uri="{FF2B5EF4-FFF2-40B4-BE49-F238E27FC236}">
                <a16:creationId xmlns:a16="http://schemas.microsoft.com/office/drawing/2014/main" id="{0945A0EA-0C8A-41E8-99C6-18146E4070FB}"/>
              </a:ext>
            </a:extLst>
          </p:cNvPr>
          <p:cNvSpPr>
            <a:spLocks noGrp="1"/>
          </p:cNvSpPr>
          <p:nvPr>
            <p:ph type="sldNum" sz="quarter" idx="10"/>
          </p:nvPr>
        </p:nvSpPr>
        <p:spPr/>
        <p:txBody>
          <a:bodyPr/>
          <a:lstStyle/>
          <a:p>
            <a:fld id="{DE2B87E1-F9DF-4BEE-B07D-635D26011F4B}" type="slidenum">
              <a:rPr lang="de-DE" altLang="ja-JP" smtClean="0"/>
              <a:pPr/>
              <a:t>19</a:t>
            </a:fld>
            <a:endParaRPr lang="de-DE" altLang="ja-JP"/>
          </a:p>
        </p:txBody>
      </p:sp>
      <p:sp>
        <p:nvSpPr>
          <p:cNvPr id="5" name="フッター プレースホルダー 4">
            <a:extLst>
              <a:ext uri="{FF2B5EF4-FFF2-40B4-BE49-F238E27FC236}">
                <a16:creationId xmlns:a16="http://schemas.microsoft.com/office/drawing/2014/main" id="{CF4F4530-7B90-41EE-9AF7-C7521176F050}"/>
              </a:ext>
            </a:extLst>
          </p:cNvPr>
          <p:cNvSpPr>
            <a:spLocks noGrp="1"/>
          </p:cNvSpPr>
          <p:nvPr>
            <p:ph type="ftr" sz="quarter" idx="11"/>
          </p:nvPr>
        </p:nvSpPr>
        <p:spPr/>
        <p:txBody>
          <a:bodyPr/>
          <a:lstStyle/>
          <a:p>
            <a:r>
              <a:rPr lang="en-US" altLang="ja-JP"/>
              <a:t>Copyright 2020 Fujitsu Laboratories Ltd.</a:t>
            </a:r>
            <a:endParaRPr lang="de-DE" altLang="ja-JP" dirty="0"/>
          </a:p>
        </p:txBody>
      </p:sp>
      <p:pic>
        <p:nvPicPr>
          <p:cNvPr id="6" name="図 5">
            <a:extLst>
              <a:ext uri="{FF2B5EF4-FFF2-40B4-BE49-F238E27FC236}">
                <a16:creationId xmlns:a16="http://schemas.microsoft.com/office/drawing/2014/main" id="{11ED3A96-BFA7-4B0C-A889-5E6CBBE5ADB4}"/>
              </a:ext>
            </a:extLst>
          </p:cNvPr>
          <p:cNvPicPr>
            <a:picLocks noChangeAspect="1"/>
          </p:cNvPicPr>
          <p:nvPr/>
        </p:nvPicPr>
        <p:blipFill>
          <a:blip r:embed="rId3"/>
          <a:stretch>
            <a:fillRect/>
          </a:stretch>
        </p:blipFill>
        <p:spPr>
          <a:xfrm>
            <a:off x="167009" y="2989271"/>
            <a:ext cx="5217968" cy="2474162"/>
          </a:xfrm>
          <a:prstGeom prst="rect">
            <a:avLst/>
          </a:prstGeom>
        </p:spPr>
      </p:pic>
      <p:pic>
        <p:nvPicPr>
          <p:cNvPr id="7" name="図 6">
            <a:extLst>
              <a:ext uri="{FF2B5EF4-FFF2-40B4-BE49-F238E27FC236}">
                <a16:creationId xmlns:a16="http://schemas.microsoft.com/office/drawing/2014/main" id="{4D00C480-1D05-45CE-ABB8-99AA43EC2ED6}"/>
              </a:ext>
            </a:extLst>
          </p:cNvPr>
          <p:cNvPicPr>
            <a:picLocks noChangeAspect="1"/>
          </p:cNvPicPr>
          <p:nvPr/>
        </p:nvPicPr>
        <p:blipFill>
          <a:blip r:embed="rId4"/>
          <a:stretch>
            <a:fillRect/>
          </a:stretch>
        </p:blipFill>
        <p:spPr>
          <a:xfrm>
            <a:off x="5456105" y="2752497"/>
            <a:ext cx="3614773" cy="3579630"/>
          </a:xfrm>
          <a:prstGeom prst="rect">
            <a:avLst/>
          </a:prstGeom>
        </p:spPr>
      </p:pic>
      <p:sp>
        <p:nvSpPr>
          <p:cNvPr id="8" name="AutoShape 7">
            <a:extLst>
              <a:ext uri="{FF2B5EF4-FFF2-40B4-BE49-F238E27FC236}">
                <a16:creationId xmlns:a16="http://schemas.microsoft.com/office/drawing/2014/main" id="{B7807AF2-2BA3-4104-8820-BCDAE82F464B}"/>
              </a:ext>
            </a:extLst>
          </p:cNvPr>
          <p:cNvSpPr>
            <a:spLocks noChangeArrowheads="1"/>
          </p:cNvSpPr>
          <p:nvPr/>
        </p:nvSpPr>
        <p:spPr bwMode="auto">
          <a:xfrm>
            <a:off x="5384977" y="2420888"/>
            <a:ext cx="2648385" cy="262482"/>
          </a:xfrm>
          <a:prstGeom prst="roundRect">
            <a:avLst>
              <a:gd name="adj" fmla="val 8671"/>
            </a:avLst>
          </a:prstGeom>
          <a:noFill/>
          <a:ln w="28575">
            <a:noFill/>
            <a:miter lim="800000"/>
            <a:headEnd/>
            <a:tailEnd/>
          </a:ln>
        </p:spPr>
        <p:txBody>
          <a:bodyPr wrap="square" anchor="ctr"/>
          <a:lstStyle/>
          <a:p>
            <a:pPr algn="l"/>
            <a:r>
              <a:rPr lang="en-US" altLang="ja-JP" sz="1200" b="1" dirty="0">
                <a:latin typeface="Meiryo UI" charset="-128"/>
                <a:ea typeface="Meiryo UI" charset="-128"/>
                <a:cs typeface="Meiryo UI" charset="-128"/>
              </a:rPr>
              <a:t>Vehicle Things Description</a:t>
            </a:r>
          </a:p>
        </p:txBody>
      </p:sp>
      <p:cxnSp>
        <p:nvCxnSpPr>
          <p:cNvPr id="10" name="直線矢印コネクタ 9">
            <a:extLst>
              <a:ext uri="{FF2B5EF4-FFF2-40B4-BE49-F238E27FC236}">
                <a16:creationId xmlns:a16="http://schemas.microsoft.com/office/drawing/2014/main" id="{B2115122-1CBC-4527-83EC-87F8F4B55735}"/>
              </a:ext>
            </a:extLst>
          </p:cNvPr>
          <p:cNvCxnSpPr/>
          <p:nvPr/>
        </p:nvCxnSpPr>
        <p:spPr bwMode="auto">
          <a:xfrm flipV="1">
            <a:off x="2671566" y="4226352"/>
            <a:ext cx="864096" cy="1584174"/>
          </a:xfrm>
          <a:prstGeom prst="straightConnector1">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11" name="AutoShape 7">
            <a:extLst>
              <a:ext uri="{FF2B5EF4-FFF2-40B4-BE49-F238E27FC236}">
                <a16:creationId xmlns:a16="http://schemas.microsoft.com/office/drawing/2014/main" id="{F8A62021-0EA0-429D-91F1-29F971C7CE07}"/>
              </a:ext>
            </a:extLst>
          </p:cNvPr>
          <p:cNvSpPr>
            <a:spLocks noChangeArrowheads="1"/>
          </p:cNvSpPr>
          <p:nvPr/>
        </p:nvSpPr>
        <p:spPr bwMode="auto">
          <a:xfrm>
            <a:off x="1506156" y="5810526"/>
            <a:ext cx="3171421" cy="262482"/>
          </a:xfrm>
          <a:prstGeom prst="roundRect">
            <a:avLst>
              <a:gd name="adj" fmla="val 8671"/>
            </a:avLst>
          </a:prstGeom>
          <a:noFill/>
          <a:ln w="28575">
            <a:noFill/>
            <a:miter lim="800000"/>
            <a:headEnd/>
            <a:tailEnd/>
          </a:ln>
        </p:spPr>
        <p:txBody>
          <a:bodyPr wrap="square" anchor="ctr"/>
          <a:lstStyle/>
          <a:p>
            <a:pPr algn="l"/>
            <a:r>
              <a:rPr lang="en-US" altLang="ja-JP" sz="1200" b="1" dirty="0">
                <a:latin typeface="Meiryo UI" charset="-128"/>
                <a:ea typeface="Meiryo UI" charset="-128"/>
                <a:cs typeface="Meiryo UI" charset="-128"/>
              </a:rPr>
              <a:t>W3C Automotive WG</a:t>
            </a:r>
            <a:r>
              <a:rPr lang="ja-JP" altLang="en-US" sz="1200" b="1" dirty="0">
                <a:latin typeface="Meiryo UI" charset="-128"/>
                <a:ea typeface="Meiryo UI" charset="-128"/>
                <a:cs typeface="Meiryo UI" charset="-128"/>
              </a:rPr>
              <a:t>にて、</a:t>
            </a:r>
            <a:r>
              <a:rPr lang="en-US" altLang="ja-JP" sz="1200" b="1" dirty="0">
                <a:latin typeface="Meiryo UI" charset="-128"/>
                <a:ea typeface="Meiryo UI" charset="-128"/>
                <a:cs typeface="Meiryo UI" charset="-128"/>
              </a:rPr>
              <a:t>API</a:t>
            </a:r>
            <a:r>
              <a:rPr lang="ja-JP" altLang="en-US" sz="1200" b="1" dirty="0">
                <a:latin typeface="Meiryo UI" charset="-128"/>
                <a:ea typeface="Meiryo UI" charset="-128"/>
                <a:cs typeface="Meiryo UI" charset="-128"/>
              </a:rPr>
              <a:t>を規格化</a:t>
            </a:r>
            <a:endParaRPr lang="en-US" altLang="ja-JP" sz="1200" b="1" dirty="0">
              <a:latin typeface="Meiryo UI" charset="-128"/>
              <a:ea typeface="Meiryo UI" charset="-128"/>
              <a:cs typeface="Meiryo UI" charset="-128"/>
            </a:endParaRPr>
          </a:p>
        </p:txBody>
      </p:sp>
      <p:cxnSp>
        <p:nvCxnSpPr>
          <p:cNvPr id="13" name="コネクタ: カギ線 12">
            <a:extLst>
              <a:ext uri="{FF2B5EF4-FFF2-40B4-BE49-F238E27FC236}">
                <a16:creationId xmlns:a16="http://schemas.microsoft.com/office/drawing/2014/main" id="{BB1824A0-A883-4C4B-AF38-0C6633E101C7}"/>
              </a:ext>
            </a:extLst>
          </p:cNvPr>
          <p:cNvCxnSpPr>
            <a:stCxn id="8" idx="1"/>
          </p:cNvCxnSpPr>
          <p:nvPr/>
        </p:nvCxnSpPr>
        <p:spPr bwMode="auto">
          <a:xfrm rot="10800000" flipV="1">
            <a:off x="3679679" y="2552128"/>
            <a:ext cx="1705299" cy="810125"/>
          </a:xfrm>
          <a:prstGeom prst="bentConnector3">
            <a:avLst>
              <a:gd name="adj1" fmla="val 100586"/>
            </a:avLst>
          </a:prstGeom>
          <a:ln>
            <a:headEnd type="none" w="med" len="med"/>
            <a:tailEnd type="triangle"/>
          </a:ln>
        </p:spPr>
        <p:style>
          <a:lnRef idx="2">
            <a:schemeClr val="accent2"/>
          </a:lnRef>
          <a:fillRef idx="0">
            <a:schemeClr val="accent2"/>
          </a:fillRef>
          <a:effectRef idx="1">
            <a:schemeClr val="accent2"/>
          </a:effectRef>
          <a:fontRef idx="minor">
            <a:schemeClr val="tx1"/>
          </a:fontRef>
        </p:style>
      </p:cxnSp>
      <p:sp>
        <p:nvSpPr>
          <p:cNvPr id="16" name="テキスト ボックス 15">
            <a:extLst>
              <a:ext uri="{FF2B5EF4-FFF2-40B4-BE49-F238E27FC236}">
                <a16:creationId xmlns:a16="http://schemas.microsoft.com/office/drawing/2014/main" id="{430132C3-D824-42EB-91CD-C72A72A642F6}"/>
              </a:ext>
            </a:extLst>
          </p:cNvPr>
          <p:cNvSpPr txBox="1"/>
          <p:nvPr/>
        </p:nvSpPr>
        <p:spPr>
          <a:xfrm>
            <a:off x="150672" y="6376214"/>
            <a:ext cx="9793088" cy="276999"/>
          </a:xfrm>
          <a:prstGeom prst="rect">
            <a:avLst/>
          </a:prstGeom>
          <a:noFill/>
        </p:spPr>
        <p:txBody>
          <a:bodyPr wrap="square">
            <a:spAutoFit/>
          </a:bodyPr>
          <a:lstStyle/>
          <a:p>
            <a:pPr algn="l"/>
            <a:r>
              <a:rPr lang="ja-JP" altLang="en-US" sz="1200" dirty="0"/>
              <a:t>https://www.w3.org/WoT/ws-2019/Presentations%20-%20Day%201/Use%20Cases%20and%20Deployments/07%20-%20WoT_ws_2019.pdf</a:t>
            </a:r>
          </a:p>
        </p:txBody>
      </p:sp>
    </p:spTree>
    <p:extLst>
      <p:ext uri="{BB962C8B-B14F-4D97-AF65-F5344CB8AC3E}">
        <p14:creationId xmlns:p14="http://schemas.microsoft.com/office/powerpoint/2010/main" val="1488288853"/>
      </p:ext>
    </p:extLst>
  </p:cSld>
  <p:clrMapOvr>
    <a:masterClrMapping/>
  </p:clrMapOvr>
  <mc:AlternateContent xmlns:mc="http://schemas.openxmlformats.org/markup-compatibility/2006" xmlns:p14="http://schemas.microsoft.com/office/powerpoint/2010/main">
    <mc:Choice Requires="p14">
      <p:transition spd="slow" p14:dur="2000" advTm="55551"/>
    </mc:Choice>
    <mc:Fallback xmlns="">
      <p:transition spd="slow" advTm="5555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0" descr="A screenshot of a computer screen&#10;&#10;Description automatically generated">
            <a:extLst>
              <a:ext uri="{FF2B5EF4-FFF2-40B4-BE49-F238E27FC236}">
                <a16:creationId xmlns:a16="http://schemas.microsoft.com/office/drawing/2014/main" id="{519C3C96-5400-4422-BBAD-2F5F4E1855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gray">
          <a:xfrm>
            <a:off x="1691093" y="1633436"/>
            <a:ext cx="6488889" cy="2344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1">
            <a:extLst>
              <a:ext uri="{FF2B5EF4-FFF2-40B4-BE49-F238E27FC236}">
                <a16:creationId xmlns:a16="http://schemas.microsoft.com/office/drawing/2014/main" id="{9931003C-F704-473B-868D-EF734511B813}"/>
              </a:ext>
            </a:extLst>
          </p:cNvPr>
          <p:cNvSpPr>
            <a:spLocks noGrp="1"/>
          </p:cNvSpPr>
          <p:nvPr>
            <p:ph type="title"/>
          </p:nvPr>
        </p:nvSpPr>
        <p:spPr>
          <a:xfrm>
            <a:off x="169863" y="-1588"/>
            <a:ext cx="8785225" cy="693738"/>
          </a:xfrm>
        </p:spPr>
        <p:txBody>
          <a:bodyPr/>
          <a:lstStyle/>
          <a:p>
            <a:r>
              <a:rPr kumimoji="1" lang="ja-JP" altLang="en-US" dirty="0"/>
              <a:t>コンビニエンスストア（</a:t>
            </a:r>
            <a:r>
              <a:rPr lang="en-US" altLang="ja-JP" dirty="0" err="1"/>
              <a:t>Conexxus</a:t>
            </a:r>
            <a:r>
              <a:rPr lang="en-US" altLang="ja-JP" dirty="0"/>
              <a:t>/</a:t>
            </a:r>
            <a:r>
              <a:rPr lang="en-US" altLang="ja-JP" dirty="0" err="1"/>
              <a:t>EdgeX</a:t>
            </a:r>
            <a:r>
              <a:rPr lang="en-US" altLang="ja-JP" dirty="0"/>
              <a:t>/Intel</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4279F54A-A4CA-4E41-9107-158BB959F319}"/>
              </a:ext>
            </a:extLst>
          </p:cNvPr>
          <p:cNvSpPr>
            <a:spLocks noGrp="1"/>
          </p:cNvSpPr>
          <p:nvPr>
            <p:ph idx="1"/>
          </p:nvPr>
        </p:nvSpPr>
        <p:spPr>
          <a:xfrm>
            <a:off x="168275" y="869951"/>
            <a:ext cx="8786813" cy="1118890"/>
          </a:xfrm>
        </p:spPr>
        <p:txBody>
          <a:bodyPr/>
          <a:lstStyle/>
          <a:p>
            <a:r>
              <a:rPr kumimoji="1" lang="ja-JP" altLang="en-US" dirty="0"/>
              <a:t>コンビニエンスストアのビジネスプロセス効率化の実現</a:t>
            </a:r>
            <a:endParaRPr kumimoji="1" lang="en-US" altLang="ja-JP" dirty="0"/>
          </a:p>
          <a:p>
            <a:pPr lvl="1"/>
            <a:r>
              <a:rPr kumimoji="1" lang="ja-JP" altLang="en-US" dirty="0"/>
              <a:t>無人化によるコスト削減、顧客の動線分析による売れ筋推定、配送効率化</a:t>
            </a:r>
          </a:p>
        </p:txBody>
      </p:sp>
      <p:sp>
        <p:nvSpPr>
          <p:cNvPr id="4" name="スライド番号プレースホルダー 3">
            <a:extLst>
              <a:ext uri="{FF2B5EF4-FFF2-40B4-BE49-F238E27FC236}">
                <a16:creationId xmlns:a16="http://schemas.microsoft.com/office/drawing/2014/main" id="{C833BF93-FA35-43E8-8D61-5173D049D27B}"/>
              </a:ext>
            </a:extLst>
          </p:cNvPr>
          <p:cNvSpPr>
            <a:spLocks noGrp="1"/>
          </p:cNvSpPr>
          <p:nvPr>
            <p:ph type="sldNum" sz="quarter" idx="10"/>
          </p:nvPr>
        </p:nvSpPr>
        <p:spPr/>
        <p:txBody>
          <a:bodyPr/>
          <a:lstStyle/>
          <a:p>
            <a:fld id="{DE2B87E1-F9DF-4BEE-B07D-635D26011F4B}" type="slidenum">
              <a:rPr lang="de-DE" altLang="ja-JP" smtClean="0"/>
              <a:pPr/>
              <a:t>20</a:t>
            </a:fld>
            <a:endParaRPr lang="de-DE" altLang="ja-JP"/>
          </a:p>
        </p:txBody>
      </p:sp>
      <p:sp>
        <p:nvSpPr>
          <p:cNvPr id="5" name="フッター プレースホルダー 4">
            <a:extLst>
              <a:ext uri="{FF2B5EF4-FFF2-40B4-BE49-F238E27FC236}">
                <a16:creationId xmlns:a16="http://schemas.microsoft.com/office/drawing/2014/main" id="{13ECDB68-004E-430F-A156-07D45BE5FCDA}"/>
              </a:ext>
            </a:extLst>
          </p:cNvPr>
          <p:cNvSpPr>
            <a:spLocks noGrp="1"/>
          </p:cNvSpPr>
          <p:nvPr>
            <p:ph type="ftr" sz="quarter" idx="11"/>
          </p:nvPr>
        </p:nvSpPr>
        <p:spPr/>
        <p:txBody>
          <a:bodyPr/>
          <a:lstStyle/>
          <a:p>
            <a:r>
              <a:rPr lang="en-US" altLang="ja-JP"/>
              <a:t>Copyright 2020 Fujitsu Laboratories Ltd.</a:t>
            </a:r>
            <a:endParaRPr lang="de-DE" altLang="ja-JP" dirty="0"/>
          </a:p>
        </p:txBody>
      </p:sp>
      <p:pic>
        <p:nvPicPr>
          <p:cNvPr id="10" name="Picture 6" descr="Conexxus_Logo.jpg">
            <a:extLst>
              <a:ext uri="{FF2B5EF4-FFF2-40B4-BE49-F238E27FC236}">
                <a16:creationId xmlns:a16="http://schemas.microsoft.com/office/drawing/2014/main" id="{65A8041B-F675-455D-9F25-61738CC2A0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4512" y="4005064"/>
            <a:ext cx="1990816" cy="465276"/>
          </a:xfrm>
          <a:prstGeom prst="rect">
            <a:avLst/>
          </a:prstGeom>
        </p:spPr>
      </p:pic>
      <p:pic>
        <p:nvPicPr>
          <p:cNvPr id="14" name="図 13">
            <a:extLst>
              <a:ext uri="{FF2B5EF4-FFF2-40B4-BE49-F238E27FC236}">
                <a16:creationId xmlns:a16="http://schemas.microsoft.com/office/drawing/2014/main" id="{467A9312-53F2-4D5A-AD54-43FDA1481915}"/>
              </a:ext>
            </a:extLst>
          </p:cNvPr>
          <p:cNvPicPr>
            <a:picLocks noChangeAspect="1"/>
          </p:cNvPicPr>
          <p:nvPr/>
        </p:nvPicPr>
        <p:blipFill>
          <a:blip r:embed="rId5"/>
          <a:stretch>
            <a:fillRect/>
          </a:stretch>
        </p:blipFill>
        <p:spPr>
          <a:xfrm>
            <a:off x="4139952" y="4160006"/>
            <a:ext cx="5112568" cy="2115545"/>
          </a:xfrm>
          <a:prstGeom prst="rect">
            <a:avLst/>
          </a:prstGeom>
        </p:spPr>
      </p:pic>
      <p:pic>
        <p:nvPicPr>
          <p:cNvPr id="16" name="図 15">
            <a:extLst>
              <a:ext uri="{FF2B5EF4-FFF2-40B4-BE49-F238E27FC236}">
                <a16:creationId xmlns:a16="http://schemas.microsoft.com/office/drawing/2014/main" id="{A18B5581-289A-4F8C-8BD2-7EEDAF5090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304" y="4708441"/>
            <a:ext cx="649323" cy="275962"/>
          </a:xfrm>
          <a:prstGeom prst="rect">
            <a:avLst/>
          </a:prstGeom>
        </p:spPr>
      </p:pic>
      <p:sp>
        <p:nvSpPr>
          <p:cNvPr id="11" name="AutoShape 7">
            <a:extLst>
              <a:ext uri="{FF2B5EF4-FFF2-40B4-BE49-F238E27FC236}">
                <a16:creationId xmlns:a16="http://schemas.microsoft.com/office/drawing/2014/main" id="{DED3C5BF-9931-48C0-8C19-FF4CBE5461B6}"/>
              </a:ext>
            </a:extLst>
          </p:cNvPr>
          <p:cNvSpPr>
            <a:spLocks noChangeArrowheads="1"/>
          </p:cNvSpPr>
          <p:nvPr/>
        </p:nvSpPr>
        <p:spPr bwMode="auto">
          <a:xfrm>
            <a:off x="16250" y="4084806"/>
            <a:ext cx="3757584" cy="730582"/>
          </a:xfrm>
          <a:prstGeom prst="roundRect">
            <a:avLst>
              <a:gd name="adj" fmla="val 8671"/>
            </a:avLst>
          </a:prstGeom>
          <a:noFill/>
          <a:ln w="28575">
            <a:noFill/>
            <a:miter lim="800000"/>
            <a:headEnd/>
            <a:tailEnd/>
          </a:ln>
        </p:spPr>
        <p:txBody>
          <a:bodyPr wrap="square" anchor="ctr"/>
          <a:lstStyle/>
          <a:p>
            <a:pPr algn="l"/>
            <a:r>
              <a:rPr lang="en-US" altLang="ja-JP" sz="1600" dirty="0" err="1">
                <a:latin typeface="Meiryo UI" charset="-128"/>
                <a:ea typeface="Meiryo UI" charset="-128"/>
                <a:cs typeface="Meiryo UI" charset="-128"/>
              </a:rPr>
              <a:t>Conexxus</a:t>
            </a:r>
            <a:r>
              <a:rPr lang="ja-JP" altLang="en-US" sz="1600" dirty="0">
                <a:latin typeface="Meiryo UI" charset="-128"/>
                <a:ea typeface="Meiryo UI" charset="-128"/>
                <a:cs typeface="Meiryo UI" charset="-128"/>
              </a:rPr>
              <a:t>：技術標準を策定する団体</a:t>
            </a:r>
            <a:endParaRPr lang="en-US" altLang="ja-JP" sz="1600" dirty="0">
              <a:latin typeface="Meiryo UI" charset="-128"/>
              <a:ea typeface="Meiryo UI" charset="-128"/>
              <a:cs typeface="Meiryo UI" charset="-128"/>
            </a:endParaRPr>
          </a:p>
          <a:p>
            <a:pPr algn="l"/>
            <a:r>
              <a:rPr lang="en-US" altLang="ja-JP" sz="1600" dirty="0" err="1">
                <a:latin typeface="Meiryo UI" charset="-128"/>
                <a:ea typeface="Meiryo UI" charset="-128"/>
                <a:cs typeface="Meiryo UI" charset="-128"/>
              </a:rPr>
              <a:t>EdgeX</a:t>
            </a:r>
            <a:r>
              <a:rPr lang="ja-JP" altLang="en-US" sz="1600" dirty="0">
                <a:latin typeface="Meiryo UI" charset="-128"/>
                <a:ea typeface="Meiryo UI" charset="-128"/>
                <a:cs typeface="Meiryo UI" charset="-128"/>
              </a:rPr>
              <a:t>：</a:t>
            </a:r>
            <a:r>
              <a:rPr lang="en-US" altLang="ja-JP" sz="1600" dirty="0">
                <a:latin typeface="Meiryo UI" charset="-128"/>
                <a:ea typeface="Meiryo UI" charset="-128"/>
                <a:cs typeface="Meiryo UI" charset="-128"/>
              </a:rPr>
              <a:t>Linux Foundation</a:t>
            </a:r>
            <a:r>
              <a:rPr lang="ja-JP" altLang="en-US" sz="1600" dirty="0">
                <a:latin typeface="Meiryo UI" charset="-128"/>
                <a:ea typeface="Meiryo UI" charset="-128"/>
                <a:cs typeface="Meiryo UI" charset="-128"/>
              </a:rPr>
              <a:t>が推進するエッジ向けソフトウェア</a:t>
            </a:r>
            <a:endParaRPr lang="en-US" altLang="ja-JP" sz="1600" dirty="0">
              <a:latin typeface="Meiryo UI" charset="-128"/>
              <a:ea typeface="Meiryo UI" charset="-128"/>
              <a:cs typeface="Meiryo UI" charset="-128"/>
            </a:endParaRPr>
          </a:p>
        </p:txBody>
      </p:sp>
      <p:pic>
        <p:nvPicPr>
          <p:cNvPr id="8" name="Picture 5">
            <a:extLst>
              <a:ext uri="{FF2B5EF4-FFF2-40B4-BE49-F238E27FC236}">
                <a16:creationId xmlns:a16="http://schemas.microsoft.com/office/drawing/2014/main" id="{D6BD6302-FE19-4744-B236-7F5F7C4264F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72415" y="5046444"/>
            <a:ext cx="1707191" cy="267693"/>
          </a:xfrm>
          <a:prstGeom prst="rect">
            <a:avLst/>
          </a:prstGeom>
        </p:spPr>
      </p:pic>
      <p:sp>
        <p:nvSpPr>
          <p:cNvPr id="13" name="AutoShape 7">
            <a:extLst>
              <a:ext uri="{FF2B5EF4-FFF2-40B4-BE49-F238E27FC236}">
                <a16:creationId xmlns:a16="http://schemas.microsoft.com/office/drawing/2014/main" id="{686D5BCD-DBED-4A97-99FA-D426E622BC5F}"/>
              </a:ext>
            </a:extLst>
          </p:cNvPr>
          <p:cNvSpPr>
            <a:spLocks noChangeArrowheads="1"/>
          </p:cNvSpPr>
          <p:nvPr/>
        </p:nvSpPr>
        <p:spPr bwMode="auto">
          <a:xfrm>
            <a:off x="4156992" y="5099143"/>
            <a:ext cx="3223320" cy="339988"/>
          </a:xfrm>
          <a:prstGeom prst="roundRect">
            <a:avLst>
              <a:gd name="adj" fmla="val 8671"/>
            </a:avLst>
          </a:prstGeom>
          <a:solidFill>
            <a:srgbClr val="44546A"/>
          </a:solidFill>
          <a:ln w="28575">
            <a:solidFill>
              <a:srgbClr val="44546A"/>
            </a:solidFill>
            <a:miter lim="800000"/>
            <a:headEnd/>
            <a:tailEnd/>
          </a:ln>
        </p:spPr>
        <p:txBody>
          <a:bodyPr wrap="square" anchor="ctr"/>
          <a:lstStyle/>
          <a:p>
            <a:r>
              <a:rPr lang="en-US" altLang="ja-JP" sz="1600" b="1" dirty="0" err="1">
                <a:solidFill>
                  <a:schemeClr val="bg1"/>
                </a:solidFill>
                <a:latin typeface="Meiryo UI" charset="-128"/>
                <a:ea typeface="Meiryo UI" charset="-128"/>
                <a:cs typeface="Meiryo UI" charset="-128"/>
              </a:rPr>
              <a:t>EdgeX</a:t>
            </a:r>
            <a:endParaRPr lang="en-US" altLang="ja-JP" sz="1600" b="1" dirty="0">
              <a:solidFill>
                <a:schemeClr val="bg1"/>
              </a:solidFill>
              <a:latin typeface="Meiryo UI" charset="-128"/>
              <a:ea typeface="Meiryo UI" charset="-128"/>
              <a:cs typeface="Meiryo UI" charset="-128"/>
            </a:endParaRPr>
          </a:p>
        </p:txBody>
      </p:sp>
      <p:sp>
        <p:nvSpPr>
          <p:cNvPr id="7" name="吹き出し: 角を丸めた四角形 6">
            <a:extLst>
              <a:ext uri="{FF2B5EF4-FFF2-40B4-BE49-F238E27FC236}">
                <a16:creationId xmlns:a16="http://schemas.microsoft.com/office/drawing/2014/main" id="{AC26526E-3BEB-4C7C-B9FF-27291DBE6966}"/>
              </a:ext>
            </a:extLst>
          </p:cNvPr>
          <p:cNvSpPr/>
          <p:nvPr/>
        </p:nvSpPr>
        <p:spPr bwMode="gray">
          <a:xfrm>
            <a:off x="2372415" y="5812888"/>
            <a:ext cx="1800200" cy="392578"/>
          </a:xfrm>
          <a:prstGeom prst="wedgeRoundRectCallout">
            <a:avLst>
              <a:gd name="adj1" fmla="val 53442"/>
              <a:gd name="adj2" fmla="val -191675"/>
              <a:gd name="adj3"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effectLst/>
                <a:latin typeface="Meiryo UI" panose="020B0604030504040204" pitchFamily="50" charset="-128"/>
                <a:ea typeface="Meiryo UI" panose="020B0604030504040204" pitchFamily="50" charset="-128"/>
              </a:rPr>
              <a:t>WoT</a:t>
            </a:r>
            <a:r>
              <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rPr>
              <a:t>適用を検討中</a:t>
            </a:r>
          </a:p>
        </p:txBody>
      </p:sp>
      <p:sp>
        <p:nvSpPr>
          <p:cNvPr id="15" name="テキスト ボックス 14">
            <a:extLst>
              <a:ext uri="{FF2B5EF4-FFF2-40B4-BE49-F238E27FC236}">
                <a16:creationId xmlns:a16="http://schemas.microsoft.com/office/drawing/2014/main" id="{B178F26A-CE9E-4CCB-AF2C-EE67BC5AF223}"/>
              </a:ext>
            </a:extLst>
          </p:cNvPr>
          <p:cNvSpPr txBox="1"/>
          <p:nvPr/>
        </p:nvSpPr>
        <p:spPr>
          <a:xfrm>
            <a:off x="32155" y="6330061"/>
            <a:ext cx="8280920" cy="276999"/>
          </a:xfrm>
          <a:prstGeom prst="rect">
            <a:avLst/>
          </a:prstGeom>
          <a:noFill/>
        </p:spPr>
        <p:txBody>
          <a:bodyPr wrap="square">
            <a:spAutoFit/>
          </a:bodyPr>
          <a:lstStyle/>
          <a:p>
            <a:pPr algn="l"/>
            <a:r>
              <a:rPr lang="ja-JP" altLang="en-US" sz="1200" dirty="0"/>
              <a:t>https://github.com/w3c/wot/blob/master/PRESENTATIONS/2020-06-online-f2f/2020-06-23-PoCs-McCool.pdf</a:t>
            </a:r>
          </a:p>
        </p:txBody>
      </p:sp>
    </p:spTree>
    <p:extLst>
      <p:ext uri="{BB962C8B-B14F-4D97-AF65-F5344CB8AC3E}">
        <p14:creationId xmlns:p14="http://schemas.microsoft.com/office/powerpoint/2010/main" val="2918684517"/>
      </p:ext>
    </p:extLst>
  </p:cSld>
  <p:clrMapOvr>
    <a:masterClrMapping/>
  </p:clrMapOvr>
  <mc:AlternateContent xmlns:mc="http://schemas.openxmlformats.org/markup-compatibility/2006" xmlns:p14="http://schemas.microsoft.com/office/powerpoint/2010/main">
    <mc:Choice Requires="p14">
      <p:transition spd="slow" p14:dur="2000" advTm="81511"/>
    </mc:Choice>
    <mc:Fallback xmlns="">
      <p:transition spd="slow" advTm="8151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字幕 6">
            <a:extLst>
              <a:ext uri="{FF2B5EF4-FFF2-40B4-BE49-F238E27FC236}">
                <a16:creationId xmlns:a16="http://schemas.microsoft.com/office/drawing/2014/main" id="{CF2280F4-D236-4FCE-B6A3-46FA5D29D75A}"/>
              </a:ext>
            </a:extLst>
          </p:cNvPr>
          <p:cNvSpPr>
            <a:spLocks noGrp="1"/>
          </p:cNvSpPr>
          <p:nvPr>
            <p:ph type="subTitle" idx="1"/>
          </p:nvPr>
        </p:nvSpPr>
        <p:spPr/>
        <p:txBody>
          <a:bodyPr/>
          <a:lstStyle/>
          <a:p>
            <a:endParaRPr lang="ja-JP" altLang="en-US"/>
          </a:p>
        </p:txBody>
      </p:sp>
      <p:sp>
        <p:nvSpPr>
          <p:cNvPr id="6" name="タイトル 5">
            <a:extLst>
              <a:ext uri="{FF2B5EF4-FFF2-40B4-BE49-F238E27FC236}">
                <a16:creationId xmlns:a16="http://schemas.microsoft.com/office/drawing/2014/main" id="{BD78C68F-6FF8-44E5-8BA9-2376F37DFD51}"/>
              </a:ext>
            </a:extLst>
          </p:cNvPr>
          <p:cNvSpPr>
            <a:spLocks noGrp="1"/>
          </p:cNvSpPr>
          <p:nvPr>
            <p:ph type="ctrTitle"/>
          </p:nvPr>
        </p:nvSpPr>
        <p:spPr/>
        <p:txBody>
          <a:bodyPr/>
          <a:lstStyle/>
          <a:p>
            <a:r>
              <a:rPr lang="en-US" altLang="ja-JP" dirty="0"/>
              <a:t>Web of Things</a:t>
            </a:r>
            <a:r>
              <a:rPr lang="ja-JP" altLang="en-US" dirty="0"/>
              <a:t>の情報モデル</a:t>
            </a:r>
          </a:p>
        </p:txBody>
      </p:sp>
      <p:sp>
        <p:nvSpPr>
          <p:cNvPr id="5" name="フッター プレースホルダー 4">
            <a:extLst>
              <a:ext uri="{FF2B5EF4-FFF2-40B4-BE49-F238E27FC236}">
                <a16:creationId xmlns:a16="http://schemas.microsoft.com/office/drawing/2014/main" id="{0F36C8B0-5BCB-4111-A695-FC3E1C8BB0F9}"/>
              </a:ext>
            </a:extLst>
          </p:cNvPr>
          <p:cNvSpPr>
            <a:spLocks noGrp="1"/>
          </p:cNvSpPr>
          <p:nvPr>
            <p:ph type="ftr" sz="quarter" idx="3"/>
          </p:nvPr>
        </p:nvSpPr>
        <p:spPr/>
        <p:txBody>
          <a:bodyPr/>
          <a:lstStyle/>
          <a:p>
            <a:r>
              <a:rPr lang="en-US" altLang="ja-JP"/>
              <a:t>Copyright 2020 Fujitsu Laboratories Ltd.</a:t>
            </a:r>
            <a:endParaRPr lang="de-DE" altLang="ja-JP" dirty="0"/>
          </a:p>
        </p:txBody>
      </p:sp>
      <p:sp>
        <p:nvSpPr>
          <p:cNvPr id="4" name="スライド番号プレースホルダー 3">
            <a:extLst>
              <a:ext uri="{FF2B5EF4-FFF2-40B4-BE49-F238E27FC236}">
                <a16:creationId xmlns:a16="http://schemas.microsoft.com/office/drawing/2014/main" id="{B3D97487-D84F-42BB-8018-AD5D605A7529}"/>
              </a:ext>
            </a:extLst>
          </p:cNvPr>
          <p:cNvSpPr>
            <a:spLocks noGrp="1"/>
          </p:cNvSpPr>
          <p:nvPr>
            <p:ph type="sldNum" sz="quarter" idx="4"/>
          </p:nvPr>
        </p:nvSpPr>
        <p:spPr/>
        <p:txBody>
          <a:bodyPr/>
          <a:lstStyle/>
          <a:p>
            <a:fld id="{DE2B87E1-F9DF-4BEE-B07D-635D26011F4B}" type="slidenum">
              <a:rPr lang="de-DE" altLang="ja-JP" smtClean="0"/>
              <a:pPr/>
              <a:t>21</a:t>
            </a:fld>
            <a:endParaRPr lang="de-DE" altLang="ja-JP"/>
          </a:p>
        </p:txBody>
      </p:sp>
    </p:spTree>
    <p:extLst>
      <p:ext uri="{BB962C8B-B14F-4D97-AF65-F5344CB8AC3E}">
        <p14:creationId xmlns:p14="http://schemas.microsoft.com/office/powerpoint/2010/main" val="21949745"/>
      </p:ext>
    </p:extLst>
  </p:cSld>
  <p:clrMapOvr>
    <a:masterClrMapping/>
  </p:clrMapOvr>
  <mc:AlternateContent xmlns:mc="http://schemas.openxmlformats.org/markup-compatibility/2006" xmlns:p14="http://schemas.microsoft.com/office/powerpoint/2010/main">
    <mc:Choice Requires="p14">
      <p:transition spd="slow" p14:dur="2000" advTm="6952"/>
    </mc:Choice>
    <mc:Fallback xmlns="">
      <p:transition spd="slow" advTm="6952"/>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Thing Description</a:t>
            </a:r>
            <a:r>
              <a:rPr kumimoji="1" lang="ja-JP" altLang="en-US" dirty="0"/>
              <a:t>で使用される語彙</a:t>
            </a:r>
          </a:p>
        </p:txBody>
      </p:sp>
      <p:sp>
        <p:nvSpPr>
          <p:cNvPr id="3" name="コンテンツ プレースホルダー 2"/>
          <p:cNvSpPr>
            <a:spLocks noGrp="1"/>
          </p:cNvSpPr>
          <p:nvPr>
            <p:ph idx="1"/>
          </p:nvPr>
        </p:nvSpPr>
        <p:spPr>
          <a:xfrm>
            <a:off x="168275" y="869950"/>
            <a:ext cx="8786813" cy="2567919"/>
          </a:xfrm>
        </p:spPr>
        <p:txBody>
          <a:bodyPr/>
          <a:lstStyle/>
          <a:p>
            <a:r>
              <a:rPr kumimoji="1" lang="ja-JP" altLang="en-US" dirty="0"/>
              <a:t>デバイスと</a:t>
            </a:r>
            <a:r>
              <a:rPr kumimoji="1" lang="en-US" altLang="ja-JP" dirty="0" err="1"/>
              <a:t>WoT</a:t>
            </a:r>
            <a:r>
              <a:rPr kumimoji="1" lang="ja-JP" altLang="en-US" dirty="0"/>
              <a:t>では、インタフェース構造が似ている</a:t>
            </a:r>
            <a:endParaRPr kumimoji="1" lang="en-US" altLang="ja-JP" dirty="0"/>
          </a:p>
          <a:p>
            <a:r>
              <a:rPr kumimoji="1" lang="ja-JP" altLang="en-US" dirty="0"/>
              <a:t>デバイスインタフェース</a:t>
            </a:r>
            <a:endParaRPr kumimoji="1" lang="en-US" altLang="ja-JP" dirty="0"/>
          </a:p>
          <a:p>
            <a:pPr lvl="1"/>
            <a:r>
              <a:rPr kumimoji="1" lang="ja-JP" altLang="en-US" dirty="0"/>
              <a:t>デバイスとのデータのやりとりは</a:t>
            </a:r>
            <a:r>
              <a:rPr kumimoji="1" lang="en-US" altLang="ja-JP" dirty="0"/>
              <a:t>WRITE/READ/EVENT</a:t>
            </a:r>
            <a:r>
              <a:rPr kumimoji="1" lang="ja-JP" altLang="en-US" dirty="0"/>
              <a:t>で実行</a:t>
            </a:r>
            <a:endParaRPr kumimoji="1" lang="en-US" altLang="ja-JP" dirty="0"/>
          </a:p>
          <a:p>
            <a:r>
              <a:rPr kumimoji="1" lang="ja-JP" altLang="en-US" dirty="0"/>
              <a:t>モノの抽象表現（情報モデル）</a:t>
            </a:r>
            <a:endParaRPr kumimoji="1" lang="en-US" altLang="ja-JP" dirty="0"/>
          </a:p>
          <a:p>
            <a:pPr lvl="1"/>
            <a:r>
              <a:rPr kumimoji="1" lang="ja-JP" altLang="en-US" dirty="0"/>
              <a:t>モノのプロパティ</a:t>
            </a:r>
            <a:r>
              <a:rPr kumimoji="1" lang="en-US" altLang="ja-JP" dirty="0"/>
              <a:t>(</a:t>
            </a:r>
            <a:r>
              <a:rPr kumimoji="1" lang="ja-JP" altLang="en-US" dirty="0"/>
              <a:t>属性</a:t>
            </a:r>
            <a:r>
              <a:rPr kumimoji="1" lang="en-US" altLang="ja-JP" dirty="0"/>
              <a:t>)</a:t>
            </a:r>
            <a:r>
              <a:rPr kumimoji="1" lang="ja-JP" altLang="en-US" dirty="0"/>
              <a:t>が規定されており、プロパティ</a:t>
            </a:r>
            <a:r>
              <a:rPr kumimoji="1" lang="en-US" altLang="ja-JP" dirty="0"/>
              <a:t>(</a:t>
            </a:r>
            <a:r>
              <a:rPr kumimoji="1" lang="ja-JP" altLang="en-US" dirty="0"/>
              <a:t>属性</a:t>
            </a:r>
            <a:r>
              <a:rPr kumimoji="1" lang="en-US" altLang="ja-JP" dirty="0"/>
              <a:t>)</a:t>
            </a:r>
            <a:r>
              <a:rPr kumimoji="1" lang="ja-JP" altLang="en-US" dirty="0"/>
              <a:t>名とその値で表現する</a:t>
            </a:r>
            <a:endParaRPr kumimoji="1" lang="en-US" altLang="ja-JP" dirty="0"/>
          </a:p>
          <a:p>
            <a:pPr lvl="1"/>
            <a:r>
              <a:rPr kumimoji="1" lang="ja-JP" altLang="en-US" b="1" dirty="0">
                <a:solidFill>
                  <a:schemeClr val="accent2"/>
                </a:solidFill>
              </a:rPr>
              <a:t>プロパティ</a:t>
            </a:r>
            <a:r>
              <a:rPr kumimoji="1" lang="en-US" altLang="ja-JP" b="1" dirty="0">
                <a:solidFill>
                  <a:schemeClr val="accent2"/>
                </a:solidFill>
              </a:rPr>
              <a:t>(</a:t>
            </a:r>
            <a:r>
              <a:rPr kumimoji="1" lang="ja-JP" altLang="en-US" b="1" dirty="0">
                <a:solidFill>
                  <a:schemeClr val="accent2"/>
                </a:solidFill>
              </a:rPr>
              <a:t>属性</a:t>
            </a:r>
            <a:r>
              <a:rPr kumimoji="1" lang="en-US" altLang="ja-JP" b="1" dirty="0">
                <a:solidFill>
                  <a:schemeClr val="accent2"/>
                </a:solidFill>
              </a:rPr>
              <a:t>)</a:t>
            </a:r>
            <a:r>
              <a:rPr kumimoji="1" lang="ja-JP" altLang="en-US" b="1" dirty="0">
                <a:solidFill>
                  <a:schemeClr val="accent2"/>
                </a:solidFill>
              </a:rPr>
              <a:t>名は、様々な規格のなかで規定されている</a:t>
            </a:r>
            <a:endParaRPr kumimoji="1" lang="en-US" altLang="ja-JP" b="1" dirty="0">
              <a:solidFill>
                <a:schemeClr val="accent2"/>
              </a:solidFill>
            </a:endParaRPr>
          </a:p>
        </p:txBody>
      </p:sp>
      <p:sp>
        <p:nvSpPr>
          <p:cNvPr id="5" name="フッター プレースホルダー 4"/>
          <p:cNvSpPr>
            <a:spLocks noGrp="1"/>
          </p:cNvSpPr>
          <p:nvPr>
            <p:ph type="ftr" sz="quarter" idx="11"/>
          </p:nvPr>
        </p:nvSpPr>
        <p:spPr/>
        <p:txBody>
          <a:bodyPr/>
          <a:lstStyle/>
          <a:p>
            <a:r>
              <a:rPr lang="en-US" altLang="ja-JP"/>
              <a:t>Copyright 2020 Fujitsu Laboratories Ltd.</a:t>
            </a:r>
            <a:endParaRPr lang="de-DE" altLang="ja-JP" dirty="0"/>
          </a:p>
        </p:txBody>
      </p:sp>
      <p:sp>
        <p:nvSpPr>
          <p:cNvPr id="6" name="スライド番号プレースホルダー 5"/>
          <p:cNvSpPr>
            <a:spLocks noGrp="1"/>
          </p:cNvSpPr>
          <p:nvPr>
            <p:ph type="sldNum" sz="quarter" idx="10"/>
          </p:nvPr>
        </p:nvSpPr>
        <p:spPr/>
        <p:txBody>
          <a:bodyPr/>
          <a:lstStyle/>
          <a:p>
            <a:fld id="{DE2B87E1-F9DF-4BEE-B07D-635D26011F4B}" type="slidenum">
              <a:rPr lang="de-DE" altLang="ja-JP" smtClean="0"/>
              <a:pPr/>
              <a:t>22</a:t>
            </a:fld>
            <a:endParaRPr lang="de-DE" altLang="ja-JP"/>
          </a:p>
        </p:txBody>
      </p:sp>
      <p:grpSp>
        <p:nvGrpSpPr>
          <p:cNvPr id="8" name="グループ化 7">
            <a:extLst>
              <a:ext uri="{FF2B5EF4-FFF2-40B4-BE49-F238E27FC236}">
                <a16:creationId xmlns:a16="http://schemas.microsoft.com/office/drawing/2014/main" id="{EDD39C48-E82A-4A3F-B765-550DE28E51B0}"/>
              </a:ext>
            </a:extLst>
          </p:cNvPr>
          <p:cNvGrpSpPr/>
          <p:nvPr/>
        </p:nvGrpSpPr>
        <p:grpSpPr>
          <a:xfrm>
            <a:off x="683568" y="4077072"/>
            <a:ext cx="7560840" cy="1912953"/>
            <a:chOff x="1123405" y="3265095"/>
            <a:chExt cx="5037112" cy="1410546"/>
          </a:xfrm>
        </p:grpSpPr>
        <p:sp>
          <p:nvSpPr>
            <p:cNvPr id="9" name="正方形/長方形 8">
              <a:extLst>
                <a:ext uri="{FF2B5EF4-FFF2-40B4-BE49-F238E27FC236}">
                  <a16:creationId xmlns:a16="http://schemas.microsoft.com/office/drawing/2014/main" id="{83C1CDA5-5CD2-48FC-8AAF-3B4764FE4F93}"/>
                </a:ext>
              </a:extLst>
            </p:cNvPr>
            <p:cNvSpPr/>
            <p:nvPr/>
          </p:nvSpPr>
          <p:spPr bwMode="gray">
            <a:xfrm>
              <a:off x="2779589" y="3265095"/>
              <a:ext cx="1728192" cy="135932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2000" dirty="0">
                  <a:latin typeface="+mn-ea"/>
                </a:rPr>
                <a:t>Thing</a:t>
              </a:r>
              <a:endParaRPr kumimoji="1" lang="ja-JP" altLang="en-US" sz="2000" b="0" i="0" u="none" strike="noStrike" cap="none" normalizeH="0" baseline="0" dirty="0">
                <a:ln>
                  <a:noFill/>
                </a:ln>
                <a:effectLst/>
                <a:latin typeface="+mn-ea"/>
              </a:endParaRPr>
            </a:p>
          </p:txBody>
        </p:sp>
        <p:sp>
          <p:nvSpPr>
            <p:cNvPr id="10" name="正方形/長方形 9">
              <a:extLst>
                <a:ext uri="{FF2B5EF4-FFF2-40B4-BE49-F238E27FC236}">
                  <a16:creationId xmlns:a16="http://schemas.microsoft.com/office/drawing/2014/main" id="{E4E5333E-C199-42A4-96F6-97D50DE1CC65}"/>
                </a:ext>
              </a:extLst>
            </p:cNvPr>
            <p:cNvSpPr/>
            <p:nvPr/>
          </p:nvSpPr>
          <p:spPr bwMode="gray">
            <a:xfrm>
              <a:off x="1123405" y="3265096"/>
              <a:ext cx="960928" cy="135932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n-ea"/>
                </a:rPr>
                <a:t>アプリケー</a:t>
              </a:r>
              <a:endParaRPr kumimoji="1" lang="en-US" altLang="ja-JP" b="0" i="0" u="none" strike="noStrike" cap="none" normalizeH="0" baseline="0" dirty="0">
                <a:ln>
                  <a:noFill/>
                </a:ln>
                <a:effectLst/>
                <a:latin typeface="+mn-ea"/>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b="0" i="0" u="none" strike="noStrike" cap="none" normalizeH="0" baseline="0" dirty="0">
                  <a:ln>
                    <a:noFill/>
                  </a:ln>
                  <a:effectLst/>
                  <a:latin typeface="+mn-ea"/>
                </a:rPr>
                <a:t>ション</a:t>
              </a:r>
              <a:endParaRPr lang="en-US" altLang="ja-JP" dirty="0">
                <a:latin typeface="+mn-ea"/>
              </a:endParaRPr>
            </a:p>
          </p:txBody>
        </p:sp>
        <p:sp>
          <p:nvSpPr>
            <p:cNvPr id="11" name="右矢印 8">
              <a:extLst>
                <a:ext uri="{FF2B5EF4-FFF2-40B4-BE49-F238E27FC236}">
                  <a16:creationId xmlns:a16="http://schemas.microsoft.com/office/drawing/2014/main" id="{DD443BB2-B24B-402D-9527-CB00C18FEDB6}"/>
                </a:ext>
              </a:extLst>
            </p:cNvPr>
            <p:cNvSpPr/>
            <p:nvPr/>
          </p:nvSpPr>
          <p:spPr bwMode="gray">
            <a:xfrm>
              <a:off x="2131517" y="3382982"/>
              <a:ext cx="604416" cy="432048"/>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eiryo UI" panose="020B0604030504040204" pitchFamily="50" charset="-128"/>
                  <a:ea typeface="Meiryo UI" panose="020B0604030504040204" pitchFamily="50" charset="-128"/>
                </a:rPr>
                <a:t>write</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2" name="左矢印 9">
              <a:extLst>
                <a:ext uri="{FF2B5EF4-FFF2-40B4-BE49-F238E27FC236}">
                  <a16:creationId xmlns:a16="http://schemas.microsoft.com/office/drawing/2014/main" id="{A44AEC64-3FCF-485E-A957-F02A7B96A935}"/>
                </a:ext>
              </a:extLst>
            </p:cNvPr>
            <p:cNvSpPr/>
            <p:nvPr/>
          </p:nvSpPr>
          <p:spPr bwMode="gray">
            <a:xfrm>
              <a:off x="2131517" y="3781739"/>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read</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3" name="左矢印 10">
              <a:extLst>
                <a:ext uri="{FF2B5EF4-FFF2-40B4-BE49-F238E27FC236}">
                  <a16:creationId xmlns:a16="http://schemas.microsoft.com/office/drawing/2014/main" id="{48F46401-EB1B-40D4-BD3C-190A75DB4867}"/>
                </a:ext>
              </a:extLst>
            </p:cNvPr>
            <p:cNvSpPr/>
            <p:nvPr/>
          </p:nvSpPr>
          <p:spPr bwMode="gray">
            <a:xfrm>
              <a:off x="2131517" y="4220595"/>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a:ln>
                    <a:noFill/>
                  </a:ln>
                  <a:effectLst/>
                  <a:latin typeface="Meiryo UI" panose="020B0604030504040204" pitchFamily="50" charset="-128"/>
                  <a:ea typeface="Meiryo UI" panose="020B0604030504040204" pitchFamily="50" charset="-128"/>
                </a:rPr>
                <a:t>event</a:t>
              </a:r>
              <a:endParaRPr kumimoji="1" lang="ja-JP" altLang="en-US" sz="1600" b="0" i="0" u="none" strike="noStrike" cap="none" normalizeH="0" baseline="0" dirty="0">
                <a:ln>
                  <a:noFill/>
                </a:ln>
                <a:effectLst/>
                <a:latin typeface="Meiryo UI" panose="020B0604030504040204" pitchFamily="50" charset="-128"/>
                <a:ea typeface="Meiryo UI" panose="020B0604030504040204" pitchFamily="50" charset="-128"/>
              </a:endParaRPr>
            </a:p>
          </p:txBody>
        </p:sp>
        <p:sp>
          <p:nvSpPr>
            <p:cNvPr id="14" name="正方形/長方形 13">
              <a:extLst>
                <a:ext uri="{FF2B5EF4-FFF2-40B4-BE49-F238E27FC236}">
                  <a16:creationId xmlns:a16="http://schemas.microsoft.com/office/drawing/2014/main" id="{87478C6C-DD42-4273-BAEA-18BDC33BDC3B}"/>
                </a:ext>
              </a:extLst>
            </p:cNvPr>
            <p:cNvSpPr/>
            <p:nvPr/>
          </p:nvSpPr>
          <p:spPr bwMode="gray">
            <a:xfrm>
              <a:off x="5199589" y="3316321"/>
              <a:ext cx="960928" cy="135932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ja-JP" altLang="en-US" dirty="0">
                  <a:latin typeface="+mn-ea"/>
                </a:rPr>
                <a:t>デバイス</a:t>
              </a:r>
              <a:endParaRPr kumimoji="1" lang="en-US" altLang="ja-JP" b="0" i="0" u="none" strike="noStrike" cap="none" normalizeH="0" baseline="0" dirty="0">
                <a:ln>
                  <a:noFill/>
                </a:ln>
                <a:effectLst/>
                <a:latin typeface="+mn-ea"/>
              </a:endParaRPr>
            </a:p>
          </p:txBody>
        </p:sp>
        <p:sp>
          <p:nvSpPr>
            <p:cNvPr id="15" name="右矢印 12">
              <a:extLst>
                <a:ext uri="{FF2B5EF4-FFF2-40B4-BE49-F238E27FC236}">
                  <a16:creationId xmlns:a16="http://schemas.microsoft.com/office/drawing/2014/main" id="{3F39D208-008C-4913-A9B6-9CDDCF57D09F}"/>
                </a:ext>
              </a:extLst>
            </p:cNvPr>
            <p:cNvSpPr/>
            <p:nvPr/>
          </p:nvSpPr>
          <p:spPr bwMode="gray">
            <a:xfrm>
              <a:off x="4573366" y="3383475"/>
              <a:ext cx="600500" cy="432048"/>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write</a:t>
              </a:r>
              <a:endParaRPr kumimoji="1" lang="ja-JP" altLang="en-US" b="0" i="0" u="none" strike="noStrike" cap="none" normalizeH="0" baseline="0" dirty="0" err="1">
                <a:ln>
                  <a:noFill/>
                </a:ln>
                <a:effectLst/>
                <a:latin typeface="+mn-ea"/>
              </a:endParaRPr>
            </a:p>
          </p:txBody>
        </p:sp>
        <p:sp>
          <p:nvSpPr>
            <p:cNvPr id="16" name="左矢印 13">
              <a:extLst>
                <a:ext uri="{FF2B5EF4-FFF2-40B4-BE49-F238E27FC236}">
                  <a16:creationId xmlns:a16="http://schemas.microsoft.com/office/drawing/2014/main" id="{53D4E044-1379-409F-B893-B18D249FCA38}"/>
                </a:ext>
              </a:extLst>
            </p:cNvPr>
            <p:cNvSpPr/>
            <p:nvPr/>
          </p:nvSpPr>
          <p:spPr bwMode="gray">
            <a:xfrm>
              <a:off x="4544727" y="3782232"/>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read</a:t>
              </a:r>
              <a:endParaRPr kumimoji="1" lang="ja-JP" altLang="en-US" b="0" i="0" u="none" strike="noStrike" cap="none" normalizeH="0" baseline="0" dirty="0" err="1">
                <a:ln>
                  <a:noFill/>
                </a:ln>
                <a:effectLst/>
                <a:latin typeface="+mn-ea"/>
              </a:endParaRPr>
            </a:p>
          </p:txBody>
        </p:sp>
        <p:sp>
          <p:nvSpPr>
            <p:cNvPr id="17" name="左矢印 14">
              <a:extLst>
                <a:ext uri="{FF2B5EF4-FFF2-40B4-BE49-F238E27FC236}">
                  <a16:creationId xmlns:a16="http://schemas.microsoft.com/office/drawing/2014/main" id="{10C77693-3080-4080-AB3B-4811A30EDD60}"/>
                </a:ext>
              </a:extLst>
            </p:cNvPr>
            <p:cNvSpPr/>
            <p:nvPr/>
          </p:nvSpPr>
          <p:spPr bwMode="gray">
            <a:xfrm>
              <a:off x="4544727" y="4221088"/>
              <a:ext cx="582487" cy="432048"/>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b="0" i="0" u="none" strike="noStrike" cap="none" normalizeH="0" baseline="0" dirty="0">
                  <a:ln>
                    <a:noFill/>
                  </a:ln>
                  <a:effectLst/>
                  <a:latin typeface="+mn-ea"/>
                </a:rPr>
                <a:t>event</a:t>
              </a:r>
              <a:endParaRPr kumimoji="1" lang="ja-JP" altLang="en-US" b="0" i="0" u="none" strike="noStrike" cap="none" normalizeH="0" baseline="0" dirty="0" err="1">
                <a:ln>
                  <a:noFill/>
                </a:ln>
                <a:effectLst/>
                <a:latin typeface="+mn-ea"/>
              </a:endParaRPr>
            </a:p>
          </p:txBody>
        </p:sp>
      </p:grpSp>
      <p:graphicFrame>
        <p:nvGraphicFramePr>
          <p:cNvPr id="18" name="表 17">
            <a:extLst>
              <a:ext uri="{FF2B5EF4-FFF2-40B4-BE49-F238E27FC236}">
                <a16:creationId xmlns:a16="http://schemas.microsoft.com/office/drawing/2014/main" id="{176763AB-5B75-4F3D-9373-B9BC08218FA9}"/>
              </a:ext>
            </a:extLst>
          </p:cNvPr>
          <p:cNvGraphicFramePr>
            <a:graphicFrameLocks noGrp="1"/>
          </p:cNvGraphicFramePr>
          <p:nvPr>
            <p:extLst>
              <p:ext uri="{D42A27DB-BD31-4B8C-83A1-F6EECF244321}">
                <p14:modId xmlns:p14="http://schemas.microsoft.com/office/powerpoint/2010/main" val="1550682760"/>
              </p:ext>
            </p:extLst>
          </p:nvPr>
        </p:nvGraphicFramePr>
        <p:xfrm>
          <a:off x="3232928" y="4435910"/>
          <a:ext cx="2495312" cy="1341120"/>
        </p:xfrm>
        <a:graphic>
          <a:graphicData uri="http://schemas.openxmlformats.org/drawingml/2006/table">
            <a:tbl>
              <a:tblPr firstRow="1" bandRow="1">
                <a:tableStyleId>{21E4AEA4-8DFA-4A89-87EB-49C32662AFE0}</a:tableStyleId>
              </a:tblPr>
              <a:tblGrid>
                <a:gridCol w="1567535">
                  <a:extLst>
                    <a:ext uri="{9D8B030D-6E8A-4147-A177-3AD203B41FA5}">
                      <a16:colId xmlns:a16="http://schemas.microsoft.com/office/drawing/2014/main" val="20000"/>
                    </a:ext>
                  </a:extLst>
                </a:gridCol>
                <a:gridCol w="927777">
                  <a:extLst>
                    <a:ext uri="{9D8B030D-6E8A-4147-A177-3AD203B41FA5}">
                      <a16:colId xmlns:a16="http://schemas.microsoft.com/office/drawing/2014/main" val="20001"/>
                    </a:ext>
                  </a:extLst>
                </a:gridCol>
              </a:tblGrid>
              <a:tr h="157319">
                <a:tc>
                  <a:txBody>
                    <a:bodyPr/>
                    <a:lstStyle/>
                    <a:p>
                      <a:pPr algn="ctr"/>
                      <a:r>
                        <a:rPr kumimoji="1" lang="en-US" altLang="ja-JP" sz="1600" dirty="0"/>
                        <a:t>property</a:t>
                      </a:r>
                      <a:endParaRPr kumimoji="1" lang="ja-JP" altLang="en-US" sz="1600" dirty="0"/>
                    </a:p>
                  </a:txBody>
                  <a:tcPr marL="0" marR="0"/>
                </a:tc>
                <a:tc>
                  <a:txBody>
                    <a:bodyPr/>
                    <a:lstStyle/>
                    <a:p>
                      <a:pPr algn="ctr"/>
                      <a:r>
                        <a:rPr kumimoji="1" lang="en-US" altLang="ja-JP" sz="1600" dirty="0"/>
                        <a:t>value</a:t>
                      </a:r>
                      <a:endParaRPr kumimoji="1" lang="ja-JP" altLang="en-US" sz="1600" dirty="0"/>
                    </a:p>
                  </a:txBody>
                  <a:tcPr marL="0" marR="0"/>
                </a:tc>
                <a:extLst>
                  <a:ext uri="{0D108BD9-81ED-4DB2-BD59-A6C34878D82A}">
                    <a16:rowId xmlns:a16="http://schemas.microsoft.com/office/drawing/2014/main" val="10000"/>
                  </a:ext>
                </a:extLst>
              </a:tr>
              <a:tr h="157319">
                <a:tc>
                  <a:txBody>
                    <a:bodyPr/>
                    <a:lstStyle/>
                    <a:p>
                      <a:pPr algn="ctr"/>
                      <a:r>
                        <a:rPr kumimoji="1" lang="en-US" altLang="ja-JP" sz="1600" b="1" dirty="0" err="1"/>
                        <a:t>echo:</a:t>
                      </a:r>
                      <a:r>
                        <a:rPr kumimoji="1" lang="en-US" altLang="ja-JP" sz="1600" dirty="0" err="1"/>
                        <a:t>status</a:t>
                      </a:r>
                      <a:endParaRPr kumimoji="1" lang="ja-JP" altLang="en-US" sz="1600" dirty="0"/>
                    </a:p>
                  </a:txBody>
                  <a:tcPr marL="0" marR="0"/>
                </a:tc>
                <a:tc>
                  <a:txBody>
                    <a:bodyPr/>
                    <a:lstStyle/>
                    <a:p>
                      <a:pPr algn="ctr"/>
                      <a:r>
                        <a:rPr kumimoji="1" lang="en-US" altLang="ja-JP" sz="1600" dirty="0"/>
                        <a:t>on/off</a:t>
                      </a:r>
                      <a:endParaRPr kumimoji="1" lang="ja-JP" altLang="en-US" sz="1600" dirty="0"/>
                    </a:p>
                  </a:txBody>
                  <a:tcPr marL="0" marR="0"/>
                </a:tc>
                <a:extLst>
                  <a:ext uri="{0D108BD9-81ED-4DB2-BD59-A6C34878D82A}">
                    <a16:rowId xmlns:a16="http://schemas.microsoft.com/office/drawing/2014/main" val="10001"/>
                  </a:ext>
                </a:extLst>
              </a:tr>
              <a:tr h="157319">
                <a:tc>
                  <a:txBody>
                    <a:bodyPr/>
                    <a:lstStyle/>
                    <a:p>
                      <a:pPr algn="ctr"/>
                      <a:r>
                        <a:rPr kumimoji="1" lang="en-US" altLang="ja-JP" sz="1600" b="1" dirty="0" err="1"/>
                        <a:t>ocf:</a:t>
                      </a:r>
                      <a:r>
                        <a:rPr kumimoji="1" lang="en-US" altLang="ja-JP" sz="1600" dirty="0" err="1"/>
                        <a:t>mode</a:t>
                      </a:r>
                      <a:endParaRPr kumimoji="1" lang="ja-JP" altLang="en-US" sz="1600" dirty="0"/>
                    </a:p>
                  </a:txBody>
                  <a:tcPr marL="0" marR="0"/>
                </a:tc>
                <a:tc>
                  <a:txBody>
                    <a:bodyPr/>
                    <a:lstStyle/>
                    <a:p>
                      <a:pPr algn="ctr"/>
                      <a:r>
                        <a:rPr kumimoji="1" lang="en-US" altLang="ja-JP" sz="1600" dirty="0"/>
                        <a:t>cooling</a:t>
                      </a:r>
                      <a:endParaRPr kumimoji="1" lang="ja-JP" altLang="en-US" sz="1600" dirty="0"/>
                    </a:p>
                  </a:txBody>
                  <a:tcPr marL="0" marR="0"/>
                </a:tc>
                <a:extLst>
                  <a:ext uri="{0D108BD9-81ED-4DB2-BD59-A6C34878D82A}">
                    <a16:rowId xmlns:a16="http://schemas.microsoft.com/office/drawing/2014/main" val="10002"/>
                  </a:ext>
                </a:extLst>
              </a:tr>
              <a:tr h="181990">
                <a:tc>
                  <a:txBody>
                    <a:bodyPr/>
                    <a:lstStyle/>
                    <a:p>
                      <a:pPr algn="ctr"/>
                      <a:r>
                        <a:rPr kumimoji="1" lang="en-US" altLang="ja-JP" sz="1600" b="1" i="0" dirty="0" err="1"/>
                        <a:t>bac</a:t>
                      </a:r>
                      <a:r>
                        <a:rPr kumimoji="1" lang="en-US" altLang="ja-JP" sz="1600" b="1" dirty="0" err="1"/>
                        <a:t>:</a:t>
                      </a:r>
                      <a:r>
                        <a:rPr kumimoji="1" lang="en-US" altLang="ja-JP" sz="1600" dirty="0" err="1"/>
                        <a:t>temperature</a:t>
                      </a:r>
                      <a:endParaRPr kumimoji="1" lang="ja-JP" altLang="en-US" sz="1600" dirty="0"/>
                    </a:p>
                  </a:txBody>
                  <a:tcPr marL="0" marR="0"/>
                </a:tc>
                <a:tc>
                  <a:txBody>
                    <a:bodyPr/>
                    <a:lstStyle/>
                    <a:p>
                      <a:pPr algn="ctr"/>
                      <a:r>
                        <a:rPr kumimoji="1" lang="en-US" altLang="ja-JP" sz="1600" dirty="0"/>
                        <a:t>28 deg.</a:t>
                      </a:r>
                      <a:endParaRPr kumimoji="1" lang="ja-JP" altLang="en-US" sz="1600" dirty="0"/>
                    </a:p>
                  </a:txBody>
                  <a:tcPr marL="0" marR="0"/>
                </a:tc>
                <a:extLst>
                  <a:ext uri="{0D108BD9-81ED-4DB2-BD59-A6C34878D82A}">
                    <a16:rowId xmlns:a16="http://schemas.microsoft.com/office/drawing/2014/main" val="10003"/>
                  </a:ext>
                </a:extLst>
              </a:tr>
            </a:tbl>
          </a:graphicData>
        </a:graphic>
      </p:graphicFrame>
      <p:sp>
        <p:nvSpPr>
          <p:cNvPr id="4" name="吹き出し: 角を丸めた四角形 3">
            <a:extLst>
              <a:ext uri="{FF2B5EF4-FFF2-40B4-BE49-F238E27FC236}">
                <a16:creationId xmlns:a16="http://schemas.microsoft.com/office/drawing/2014/main" id="{0A056E78-404A-48FB-BF9B-23B75B00E385}"/>
              </a:ext>
            </a:extLst>
          </p:cNvPr>
          <p:cNvSpPr/>
          <p:nvPr/>
        </p:nvSpPr>
        <p:spPr bwMode="gray">
          <a:xfrm>
            <a:off x="5792183" y="3461216"/>
            <a:ext cx="1802419" cy="543848"/>
          </a:xfrm>
          <a:prstGeom prst="wedgeRoundRectCallout">
            <a:avLst>
              <a:gd name="adj1" fmla="val -25619"/>
              <a:gd name="adj2" fmla="val 111418"/>
              <a:gd name="adj3"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panose="020B0604020202020204" pitchFamily="34" charset="0"/>
              </a:rPr>
              <a:t>デバイス</a:t>
            </a:r>
            <a:endParaRPr kumimoji="1" lang="en-US" altLang="ja-JP" sz="1600" b="0" i="0" u="none" strike="noStrike" cap="none" normalizeH="0" baseline="0" dirty="0">
              <a:ln>
                <a:noFill/>
              </a:ln>
              <a:effectLst/>
              <a:latin typeface="Arial" panose="020B0604020202020204" pitchFamily="34" charset="0"/>
            </a:endParaRPr>
          </a:p>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600" b="0" i="0" u="none" strike="noStrike" cap="none" normalizeH="0" baseline="0" dirty="0">
                <a:ln>
                  <a:noFill/>
                </a:ln>
                <a:effectLst/>
                <a:latin typeface="Arial" panose="020B0604020202020204" pitchFamily="34" charset="0"/>
              </a:rPr>
              <a:t>インタフェース</a:t>
            </a:r>
          </a:p>
        </p:txBody>
      </p:sp>
      <p:sp>
        <p:nvSpPr>
          <p:cNvPr id="19" name="吹き出し: 角を丸めた四角形 18">
            <a:extLst>
              <a:ext uri="{FF2B5EF4-FFF2-40B4-BE49-F238E27FC236}">
                <a16:creationId xmlns:a16="http://schemas.microsoft.com/office/drawing/2014/main" id="{A12174B3-4806-445B-90C8-A1329F7ED764}"/>
              </a:ext>
            </a:extLst>
          </p:cNvPr>
          <p:cNvSpPr/>
          <p:nvPr/>
        </p:nvSpPr>
        <p:spPr bwMode="gray">
          <a:xfrm>
            <a:off x="2051720" y="3479862"/>
            <a:ext cx="1442380" cy="440748"/>
          </a:xfrm>
          <a:prstGeom prst="wedgeRoundRectCallout">
            <a:avLst>
              <a:gd name="adj1" fmla="val -22629"/>
              <a:gd name="adj2" fmla="val 144267"/>
              <a:gd name="adj3"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en-US" altLang="ja-JP" sz="1600" b="0" i="0" u="none" strike="noStrike" cap="none" normalizeH="0" baseline="0" dirty="0" err="1">
                <a:ln>
                  <a:noFill/>
                </a:ln>
                <a:effectLst/>
                <a:latin typeface="Arial" panose="020B0604020202020204" pitchFamily="34" charset="0"/>
              </a:rPr>
              <a:t>WoT</a:t>
            </a:r>
            <a:endParaRPr kumimoji="1" lang="ja-JP" altLang="en-US" sz="1600" b="0" i="0" u="none" strike="noStrike" cap="none" normalizeH="0" baseline="0" dirty="0">
              <a:ln>
                <a:noFill/>
              </a:ln>
              <a:effectLst/>
              <a:latin typeface="Arial" panose="020B0604020202020204" pitchFamily="34" charset="0"/>
            </a:endParaRPr>
          </a:p>
        </p:txBody>
      </p:sp>
      <p:sp>
        <p:nvSpPr>
          <p:cNvPr id="20" name="四角形: 角を丸くする 19">
            <a:extLst>
              <a:ext uri="{FF2B5EF4-FFF2-40B4-BE49-F238E27FC236}">
                <a16:creationId xmlns:a16="http://schemas.microsoft.com/office/drawing/2014/main" id="{09652E62-22CC-43AD-9DDA-B6BBAECE38C7}"/>
              </a:ext>
            </a:extLst>
          </p:cNvPr>
          <p:cNvSpPr/>
          <p:nvPr/>
        </p:nvSpPr>
        <p:spPr bwMode="gray">
          <a:xfrm>
            <a:off x="7020272" y="4880639"/>
            <a:ext cx="1080120" cy="75885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抽象表現</a:t>
            </a:r>
          </a:p>
        </p:txBody>
      </p:sp>
      <p:sp>
        <p:nvSpPr>
          <p:cNvPr id="21" name="円柱 20">
            <a:extLst>
              <a:ext uri="{FF2B5EF4-FFF2-40B4-BE49-F238E27FC236}">
                <a16:creationId xmlns:a16="http://schemas.microsoft.com/office/drawing/2014/main" id="{E2EF57FD-69B7-4BFB-8127-6374BD0BE475}"/>
              </a:ext>
            </a:extLst>
          </p:cNvPr>
          <p:cNvSpPr/>
          <p:nvPr/>
        </p:nvSpPr>
        <p:spPr bwMode="gray">
          <a:xfrm>
            <a:off x="2666851" y="6093296"/>
            <a:ext cx="874329" cy="466462"/>
          </a:xfrm>
          <a:prstGeom prst="can">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a:latin typeface="+mj-ea"/>
                <a:ea typeface="+mj-ea"/>
              </a:rPr>
              <a:t>echo</a:t>
            </a:r>
            <a:r>
              <a:rPr lang="ja-JP" altLang="en-US" sz="1600" dirty="0">
                <a:latin typeface="+mj-ea"/>
                <a:ea typeface="+mj-ea"/>
              </a:rPr>
              <a:t>辞書</a:t>
            </a:r>
            <a:endParaRPr kumimoji="1" lang="ja-JP" altLang="en-US" sz="1600" b="0" i="0" u="none" strike="noStrike" cap="none" normalizeH="0" baseline="0" dirty="0">
              <a:ln>
                <a:noFill/>
              </a:ln>
              <a:effectLst/>
              <a:latin typeface="+mj-ea"/>
              <a:ea typeface="+mj-ea"/>
            </a:endParaRPr>
          </a:p>
        </p:txBody>
      </p:sp>
      <p:sp>
        <p:nvSpPr>
          <p:cNvPr id="22" name="円柱 21">
            <a:extLst>
              <a:ext uri="{FF2B5EF4-FFF2-40B4-BE49-F238E27FC236}">
                <a16:creationId xmlns:a16="http://schemas.microsoft.com/office/drawing/2014/main" id="{FCC23D92-DECF-4EB7-9759-E83ADA939639}"/>
              </a:ext>
            </a:extLst>
          </p:cNvPr>
          <p:cNvSpPr/>
          <p:nvPr/>
        </p:nvSpPr>
        <p:spPr bwMode="gray">
          <a:xfrm>
            <a:off x="3696084" y="6102778"/>
            <a:ext cx="874329" cy="466462"/>
          </a:xfrm>
          <a:prstGeom prst="can">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err="1">
                <a:latin typeface="+mj-ea"/>
                <a:ea typeface="+mj-ea"/>
              </a:rPr>
              <a:t>ocf</a:t>
            </a:r>
            <a:r>
              <a:rPr lang="ja-JP" altLang="en-US" sz="1600" dirty="0">
                <a:latin typeface="+mj-ea"/>
                <a:ea typeface="+mj-ea"/>
              </a:rPr>
              <a:t>辞書</a:t>
            </a:r>
            <a:endParaRPr kumimoji="1" lang="ja-JP" altLang="en-US" sz="1600" b="0" i="0" u="none" strike="noStrike" cap="none" normalizeH="0" baseline="0" dirty="0">
              <a:ln>
                <a:noFill/>
              </a:ln>
              <a:effectLst/>
              <a:latin typeface="+mj-ea"/>
              <a:ea typeface="+mj-ea"/>
            </a:endParaRPr>
          </a:p>
        </p:txBody>
      </p:sp>
      <p:sp>
        <p:nvSpPr>
          <p:cNvPr id="23" name="円柱 22">
            <a:extLst>
              <a:ext uri="{FF2B5EF4-FFF2-40B4-BE49-F238E27FC236}">
                <a16:creationId xmlns:a16="http://schemas.microsoft.com/office/drawing/2014/main" id="{A67071E1-35D6-4820-9763-E94E92AEA74F}"/>
              </a:ext>
            </a:extLst>
          </p:cNvPr>
          <p:cNvSpPr/>
          <p:nvPr/>
        </p:nvSpPr>
        <p:spPr bwMode="gray">
          <a:xfrm>
            <a:off x="4725317" y="6112260"/>
            <a:ext cx="1066866" cy="466462"/>
          </a:xfrm>
          <a:prstGeom prst="can">
            <a:avLst/>
          </a:prstGeom>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r>
              <a:rPr lang="en-US" altLang="ja-JP" sz="1600" dirty="0" err="1">
                <a:latin typeface="+mj-ea"/>
                <a:ea typeface="+mj-ea"/>
              </a:rPr>
              <a:t>bacnet</a:t>
            </a:r>
            <a:r>
              <a:rPr lang="ja-JP" altLang="en-US" sz="1600" dirty="0">
                <a:latin typeface="+mj-ea"/>
                <a:ea typeface="+mj-ea"/>
              </a:rPr>
              <a:t>辞書</a:t>
            </a:r>
            <a:endParaRPr kumimoji="1" lang="ja-JP" altLang="en-US" sz="1600" b="0" i="0" u="none" strike="noStrike" cap="none" normalizeH="0" baseline="0" dirty="0">
              <a:ln>
                <a:noFill/>
              </a:ln>
              <a:effectLst/>
              <a:latin typeface="+mj-ea"/>
              <a:ea typeface="+mj-ea"/>
            </a:endParaRPr>
          </a:p>
        </p:txBody>
      </p:sp>
      <p:cxnSp>
        <p:nvCxnSpPr>
          <p:cNvPr id="25" name="直線矢印コネクタ 24">
            <a:extLst>
              <a:ext uri="{FF2B5EF4-FFF2-40B4-BE49-F238E27FC236}">
                <a16:creationId xmlns:a16="http://schemas.microsoft.com/office/drawing/2014/main" id="{3D869111-F31E-4CC9-BFCF-8D8344892B82}"/>
              </a:ext>
            </a:extLst>
          </p:cNvPr>
          <p:cNvCxnSpPr/>
          <p:nvPr/>
        </p:nvCxnSpPr>
        <p:spPr bwMode="auto">
          <a:xfrm flipH="1">
            <a:off x="3232928" y="5877272"/>
            <a:ext cx="114936" cy="234988"/>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6" name="直線矢印コネクタ 25">
            <a:extLst>
              <a:ext uri="{FF2B5EF4-FFF2-40B4-BE49-F238E27FC236}">
                <a16:creationId xmlns:a16="http://schemas.microsoft.com/office/drawing/2014/main" id="{A4C2520E-270B-44D6-9264-9DA748A96115}"/>
              </a:ext>
            </a:extLst>
          </p:cNvPr>
          <p:cNvCxnSpPr/>
          <p:nvPr/>
        </p:nvCxnSpPr>
        <p:spPr bwMode="auto">
          <a:xfrm>
            <a:off x="4067944" y="5877272"/>
            <a:ext cx="0" cy="288032"/>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29" name="直線矢印コネクタ 28">
            <a:extLst>
              <a:ext uri="{FF2B5EF4-FFF2-40B4-BE49-F238E27FC236}">
                <a16:creationId xmlns:a16="http://schemas.microsoft.com/office/drawing/2014/main" id="{25BC44F9-3A41-4E18-8B2E-89D185B5466D}"/>
              </a:ext>
            </a:extLst>
          </p:cNvPr>
          <p:cNvCxnSpPr/>
          <p:nvPr/>
        </p:nvCxnSpPr>
        <p:spPr bwMode="auto">
          <a:xfrm>
            <a:off x="4742182" y="5894033"/>
            <a:ext cx="177643" cy="244750"/>
          </a:xfrm>
          <a:prstGeom prst="straightConnector1">
            <a:avLst/>
          </a:pr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Tree>
    <p:extLst>
      <p:ext uri="{BB962C8B-B14F-4D97-AF65-F5344CB8AC3E}">
        <p14:creationId xmlns:p14="http://schemas.microsoft.com/office/powerpoint/2010/main" val="201198849"/>
      </p:ext>
    </p:extLst>
  </p:cSld>
  <p:clrMapOvr>
    <a:masterClrMapping/>
  </p:clrMapOvr>
  <mc:AlternateContent xmlns:mc="http://schemas.openxmlformats.org/markup-compatibility/2006" xmlns:p14="http://schemas.microsoft.com/office/powerpoint/2010/main">
    <mc:Choice Requires="p14">
      <p:transition spd="slow" p14:dur="2000" advTm="81790"/>
    </mc:Choice>
    <mc:Fallback xmlns="">
      <p:transition spd="slow" advTm="8179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ECHONET</a:t>
            </a:r>
            <a:endParaRPr kumimoji="1" lang="ja-JP" altLang="en-US" dirty="0"/>
          </a:p>
        </p:txBody>
      </p:sp>
      <p:sp>
        <p:nvSpPr>
          <p:cNvPr id="7" name="コンテンツ プレースホルダー 6"/>
          <p:cNvSpPr>
            <a:spLocks noGrp="1"/>
          </p:cNvSpPr>
          <p:nvPr>
            <p:ph idx="1"/>
          </p:nvPr>
        </p:nvSpPr>
        <p:spPr>
          <a:xfrm>
            <a:off x="168275" y="869950"/>
            <a:ext cx="4767263" cy="2942121"/>
          </a:xfrm>
        </p:spPr>
        <p:txBody>
          <a:bodyPr/>
          <a:lstStyle/>
          <a:p>
            <a:r>
              <a:rPr kumimoji="1" lang="ja-JP" altLang="en-US" dirty="0"/>
              <a:t>住宅設備の情報モデルと通信方式</a:t>
            </a:r>
            <a:endParaRPr kumimoji="1" lang="en-US" altLang="ja-JP" dirty="0"/>
          </a:p>
          <a:p>
            <a:pPr lvl="1"/>
            <a:r>
              <a:rPr kumimoji="1" lang="en-US" altLang="ja-JP" dirty="0"/>
              <a:t>2000</a:t>
            </a:r>
            <a:r>
              <a:rPr kumimoji="1" lang="ja-JP" altLang="en-US" dirty="0"/>
              <a:t>年に</a:t>
            </a:r>
            <a:r>
              <a:rPr kumimoji="1" lang="en-US" altLang="ja-JP" dirty="0"/>
              <a:t>ECHONET</a:t>
            </a:r>
            <a:r>
              <a:rPr kumimoji="1" lang="ja-JP" altLang="en-US" dirty="0"/>
              <a:t>規格</a:t>
            </a:r>
            <a:endParaRPr kumimoji="1" lang="en-US" altLang="ja-JP" dirty="0"/>
          </a:p>
          <a:p>
            <a:pPr lvl="1">
              <a:buFont typeface="Wingdings" panose="05000000000000000000" pitchFamily="2" charset="2"/>
              <a:buChar char="Ø"/>
            </a:pPr>
            <a:r>
              <a:rPr kumimoji="1" lang="ja-JP" altLang="en-US" dirty="0"/>
              <a:t>機器オブジェクトを規定</a:t>
            </a:r>
            <a:r>
              <a:rPr kumimoji="1" lang="en-US" altLang="ja-JP" dirty="0"/>
              <a:t>(110</a:t>
            </a:r>
            <a:r>
              <a:rPr kumimoji="1" lang="ja-JP" altLang="en-US" dirty="0"/>
              <a:t>機種</a:t>
            </a:r>
            <a:r>
              <a:rPr kumimoji="1" lang="en-US" altLang="ja-JP" dirty="0"/>
              <a:t>)</a:t>
            </a:r>
          </a:p>
          <a:p>
            <a:pPr lvl="1">
              <a:buFont typeface="Wingdings" panose="05000000000000000000" pitchFamily="2" charset="2"/>
              <a:buChar char="Ø"/>
            </a:pPr>
            <a:r>
              <a:rPr kumimoji="1" lang="ja-JP" altLang="en-US" dirty="0"/>
              <a:t>通信媒体毎の接続方法を規定</a:t>
            </a:r>
            <a:endParaRPr kumimoji="1" lang="en-US" altLang="ja-JP" dirty="0"/>
          </a:p>
          <a:p>
            <a:pPr lvl="1"/>
            <a:r>
              <a:rPr lang="en-US" altLang="ja-JP" dirty="0"/>
              <a:t>2011</a:t>
            </a:r>
            <a:r>
              <a:rPr lang="ja-JP" altLang="en-US" dirty="0"/>
              <a:t>年に</a:t>
            </a:r>
            <a:r>
              <a:rPr lang="en-US" altLang="ja-JP" dirty="0"/>
              <a:t>Lite</a:t>
            </a:r>
            <a:r>
              <a:rPr lang="ja-JP" altLang="en-US" dirty="0"/>
              <a:t>規格</a:t>
            </a:r>
            <a:r>
              <a:rPr lang="en-US" altLang="ja-JP" dirty="0"/>
              <a:t>(IP</a:t>
            </a:r>
            <a:r>
              <a:rPr lang="ja-JP" altLang="en-US" dirty="0"/>
              <a:t>ベース</a:t>
            </a:r>
            <a:r>
              <a:rPr lang="en-US" altLang="ja-JP" dirty="0"/>
              <a:t>)</a:t>
            </a:r>
          </a:p>
          <a:p>
            <a:pPr lvl="1"/>
            <a:r>
              <a:rPr lang="en-US" altLang="ja-JP" dirty="0"/>
              <a:t>2018</a:t>
            </a:r>
            <a:r>
              <a:rPr lang="ja-JP" altLang="en-US" dirty="0"/>
              <a:t>年に</a:t>
            </a:r>
            <a:r>
              <a:rPr lang="en-US" altLang="ja-JP" dirty="0"/>
              <a:t>Web API</a:t>
            </a:r>
            <a:r>
              <a:rPr lang="ja-JP" altLang="en-US" dirty="0"/>
              <a:t>規格</a:t>
            </a:r>
            <a:endParaRPr lang="en-US" altLang="ja-JP" dirty="0"/>
          </a:p>
        </p:txBody>
      </p:sp>
      <p:pic>
        <p:nvPicPr>
          <p:cNvPr id="8" name="図 7"/>
          <p:cNvPicPr>
            <a:picLocks noChangeAspect="1"/>
          </p:cNvPicPr>
          <p:nvPr/>
        </p:nvPicPr>
        <p:blipFill>
          <a:blip r:embed="rId3"/>
          <a:stretch>
            <a:fillRect/>
          </a:stretch>
        </p:blipFill>
        <p:spPr>
          <a:xfrm>
            <a:off x="5022572" y="859535"/>
            <a:ext cx="4026881" cy="2952537"/>
          </a:xfrm>
          <a:prstGeom prst="rect">
            <a:avLst/>
          </a:prstGeom>
        </p:spPr>
      </p:pic>
      <p:pic>
        <p:nvPicPr>
          <p:cNvPr id="12" name="図 11"/>
          <p:cNvPicPr>
            <a:picLocks noChangeAspect="1"/>
          </p:cNvPicPr>
          <p:nvPr/>
        </p:nvPicPr>
        <p:blipFill>
          <a:blip r:embed="rId4"/>
          <a:stretch>
            <a:fillRect/>
          </a:stretch>
        </p:blipFill>
        <p:spPr>
          <a:xfrm>
            <a:off x="643556" y="3918374"/>
            <a:ext cx="8477905" cy="2628536"/>
          </a:xfrm>
          <a:prstGeom prst="rect">
            <a:avLst/>
          </a:prstGeom>
        </p:spPr>
      </p:pic>
      <p:sp>
        <p:nvSpPr>
          <p:cNvPr id="13" name="角丸四角形 12"/>
          <p:cNvSpPr/>
          <p:nvPr/>
        </p:nvSpPr>
        <p:spPr bwMode="gray">
          <a:xfrm>
            <a:off x="5022572" y="2708920"/>
            <a:ext cx="4026881" cy="1103151"/>
          </a:xfrm>
          <a:prstGeom prst="roundRect">
            <a:avLst>
              <a:gd name="adj" fmla="val 8224"/>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mj-lt"/>
              <a:ea typeface="+mn-ea"/>
            </a:endParaRPr>
          </a:p>
        </p:txBody>
      </p:sp>
      <p:sp>
        <p:nvSpPr>
          <p:cNvPr id="16" name="テキスト ボックス 15"/>
          <p:cNvSpPr txBox="1"/>
          <p:nvPr/>
        </p:nvSpPr>
        <p:spPr>
          <a:xfrm>
            <a:off x="5402301" y="6219995"/>
            <a:ext cx="3647152"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1600" dirty="0">
                <a:latin typeface="+mn-ea"/>
                <a:ea typeface="+mn-ea"/>
              </a:rPr>
              <a:t>家庭用エアコンのデータモデル</a:t>
            </a:r>
            <a:r>
              <a:rPr kumimoji="1" lang="en-US" altLang="ja-JP" sz="1600" dirty="0">
                <a:latin typeface="+mn-ea"/>
                <a:ea typeface="+mn-ea"/>
              </a:rPr>
              <a:t>(</a:t>
            </a:r>
            <a:r>
              <a:rPr kumimoji="1" lang="ja-JP" altLang="en-US" sz="1600" dirty="0">
                <a:latin typeface="+mn-ea"/>
                <a:ea typeface="+mn-ea"/>
              </a:rPr>
              <a:t>一部</a:t>
            </a:r>
            <a:r>
              <a:rPr kumimoji="1" lang="en-US" altLang="ja-JP" sz="1600" dirty="0">
                <a:latin typeface="+mn-ea"/>
                <a:ea typeface="+mn-ea"/>
              </a:rPr>
              <a:t>)</a:t>
            </a:r>
            <a:endParaRPr kumimoji="1" lang="ja-JP" altLang="en-US" sz="1600" dirty="0">
              <a:latin typeface="+mn-ea"/>
              <a:ea typeface="+mn-ea"/>
            </a:endParaRPr>
          </a:p>
        </p:txBody>
      </p:sp>
      <p:sp>
        <p:nvSpPr>
          <p:cNvPr id="17" name="テキスト ボックス 16"/>
          <p:cNvSpPr txBox="1"/>
          <p:nvPr/>
        </p:nvSpPr>
        <p:spPr>
          <a:xfrm>
            <a:off x="7616978" y="1797431"/>
            <a:ext cx="1181734"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1600" dirty="0">
                <a:latin typeface="+mn-ea"/>
                <a:ea typeface="+mn-ea"/>
              </a:rPr>
              <a:t>情報モデル</a:t>
            </a:r>
          </a:p>
        </p:txBody>
      </p:sp>
      <p:sp>
        <p:nvSpPr>
          <p:cNvPr id="18" name="テキスト ボックス 17"/>
          <p:cNvSpPr txBox="1"/>
          <p:nvPr/>
        </p:nvSpPr>
        <p:spPr>
          <a:xfrm>
            <a:off x="7636248" y="2641828"/>
            <a:ext cx="1005403" cy="33855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1600" dirty="0">
                <a:latin typeface="+mn-ea"/>
                <a:ea typeface="+mn-ea"/>
              </a:rPr>
              <a:t>通信方式</a:t>
            </a:r>
          </a:p>
        </p:txBody>
      </p:sp>
      <p:sp>
        <p:nvSpPr>
          <p:cNvPr id="4" name="スライド番号プレースホルダー 3">
            <a:extLst>
              <a:ext uri="{FF2B5EF4-FFF2-40B4-BE49-F238E27FC236}">
                <a16:creationId xmlns:a16="http://schemas.microsoft.com/office/drawing/2014/main" id="{8951B010-7986-4A39-B12C-50588387BE33}"/>
              </a:ext>
            </a:extLst>
          </p:cNvPr>
          <p:cNvSpPr>
            <a:spLocks noGrp="1"/>
          </p:cNvSpPr>
          <p:nvPr>
            <p:ph type="sldNum" sz="quarter" idx="10"/>
          </p:nvPr>
        </p:nvSpPr>
        <p:spPr/>
        <p:txBody>
          <a:bodyPr/>
          <a:lstStyle/>
          <a:p>
            <a:fld id="{DE2B87E1-F9DF-4BEE-B07D-635D26011F4B}" type="slidenum">
              <a:rPr lang="de-DE" altLang="ja-JP" smtClean="0"/>
              <a:pPr/>
              <a:t>23</a:t>
            </a:fld>
            <a:endParaRPr lang="de-DE" altLang="ja-JP"/>
          </a:p>
        </p:txBody>
      </p:sp>
      <p:sp>
        <p:nvSpPr>
          <p:cNvPr id="9" name="フッター プレースホルダー 8">
            <a:extLst>
              <a:ext uri="{FF2B5EF4-FFF2-40B4-BE49-F238E27FC236}">
                <a16:creationId xmlns:a16="http://schemas.microsoft.com/office/drawing/2014/main" id="{44AE713B-DED0-4BCA-AE5E-0F1A05C7C756}"/>
              </a:ext>
            </a:extLst>
          </p:cNvPr>
          <p:cNvSpPr>
            <a:spLocks noGrp="1"/>
          </p:cNvSpPr>
          <p:nvPr>
            <p:ph type="ftr" sz="quarter" idx="11"/>
          </p:nvPr>
        </p:nvSpPr>
        <p:spPr/>
        <p:txBody>
          <a:bodyPr/>
          <a:lstStyle/>
          <a:p>
            <a:r>
              <a:rPr lang="en-US" altLang="ja-JP"/>
              <a:t>Copyright 2020 Fujitsu Laboratories Ltd.</a:t>
            </a:r>
            <a:endParaRPr lang="de-DE" altLang="ja-JP" dirty="0"/>
          </a:p>
        </p:txBody>
      </p:sp>
      <p:grpSp>
        <p:nvGrpSpPr>
          <p:cNvPr id="24" name="グループ化 23">
            <a:extLst>
              <a:ext uri="{FF2B5EF4-FFF2-40B4-BE49-F238E27FC236}">
                <a16:creationId xmlns:a16="http://schemas.microsoft.com/office/drawing/2014/main" id="{018C2268-D2E5-4C5C-9FAD-73E869B039F7}"/>
              </a:ext>
            </a:extLst>
          </p:cNvPr>
          <p:cNvGrpSpPr/>
          <p:nvPr/>
        </p:nvGrpSpPr>
        <p:grpSpPr>
          <a:xfrm>
            <a:off x="168275" y="1798748"/>
            <a:ext cx="475281" cy="2423657"/>
            <a:chOff x="168275" y="1797431"/>
            <a:chExt cx="475281" cy="2423657"/>
          </a:xfrm>
        </p:grpSpPr>
        <p:cxnSp>
          <p:nvCxnSpPr>
            <p:cNvPr id="19" name="直線コネクタ 18">
              <a:extLst>
                <a:ext uri="{FF2B5EF4-FFF2-40B4-BE49-F238E27FC236}">
                  <a16:creationId xmlns:a16="http://schemas.microsoft.com/office/drawing/2014/main" id="{608C39C2-E06F-4686-AD49-5F3131A26304}"/>
                </a:ext>
              </a:extLst>
            </p:cNvPr>
            <p:cNvCxnSpPr/>
            <p:nvPr/>
          </p:nvCxnSpPr>
          <p:spPr bwMode="auto">
            <a:xfrm>
              <a:off x="168275" y="1797431"/>
              <a:ext cx="0" cy="2423657"/>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cxnSp>
          <p:nvCxnSpPr>
            <p:cNvPr id="21" name="直線矢印コネクタ 20">
              <a:extLst>
                <a:ext uri="{FF2B5EF4-FFF2-40B4-BE49-F238E27FC236}">
                  <a16:creationId xmlns:a16="http://schemas.microsoft.com/office/drawing/2014/main" id="{9B0F071F-985B-45DC-A173-DA94F67C432E}"/>
                </a:ext>
              </a:extLst>
            </p:cNvPr>
            <p:cNvCxnSpPr/>
            <p:nvPr/>
          </p:nvCxnSpPr>
          <p:spPr bwMode="auto">
            <a:xfrm>
              <a:off x="168275" y="4221088"/>
              <a:ext cx="475281"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23" name="直線コネクタ 22">
              <a:extLst>
                <a:ext uri="{FF2B5EF4-FFF2-40B4-BE49-F238E27FC236}">
                  <a16:creationId xmlns:a16="http://schemas.microsoft.com/office/drawing/2014/main" id="{E4188758-9193-433A-9506-1810870B87D4}"/>
                </a:ext>
              </a:extLst>
            </p:cNvPr>
            <p:cNvCxnSpPr/>
            <p:nvPr/>
          </p:nvCxnSpPr>
          <p:spPr bwMode="auto">
            <a:xfrm>
              <a:off x="168275" y="1797431"/>
              <a:ext cx="299269" cy="0"/>
            </a:xfrm>
            <a:prstGeom prst="line">
              <a:avLst/>
            </a:prstGeom>
            <a:ln>
              <a:headEnd type="none" w="med" len="med"/>
              <a:tailEnd type="none" w="med" len="med"/>
            </a:ln>
          </p:spPr>
          <p:style>
            <a:lnRef idx="3">
              <a:schemeClr val="accent2"/>
            </a:lnRef>
            <a:fillRef idx="0">
              <a:schemeClr val="accent2"/>
            </a:fillRef>
            <a:effectRef idx="2">
              <a:schemeClr val="accent2"/>
            </a:effectRef>
            <a:fontRef idx="minor">
              <a:schemeClr val="tx1"/>
            </a:fontRef>
          </p:style>
        </p:cxnSp>
      </p:grpSp>
      <p:sp>
        <p:nvSpPr>
          <p:cNvPr id="25" name="右中かっこ 24">
            <a:extLst>
              <a:ext uri="{FF2B5EF4-FFF2-40B4-BE49-F238E27FC236}">
                <a16:creationId xmlns:a16="http://schemas.microsoft.com/office/drawing/2014/main" id="{E1AD9840-BD1F-4C7E-A4E9-C7F807E9906E}"/>
              </a:ext>
            </a:extLst>
          </p:cNvPr>
          <p:cNvSpPr/>
          <p:nvPr/>
        </p:nvSpPr>
        <p:spPr bwMode="auto">
          <a:xfrm>
            <a:off x="4098925" y="2135985"/>
            <a:ext cx="113027" cy="1004983"/>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a:ln>
                <a:noFill/>
              </a:ln>
              <a:solidFill>
                <a:srgbClr val="000000"/>
              </a:solidFill>
              <a:effectLst/>
              <a:latin typeface="ＭＳ Ｐゴシック" pitchFamily="50" charset="-128"/>
              <a:ea typeface="ＭＳ Ｐゴシック" pitchFamily="50" charset="-128"/>
            </a:endParaRPr>
          </a:p>
        </p:txBody>
      </p:sp>
      <p:cxnSp>
        <p:nvCxnSpPr>
          <p:cNvPr id="27" name="直線矢印コネクタ 26">
            <a:extLst>
              <a:ext uri="{FF2B5EF4-FFF2-40B4-BE49-F238E27FC236}">
                <a16:creationId xmlns:a16="http://schemas.microsoft.com/office/drawing/2014/main" id="{A0CDF06A-E61D-4D7E-9408-5F66461CD0B2}"/>
              </a:ext>
            </a:extLst>
          </p:cNvPr>
          <p:cNvCxnSpPr/>
          <p:nvPr/>
        </p:nvCxnSpPr>
        <p:spPr bwMode="auto">
          <a:xfrm>
            <a:off x="4298986" y="2669547"/>
            <a:ext cx="723586" cy="283116"/>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11885288"/>
      </p:ext>
    </p:extLst>
  </p:cSld>
  <p:clrMapOvr>
    <a:masterClrMapping/>
  </p:clrMapOvr>
  <mc:AlternateContent xmlns:mc="http://schemas.openxmlformats.org/markup-compatibility/2006" xmlns:p14="http://schemas.microsoft.com/office/powerpoint/2010/main">
    <mc:Choice Requires="p14">
      <p:transition spd="slow" p14:dur="2000" advTm="86248"/>
    </mc:Choice>
    <mc:Fallback xmlns="">
      <p:transition spd="slow" advTm="862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8A57F4-7D95-4371-BA64-D3E9A6F49577}"/>
              </a:ext>
            </a:extLst>
          </p:cNvPr>
          <p:cNvSpPr>
            <a:spLocks noGrp="1"/>
          </p:cNvSpPr>
          <p:nvPr>
            <p:ph type="title"/>
          </p:nvPr>
        </p:nvSpPr>
        <p:spPr/>
        <p:txBody>
          <a:bodyPr/>
          <a:lstStyle/>
          <a:p>
            <a:r>
              <a:rPr kumimoji="1" lang="en-US" altLang="ja-JP" dirty="0"/>
              <a:t>ECHONET Web API</a:t>
            </a:r>
            <a:endParaRPr kumimoji="1" lang="ja-JP" altLang="en-US" dirty="0"/>
          </a:p>
        </p:txBody>
      </p:sp>
      <p:sp>
        <p:nvSpPr>
          <p:cNvPr id="3" name="コンテンツ プレースホルダー 2">
            <a:extLst>
              <a:ext uri="{FF2B5EF4-FFF2-40B4-BE49-F238E27FC236}">
                <a16:creationId xmlns:a16="http://schemas.microsoft.com/office/drawing/2014/main" id="{97F078D8-4F31-4A6F-BA14-EB9337572BFE}"/>
              </a:ext>
            </a:extLst>
          </p:cNvPr>
          <p:cNvSpPr>
            <a:spLocks noGrp="1"/>
          </p:cNvSpPr>
          <p:nvPr>
            <p:ph idx="1"/>
          </p:nvPr>
        </p:nvSpPr>
        <p:spPr>
          <a:xfrm>
            <a:off x="168275" y="869951"/>
            <a:ext cx="8786813" cy="3927202"/>
          </a:xfrm>
        </p:spPr>
        <p:txBody>
          <a:bodyPr/>
          <a:lstStyle/>
          <a:p>
            <a:r>
              <a:rPr kumimoji="1" lang="ja-JP" altLang="en-US" dirty="0"/>
              <a:t>情報モデルを</a:t>
            </a:r>
            <a:r>
              <a:rPr kumimoji="1" lang="en-US" altLang="ja-JP" dirty="0"/>
              <a:t>JSON</a:t>
            </a:r>
            <a:r>
              <a:rPr kumimoji="1" lang="ja-JP" altLang="en-US" dirty="0"/>
              <a:t>で記述し、</a:t>
            </a:r>
            <a:r>
              <a:rPr kumimoji="1" lang="en-US" altLang="ja-JP" dirty="0"/>
              <a:t>HTTP</a:t>
            </a:r>
            <a:r>
              <a:rPr kumimoji="1" lang="ja-JP" altLang="en-US" dirty="0"/>
              <a:t>で通信する規格</a:t>
            </a:r>
            <a:endParaRPr kumimoji="1" lang="en-US" altLang="ja-JP" dirty="0"/>
          </a:p>
          <a:p>
            <a:pPr lvl="1"/>
            <a:r>
              <a:rPr kumimoji="1" lang="ja-JP" altLang="en-US" dirty="0"/>
              <a:t>クラウドアプリケーション向けのインタフェース規格</a:t>
            </a:r>
            <a:endParaRPr kumimoji="1" lang="en-US" altLang="ja-JP" dirty="0"/>
          </a:p>
        </p:txBody>
      </p:sp>
      <p:sp>
        <p:nvSpPr>
          <p:cNvPr id="4" name="スライド番号プレースホルダー 3">
            <a:extLst>
              <a:ext uri="{FF2B5EF4-FFF2-40B4-BE49-F238E27FC236}">
                <a16:creationId xmlns:a16="http://schemas.microsoft.com/office/drawing/2014/main" id="{B96789B2-557D-4CE1-B7CD-103D6166C92C}"/>
              </a:ext>
            </a:extLst>
          </p:cNvPr>
          <p:cNvSpPr>
            <a:spLocks noGrp="1"/>
          </p:cNvSpPr>
          <p:nvPr>
            <p:ph type="sldNum" sz="quarter" idx="10"/>
          </p:nvPr>
        </p:nvSpPr>
        <p:spPr/>
        <p:txBody>
          <a:bodyPr/>
          <a:lstStyle/>
          <a:p>
            <a:fld id="{DE2B87E1-F9DF-4BEE-B07D-635D26011F4B}" type="slidenum">
              <a:rPr lang="de-DE" altLang="ja-JP" smtClean="0"/>
              <a:pPr/>
              <a:t>24</a:t>
            </a:fld>
            <a:endParaRPr lang="de-DE" altLang="ja-JP"/>
          </a:p>
        </p:txBody>
      </p:sp>
      <p:sp>
        <p:nvSpPr>
          <p:cNvPr id="5" name="フッター プレースホルダー 4">
            <a:extLst>
              <a:ext uri="{FF2B5EF4-FFF2-40B4-BE49-F238E27FC236}">
                <a16:creationId xmlns:a16="http://schemas.microsoft.com/office/drawing/2014/main" id="{CE094F6E-BAF9-452B-B650-4B2ABBDBBCEF}"/>
              </a:ext>
            </a:extLst>
          </p:cNvPr>
          <p:cNvSpPr>
            <a:spLocks noGrp="1"/>
          </p:cNvSpPr>
          <p:nvPr>
            <p:ph type="ftr" sz="quarter" idx="11"/>
          </p:nvPr>
        </p:nvSpPr>
        <p:spPr/>
        <p:txBody>
          <a:bodyPr/>
          <a:lstStyle/>
          <a:p>
            <a:r>
              <a:rPr lang="en-US" altLang="ja-JP"/>
              <a:t>Copyright 2020 Fujitsu Laboratories Ltd.</a:t>
            </a:r>
            <a:endParaRPr lang="de-DE" altLang="ja-JP" dirty="0"/>
          </a:p>
        </p:txBody>
      </p:sp>
      <p:pic>
        <p:nvPicPr>
          <p:cNvPr id="1026" name="Picture 2">
            <a:extLst>
              <a:ext uri="{FF2B5EF4-FFF2-40B4-BE49-F238E27FC236}">
                <a16:creationId xmlns:a16="http://schemas.microsoft.com/office/drawing/2014/main" id="{0CDA07A7-C841-4532-A0CF-1149946FA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061935"/>
            <a:ext cx="7390607" cy="33634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2BDFBB01-241A-4208-9F9C-7CAB56DA8E1A}"/>
              </a:ext>
            </a:extLst>
          </p:cNvPr>
          <p:cNvSpPr txBox="1"/>
          <p:nvPr/>
        </p:nvSpPr>
        <p:spPr>
          <a:xfrm>
            <a:off x="3084316" y="4865574"/>
            <a:ext cx="5751240" cy="307777"/>
          </a:xfrm>
          <a:prstGeom prst="rect">
            <a:avLst/>
          </a:prstGeom>
          <a:solidFill>
            <a:schemeClr val="bg1"/>
          </a:solidFill>
        </p:spPr>
        <p:txBody>
          <a:bodyPr vert="horz" wrap="square" rtlCol="0">
            <a:spAutoFit/>
          </a:bodyPr>
          <a:lstStyle/>
          <a:p>
            <a:pPr algn="r"/>
            <a:r>
              <a:rPr kumimoji="1" lang="ja-JP" altLang="en-US" sz="1400" dirty="0">
                <a:latin typeface="Meiryo UI" panose="020B0604030504040204" pitchFamily="50" charset="-128"/>
                <a:ea typeface="Meiryo UI" panose="020B0604030504040204" pitchFamily="50" charset="-128"/>
              </a:rPr>
              <a:t>ドキュメント </a:t>
            </a:r>
            <a:r>
              <a:rPr lang="en-US" altLang="ja-JP" sz="1400" dirty="0">
                <a:latin typeface="Meiryo UI" panose="020B0604030504040204" pitchFamily="50" charset="-128"/>
                <a:ea typeface="Meiryo UI" panose="020B0604030504040204" pitchFamily="50" charset="-128"/>
                <a:hlinkClick r:id="rId4"/>
              </a:rPr>
              <a:t>https://echonet.jp/web_api/#guideline</a:t>
            </a:r>
            <a:endParaRPr kumimoji="1" lang="en-US" altLang="ja-JP" sz="1400" dirty="0">
              <a:latin typeface="Meiryo UI" panose="020B0604030504040204" pitchFamily="50" charset="-128"/>
              <a:ea typeface="Meiryo UI" panose="020B0604030504040204" pitchFamily="50" charset="-128"/>
            </a:endParaRPr>
          </a:p>
        </p:txBody>
      </p:sp>
      <p:sp>
        <p:nvSpPr>
          <p:cNvPr id="8" name="テキスト ボックス 7">
            <a:extLst>
              <a:ext uri="{FF2B5EF4-FFF2-40B4-BE49-F238E27FC236}">
                <a16:creationId xmlns:a16="http://schemas.microsoft.com/office/drawing/2014/main" id="{2D77AD0E-57E8-4590-BEBE-44DE7DA03E7A}"/>
              </a:ext>
            </a:extLst>
          </p:cNvPr>
          <p:cNvSpPr txBox="1"/>
          <p:nvPr/>
        </p:nvSpPr>
        <p:spPr>
          <a:xfrm>
            <a:off x="395536" y="5685353"/>
            <a:ext cx="7137467" cy="707886"/>
          </a:xfrm>
          <a:prstGeom prst="rect">
            <a:avLst/>
          </a:prstGeom>
          <a:solidFill>
            <a:schemeClr val="bg1"/>
          </a:solidFill>
        </p:spPr>
        <p:txBody>
          <a:bodyPr vert="horz" wrap="none" rtlCol="0">
            <a:spAutoFit/>
          </a:bodyPr>
          <a:lstStyle/>
          <a:p>
            <a:pPr algn="l"/>
            <a:r>
              <a:rPr kumimoji="1" lang="ja-JP" altLang="en-US" sz="2000" dirty="0">
                <a:latin typeface="Meiryo UI" panose="020B0604030504040204" pitchFamily="50" charset="-128"/>
                <a:ea typeface="Meiryo UI" panose="020B0604030504040204" pitchFamily="50" charset="-128"/>
              </a:rPr>
              <a:t>他のデバイスインタフェースにおいても、</a:t>
            </a:r>
            <a:r>
              <a:rPr kumimoji="1" lang="en-US" altLang="ja-JP" sz="2000" dirty="0">
                <a:latin typeface="Meiryo UI" panose="020B0604030504040204" pitchFamily="50" charset="-128"/>
                <a:ea typeface="Meiryo UI" panose="020B0604030504040204" pitchFamily="50" charset="-128"/>
              </a:rPr>
              <a:t>Web API</a:t>
            </a:r>
            <a:r>
              <a:rPr kumimoji="1" lang="ja-JP" altLang="en-US" sz="2000" dirty="0">
                <a:latin typeface="Meiryo UI" panose="020B0604030504040204" pitchFamily="50" charset="-128"/>
                <a:ea typeface="Meiryo UI" panose="020B0604030504040204" pitchFamily="50" charset="-128"/>
              </a:rPr>
              <a:t>が規定されつつある</a:t>
            </a:r>
            <a:endParaRPr kumimoji="1" lang="en-US" altLang="ja-JP" sz="2000" dirty="0">
              <a:latin typeface="Meiryo UI" panose="020B0604030504040204" pitchFamily="50" charset="-128"/>
              <a:ea typeface="Meiryo UI" panose="020B0604030504040204" pitchFamily="50" charset="-128"/>
            </a:endParaRPr>
          </a:p>
          <a:p>
            <a:pPr algn="l"/>
            <a:r>
              <a:rPr kumimoji="1" lang="en-US" altLang="ja-JP" sz="2000" dirty="0">
                <a:latin typeface="Meiryo UI" panose="020B0604030504040204" pitchFamily="50" charset="-128"/>
                <a:ea typeface="Meiryo UI" panose="020B0604030504040204" pitchFamily="50" charset="-128"/>
              </a:rPr>
              <a:t>BACnet</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OPC UA</a:t>
            </a:r>
            <a:r>
              <a:rPr kumimoji="1" lang="ja-JP" altLang="en-US" sz="2000" dirty="0">
                <a:latin typeface="Meiryo UI" panose="020B0604030504040204" pitchFamily="50" charset="-128"/>
                <a:ea typeface="Meiryo UI" panose="020B0604030504040204" pitchFamily="50" charset="-128"/>
              </a:rPr>
              <a:t>、</a:t>
            </a:r>
            <a:r>
              <a:rPr kumimoji="1" lang="en-US" altLang="ja-JP" sz="2000" dirty="0">
                <a:latin typeface="Meiryo UI" panose="020B0604030504040204" pitchFamily="50" charset="-128"/>
                <a:ea typeface="Meiryo UI" panose="020B0604030504040204" pitchFamily="50" charset="-128"/>
              </a:rPr>
              <a:t>etc.</a:t>
            </a:r>
          </a:p>
        </p:txBody>
      </p:sp>
    </p:spTree>
    <p:extLst>
      <p:ext uri="{BB962C8B-B14F-4D97-AF65-F5344CB8AC3E}">
        <p14:creationId xmlns:p14="http://schemas.microsoft.com/office/powerpoint/2010/main" val="910748651"/>
      </p:ext>
    </p:extLst>
  </p:cSld>
  <p:clrMapOvr>
    <a:masterClrMapping/>
  </p:clrMapOvr>
  <mc:AlternateContent xmlns:mc="http://schemas.openxmlformats.org/markup-compatibility/2006" xmlns:p14="http://schemas.microsoft.com/office/powerpoint/2010/main">
    <mc:Choice Requires="p14">
      <p:transition spd="slow" p14:dur="2000" advTm="50025"/>
    </mc:Choice>
    <mc:Fallback xmlns="">
      <p:transition spd="slow" advTm="50025"/>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eCl@ss</a:t>
            </a:r>
            <a:endParaRPr kumimoji="1" lang="ja-JP" altLang="en-US" dirty="0"/>
          </a:p>
        </p:txBody>
      </p:sp>
      <p:sp>
        <p:nvSpPr>
          <p:cNvPr id="3" name="コンテンツ プレースホルダー 2"/>
          <p:cNvSpPr>
            <a:spLocks noGrp="1"/>
          </p:cNvSpPr>
          <p:nvPr>
            <p:ph idx="1"/>
          </p:nvPr>
        </p:nvSpPr>
        <p:spPr/>
        <p:txBody>
          <a:bodyPr/>
          <a:lstStyle/>
          <a:p>
            <a:r>
              <a:rPr lang="ja-JP" altLang="en-US" dirty="0"/>
              <a:t>自動車・工業製品で使われる語彙を定義</a:t>
            </a:r>
            <a:endParaRPr lang="en-US" altLang="ja-JP" dirty="0"/>
          </a:p>
          <a:p>
            <a:pPr lvl="1"/>
            <a:r>
              <a:rPr lang="en-US" altLang="ja-JP" dirty="0"/>
              <a:t>Siemens</a:t>
            </a:r>
            <a:r>
              <a:rPr lang="ja-JP" altLang="en-US" dirty="0"/>
              <a:t>、</a:t>
            </a:r>
            <a:r>
              <a:rPr lang="en-US" altLang="ja-JP" dirty="0"/>
              <a:t>BASF</a:t>
            </a:r>
            <a:r>
              <a:rPr lang="ja-JP" altLang="en-US" dirty="0"/>
              <a:t>、</a:t>
            </a:r>
            <a:r>
              <a:rPr lang="en-US" altLang="ja-JP" dirty="0"/>
              <a:t>AUDI/VW</a:t>
            </a:r>
            <a:r>
              <a:rPr lang="ja-JP" altLang="en-US" dirty="0"/>
              <a:t>、</a:t>
            </a:r>
            <a:r>
              <a:rPr lang="en-US" altLang="ja-JP" dirty="0"/>
              <a:t>SAP</a:t>
            </a:r>
            <a:r>
              <a:rPr lang="ja-JP" altLang="en-US" dirty="0"/>
              <a:t>、</a:t>
            </a:r>
            <a:r>
              <a:rPr lang="en-US" altLang="ja-JP" dirty="0"/>
              <a:t>Bayer</a:t>
            </a:r>
            <a:r>
              <a:rPr lang="ja-JP" altLang="en-US" dirty="0"/>
              <a:t>等が設立</a:t>
            </a:r>
            <a:endParaRPr lang="en-US" altLang="ja-JP" dirty="0"/>
          </a:p>
          <a:p>
            <a:pPr lvl="1"/>
            <a:r>
              <a:rPr lang="en-US" altLang="ja-JP" dirty="0"/>
              <a:t>2000</a:t>
            </a:r>
            <a:r>
              <a:rPr lang="ja-JP" altLang="en-US" dirty="0"/>
              <a:t>年に設立、現在</a:t>
            </a:r>
            <a:r>
              <a:rPr lang="en-US" altLang="ja-JP" dirty="0"/>
              <a:t>140</a:t>
            </a:r>
            <a:r>
              <a:rPr lang="ja-JP" altLang="en-US" dirty="0"/>
              <a:t>社が参加</a:t>
            </a:r>
            <a:endParaRPr lang="en-US" altLang="ja-JP" dirty="0"/>
          </a:p>
          <a:p>
            <a:pPr lvl="1"/>
            <a:r>
              <a:rPr kumimoji="1" lang="ja-JP" altLang="en-US" b="1" dirty="0"/>
              <a:t>業界横断で利用可能なデータ交換を規格化すること</a:t>
            </a:r>
            <a:endParaRPr kumimoji="1" lang="en-US" altLang="ja-JP" b="1" dirty="0"/>
          </a:p>
          <a:p>
            <a:r>
              <a:rPr kumimoji="1" lang="ja-JP" altLang="en-US" dirty="0"/>
              <a:t>規格の概要</a:t>
            </a:r>
            <a:endParaRPr kumimoji="1" lang="en-US" altLang="ja-JP" dirty="0"/>
          </a:p>
          <a:p>
            <a:pPr lvl="1"/>
            <a:r>
              <a:rPr kumimoji="1" lang="ja-JP" altLang="en-US" b="1" dirty="0"/>
              <a:t>装置・設備をクラス、その機能をプロパティとして定義</a:t>
            </a:r>
            <a:r>
              <a:rPr lang="ja-JP" altLang="en-US" b="1" dirty="0"/>
              <a:t>し、共通語彙を決める</a:t>
            </a:r>
            <a:endParaRPr kumimoji="1" lang="en-US" altLang="ja-JP" b="1" dirty="0"/>
          </a:p>
          <a:p>
            <a:pPr lvl="1"/>
            <a:r>
              <a:rPr kumimoji="1" lang="en-US" altLang="ja-JP" b="1" dirty="0">
                <a:solidFill>
                  <a:schemeClr val="accent2"/>
                </a:solidFill>
              </a:rPr>
              <a:t>40,000</a:t>
            </a:r>
            <a:r>
              <a:rPr kumimoji="1" lang="ja-JP" altLang="en-US" b="1" dirty="0">
                <a:solidFill>
                  <a:schemeClr val="accent2"/>
                </a:solidFill>
              </a:rPr>
              <a:t>クラス、</a:t>
            </a:r>
            <a:r>
              <a:rPr kumimoji="1" lang="en-US" altLang="ja-JP" b="1" dirty="0">
                <a:solidFill>
                  <a:schemeClr val="accent2"/>
                </a:solidFill>
              </a:rPr>
              <a:t>18,000</a:t>
            </a:r>
            <a:r>
              <a:rPr kumimoji="1" lang="ja-JP" altLang="en-US" b="1" dirty="0">
                <a:solidFill>
                  <a:schemeClr val="accent2"/>
                </a:solidFill>
              </a:rPr>
              <a:t>プロパティが規定済み</a:t>
            </a:r>
            <a:r>
              <a:rPr kumimoji="1" lang="ja-JP" altLang="en-US" dirty="0"/>
              <a:t>（</a:t>
            </a:r>
            <a:r>
              <a:rPr kumimoji="1" lang="en-US" altLang="ja-JP" dirty="0"/>
              <a:t>V.11)</a:t>
            </a:r>
          </a:p>
          <a:p>
            <a:pPr lvl="1"/>
            <a:r>
              <a:rPr lang="en-US" altLang="ja-JP" dirty="0"/>
              <a:t>3,500</a:t>
            </a:r>
            <a:r>
              <a:rPr lang="ja-JP" altLang="en-US" dirty="0"/>
              <a:t>社が利用中</a:t>
            </a:r>
            <a:r>
              <a:rPr lang="en-US" altLang="ja-JP" dirty="0"/>
              <a:t>(</a:t>
            </a:r>
            <a:r>
              <a:rPr lang="ja-JP" altLang="en-US" dirty="0"/>
              <a:t>主に購買辞書として利用される</a:t>
            </a:r>
            <a:r>
              <a:rPr lang="en-US" altLang="ja-JP" dirty="0"/>
              <a:t>)</a:t>
            </a:r>
            <a:endParaRPr kumimoji="1" lang="ja-JP" altLang="en-US" dirty="0"/>
          </a:p>
        </p:txBody>
      </p:sp>
      <p:pic>
        <p:nvPicPr>
          <p:cNvPr id="8" name="図 7"/>
          <p:cNvPicPr>
            <a:picLocks noChangeAspect="1"/>
          </p:cNvPicPr>
          <p:nvPr/>
        </p:nvPicPr>
        <p:blipFill>
          <a:blip r:embed="rId3"/>
          <a:stretch>
            <a:fillRect/>
          </a:stretch>
        </p:blipFill>
        <p:spPr>
          <a:xfrm>
            <a:off x="467544" y="4005064"/>
            <a:ext cx="5515217" cy="2170292"/>
          </a:xfrm>
          <a:prstGeom prst="rect">
            <a:avLst/>
          </a:prstGeom>
        </p:spPr>
      </p:pic>
      <p:pic>
        <p:nvPicPr>
          <p:cNvPr id="9" name="図 8"/>
          <p:cNvPicPr>
            <a:picLocks noChangeAspect="1"/>
          </p:cNvPicPr>
          <p:nvPr/>
        </p:nvPicPr>
        <p:blipFill>
          <a:blip r:embed="rId4"/>
          <a:stretch>
            <a:fillRect/>
          </a:stretch>
        </p:blipFill>
        <p:spPr>
          <a:xfrm>
            <a:off x="6149225" y="3554963"/>
            <a:ext cx="2805863" cy="3003000"/>
          </a:xfrm>
          <a:prstGeom prst="rect">
            <a:avLst/>
          </a:prstGeom>
        </p:spPr>
      </p:pic>
      <p:sp>
        <p:nvSpPr>
          <p:cNvPr id="11" name="正方形/長方形 10"/>
          <p:cNvSpPr/>
          <p:nvPr/>
        </p:nvSpPr>
        <p:spPr>
          <a:xfrm>
            <a:off x="211669" y="6333060"/>
            <a:ext cx="5872499" cy="276999"/>
          </a:xfrm>
          <a:prstGeom prst="rect">
            <a:avLst/>
          </a:prstGeom>
        </p:spPr>
        <p:txBody>
          <a:bodyPr wrap="square">
            <a:spAutoFit/>
          </a:bodyPr>
          <a:lstStyle/>
          <a:p>
            <a:pPr marL="0" lvl="1" algn="l"/>
            <a:r>
              <a:rPr lang="ja-JP" altLang="en-US" sz="1200" dirty="0">
                <a:latin typeface="Meiryo UI" panose="020B0604030504040204" pitchFamily="50" charset="-128"/>
                <a:ea typeface="Meiryo UI" panose="020B0604030504040204" pitchFamily="50" charset="-128"/>
              </a:rPr>
              <a:t>出典：</a:t>
            </a:r>
            <a:r>
              <a:rPr lang="en-US" altLang="ja-JP" sz="1200" dirty="0">
                <a:latin typeface="Meiryo UI" panose="020B0604030504040204" pitchFamily="50" charset="-128"/>
                <a:ea typeface="Meiryo UI" panose="020B0604030504040204" pitchFamily="50" charset="-128"/>
              </a:rPr>
              <a:t>CEATEC2019</a:t>
            </a:r>
            <a:r>
              <a:rPr lang="ja-JP" altLang="en-US" sz="1200" dirty="0">
                <a:latin typeface="Meiryo UI" panose="020B0604030504040204" pitchFamily="50" charset="-128"/>
                <a:ea typeface="Meiryo UI" panose="020B0604030504040204" pitchFamily="50" charset="-128"/>
              </a:rPr>
              <a:t>講演資料「インダストリ</a:t>
            </a:r>
            <a:r>
              <a:rPr lang="en-US" altLang="ja-JP" sz="1200" dirty="0">
                <a:latin typeface="Meiryo UI" panose="020B0604030504040204" pitchFamily="50" charset="-128"/>
                <a:ea typeface="Meiryo UI" panose="020B0604030504040204" pitchFamily="50" charset="-128"/>
              </a:rPr>
              <a:t>4.0</a:t>
            </a:r>
            <a:r>
              <a:rPr lang="ja-JP" altLang="en-US" sz="1200" dirty="0">
                <a:latin typeface="Meiryo UI" panose="020B0604030504040204" pitchFamily="50" charset="-128"/>
                <a:ea typeface="Meiryo UI" panose="020B0604030504040204" pitchFamily="50" charset="-128"/>
              </a:rPr>
              <a:t>とスマート製造における標準化の重要性」</a:t>
            </a:r>
            <a:endParaRPr lang="en-US" altLang="ja-JP" sz="1200" dirty="0">
              <a:latin typeface="Meiryo UI" panose="020B0604030504040204" pitchFamily="50" charset="-128"/>
              <a:ea typeface="Meiryo UI" panose="020B0604030504040204" pitchFamily="50" charset="-128"/>
            </a:endParaRPr>
          </a:p>
        </p:txBody>
      </p:sp>
      <p:pic>
        <p:nvPicPr>
          <p:cNvPr id="10" name="Grafik 39">
            <a:extLst>
              <a:ext uri="{FF2B5EF4-FFF2-40B4-BE49-F238E27FC236}">
                <a16:creationId xmlns:a16="http://schemas.microsoft.com/office/drawing/2014/main" id="{71563F69-6A87-4DE4-B7D8-8DDAECB7EFF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739"/>
          <a:stretch/>
        </p:blipFill>
        <p:spPr>
          <a:xfrm>
            <a:off x="6563965" y="1194106"/>
            <a:ext cx="2411760" cy="688265"/>
          </a:xfrm>
          <a:prstGeom prst="rect">
            <a:avLst/>
          </a:prstGeom>
        </p:spPr>
      </p:pic>
      <p:sp>
        <p:nvSpPr>
          <p:cNvPr id="7" name="スライド番号プレースホルダー 6">
            <a:extLst>
              <a:ext uri="{FF2B5EF4-FFF2-40B4-BE49-F238E27FC236}">
                <a16:creationId xmlns:a16="http://schemas.microsoft.com/office/drawing/2014/main" id="{72CCA46A-E9DE-4793-A21E-2D64D57FFFEE}"/>
              </a:ext>
            </a:extLst>
          </p:cNvPr>
          <p:cNvSpPr>
            <a:spLocks noGrp="1"/>
          </p:cNvSpPr>
          <p:nvPr>
            <p:ph type="sldNum" sz="quarter" idx="10"/>
          </p:nvPr>
        </p:nvSpPr>
        <p:spPr/>
        <p:txBody>
          <a:bodyPr/>
          <a:lstStyle/>
          <a:p>
            <a:fld id="{DE2B87E1-F9DF-4BEE-B07D-635D26011F4B}" type="slidenum">
              <a:rPr lang="de-DE" altLang="ja-JP" smtClean="0"/>
              <a:pPr/>
              <a:t>25</a:t>
            </a:fld>
            <a:endParaRPr lang="de-DE" altLang="ja-JP"/>
          </a:p>
        </p:txBody>
      </p:sp>
      <p:sp>
        <p:nvSpPr>
          <p:cNvPr id="12" name="フッター プレースホルダー 11">
            <a:extLst>
              <a:ext uri="{FF2B5EF4-FFF2-40B4-BE49-F238E27FC236}">
                <a16:creationId xmlns:a16="http://schemas.microsoft.com/office/drawing/2014/main" id="{CD6256CD-5594-45F0-9539-544881915698}"/>
              </a:ext>
            </a:extLst>
          </p:cNvPr>
          <p:cNvSpPr>
            <a:spLocks noGrp="1"/>
          </p:cNvSpPr>
          <p:nvPr>
            <p:ph type="ftr" sz="quarter" idx="11"/>
          </p:nvPr>
        </p:nvSpPr>
        <p:spPr/>
        <p:txBody>
          <a:bodyPr/>
          <a:lstStyle/>
          <a:p>
            <a:r>
              <a:rPr lang="en-US" altLang="ja-JP"/>
              <a:t>Copyright 2020 Fujitsu Laboratories Ltd.</a:t>
            </a:r>
            <a:endParaRPr lang="de-DE" altLang="ja-JP" dirty="0"/>
          </a:p>
        </p:txBody>
      </p:sp>
    </p:spTree>
    <p:extLst>
      <p:ext uri="{BB962C8B-B14F-4D97-AF65-F5344CB8AC3E}">
        <p14:creationId xmlns:p14="http://schemas.microsoft.com/office/powerpoint/2010/main" val="2446797441"/>
      </p:ext>
    </p:extLst>
  </p:cSld>
  <p:clrMapOvr>
    <a:masterClrMapping/>
  </p:clrMapOvr>
  <mc:AlternateContent xmlns:mc="http://schemas.openxmlformats.org/markup-compatibility/2006" xmlns:p14="http://schemas.microsoft.com/office/powerpoint/2010/main">
    <mc:Choice Requires="p14">
      <p:transition spd="slow" p14:dur="2000" advTm="122099"/>
    </mc:Choice>
    <mc:Fallback xmlns="">
      <p:transition spd="slow" advTm="12209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DB46F3BA-4E82-43E9-8FE9-EBB2C3BD5FF6}"/>
              </a:ext>
            </a:extLst>
          </p:cNvPr>
          <p:cNvPicPr>
            <a:picLocks noChangeAspect="1"/>
          </p:cNvPicPr>
          <p:nvPr/>
        </p:nvPicPr>
        <p:blipFill>
          <a:blip r:embed="rId3"/>
          <a:stretch>
            <a:fillRect/>
          </a:stretch>
        </p:blipFill>
        <p:spPr>
          <a:xfrm>
            <a:off x="1691680" y="3759860"/>
            <a:ext cx="5471021" cy="2516272"/>
          </a:xfrm>
          <a:prstGeom prst="rect">
            <a:avLst/>
          </a:prstGeom>
        </p:spPr>
      </p:pic>
      <p:sp>
        <p:nvSpPr>
          <p:cNvPr id="2" name="タイトル 1">
            <a:extLst>
              <a:ext uri="{FF2B5EF4-FFF2-40B4-BE49-F238E27FC236}">
                <a16:creationId xmlns:a16="http://schemas.microsoft.com/office/drawing/2014/main" id="{1E870EB3-013E-4FC4-B56C-94476A141A2E}"/>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BC4E6B3B-BE10-4F5D-B2D7-52DCB5796AFB}"/>
              </a:ext>
            </a:extLst>
          </p:cNvPr>
          <p:cNvSpPr>
            <a:spLocks noGrp="1"/>
          </p:cNvSpPr>
          <p:nvPr>
            <p:ph idx="1"/>
          </p:nvPr>
        </p:nvSpPr>
        <p:spPr>
          <a:xfrm>
            <a:off x="168275" y="869950"/>
            <a:ext cx="8786813" cy="2559050"/>
          </a:xfrm>
        </p:spPr>
        <p:txBody>
          <a:bodyPr/>
          <a:lstStyle/>
          <a:p>
            <a:r>
              <a:rPr kumimoji="1" lang="en-US" altLang="ja-JP" dirty="0"/>
              <a:t>Web of Things</a:t>
            </a:r>
            <a:r>
              <a:rPr kumimoji="1" lang="ja-JP" altLang="en-US" dirty="0"/>
              <a:t>は、</a:t>
            </a:r>
            <a:r>
              <a:rPr kumimoji="1" lang="en-US" altLang="ja-JP" dirty="0"/>
              <a:t>Web</a:t>
            </a:r>
            <a:r>
              <a:rPr kumimoji="1" lang="ja-JP" altLang="en-US" dirty="0"/>
              <a:t>技術で</a:t>
            </a:r>
            <a:r>
              <a:rPr kumimoji="1" lang="en-US" altLang="ja-JP" dirty="0"/>
              <a:t>IoT</a:t>
            </a:r>
            <a:r>
              <a:rPr kumimoji="1" lang="ja-JP" altLang="en-US" dirty="0"/>
              <a:t>規格間の相互接続を実現</a:t>
            </a:r>
            <a:endParaRPr kumimoji="1" lang="en-US" altLang="ja-JP" dirty="0"/>
          </a:p>
          <a:p>
            <a:pPr lvl="1"/>
            <a:r>
              <a:rPr kumimoji="1" lang="ja-JP" altLang="en-US" dirty="0"/>
              <a:t>多くのデバイス規格の通信方式・情報モデルを</a:t>
            </a:r>
            <a:r>
              <a:rPr kumimoji="1" lang="en-US" altLang="ja-JP" dirty="0"/>
              <a:t>Web</a:t>
            </a:r>
            <a:r>
              <a:rPr kumimoji="1" lang="ja-JP" altLang="en-US" dirty="0"/>
              <a:t>にマッピング</a:t>
            </a:r>
            <a:endParaRPr kumimoji="1" lang="en-US" altLang="ja-JP" dirty="0"/>
          </a:p>
          <a:p>
            <a:pPr lvl="2"/>
            <a:r>
              <a:rPr kumimoji="1" lang="ja-JP" altLang="en-US" dirty="0"/>
              <a:t>簡単なインタフェース変換で、多くのデバイスを</a:t>
            </a:r>
            <a:r>
              <a:rPr kumimoji="1" lang="en-US" altLang="ja-JP" dirty="0"/>
              <a:t>Web</a:t>
            </a:r>
            <a:r>
              <a:rPr lang="ja-JP" altLang="en-US" dirty="0"/>
              <a:t> </a:t>
            </a:r>
            <a:r>
              <a:rPr lang="en-US" altLang="ja-JP" dirty="0"/>
              <a:t>API</a:t>
            </a:r>
            <a:r>
              <a:rPr lang="ja-JP" altLang="en-US" dirty="0"/>
              <a:t>で制御可能に</a:t>
            </a:r>
            <a:endParaRPr lang="en-US" altLang="ja-JP" dirty="0"/>
          </a:p>
          <a:p>
            <a:pPr lvl="2"/>
            <a:r>
              <a:rPr kumimoji="1" lang="ja-JP" altLang="en-US" dirty="0"/>
              <a:t>クラウドからフィールドのデバイスを管理・統合可能（ホーム</a:t>
            </a:r>
            <a:r>
              <a:rPr kumimoji="1" lang="en-US" altLang="ja-JP" dirty="0"/>
              <a:t>/</a:t>
            </a:r>
            <a:r>
              <a:rPr kumimoji="1" lang="ja-JP" altLang="en-US" dirty="0"/>
              <a:t>ビルからシティ、グローバルに）</a:t>
            </a:r>
            <a:endParaRPr kumimoji="1" lang="en-US" altLang="ja-JP" dirty="0"/>
          </a:p>
          <a:p>
            <a:pPr lvl="1"/>
            <a:r>
              <a:rPr kumimoji="1" lang="ja-JP" altLang="en-US" dirty="0"/>
              <a:t>これから開発されるデバイスインタフェースのリファレンス規格＝</a:t>
            </a:r>
            <a:r>
              <a:rPr kumimoji="1" lang="en-US" altLang="ja-JP" dirty="0"/>
              <a:t>Web of Things</a:t>
            </a:r>
          </a:p>
          <a:p>
            <a:pPr lvl="2"/>
            <a:r>
              <a:rPr kumimoji="1" lang="ja-JP" altLang="en-US" dirty="0"/>
              <a:t>さらなる相互接続性向上を目指し、デバイスの新規・更新の際の基準</a:t>
            </a:r>
            <a:r>
              <a:rPr kumimoji="1" lang="en-US" altLang="ja-JP" dirty="0"/>
              <a:t>Web API</a:t>
            </a:r>
            <a:r>
              <a:rPr kumimoji="1" lang="ja-JP" altLang="en-US" dirty="0"/>
              <a:t>として</a:t>
            </a:r>
            <a:endParaRPr kumimoji="1" lang="en-US" altLang="ja-JP" dirty="0"/>
          </a:p>
          <a:p>
            <a:pPr lvl="2"/>
            <a:r>
              <a:rPr kumimoji="1" lang="ja-JP" altLang="en-US" dirty="0"/>
              <a:t>次期標準化として、既存規格にある機能を追加する計画（</a:t>
            </a:r>
            <a:r>
              <a:rPr kumimoji="1" lang="en-US" altLang="ja-JP" dirty="0"/>
              <a:t>discovery</a:t>
            </a:r>
            <a:r>
              <a:rPr kumimoji="1" lang="ja-JP" altLang="en-US" dirty="0"/>
              <a:t>、</a:t>
            </a:r>
            <a:r>
              <a:rPr kumimoji="1" lang="en-US" altLang="ja-JP" dirty="0"/>
              <a:t>security</a:t>
            </a:r>
            <a:r>
              <a:rPr kumimoji="1" lang="ja-JP" altLang="en-US" dirty="0"/>
              <a:t>）</a:t>
            </a:r>
            <a:endParaRPr kumimoji="1" lang="en-US" altLang="ja-JP" dirty="0"/>
          </a:p>
          <a:p>
            <a:pPr lvl="1"/>
            <a:endParaRPr kumimoji="1" lang="ja-JP" altLang="en-US" dirty="0"/>
          </a:p>
        </p:txBody>
      </p:sp>
      <p:sp>
        <p:nvSpPr>
          <p:cNvPr id="4" name="スライド番号プレースホルダー 3">
            <a:extLst>
              <a:ext uri="{FF2B5EF4-FFF2-40B4-BE49-F238E27FC236}">
                <a16:creationId xmlns:a16="http://schemas.microsoft.com/office/drawing/2014/main" id="{EC399D5B-E15C-4DFD-819B-2FCE1C74E547}"/>
              </a:ext>
            </a:extLst>
          </p:cNvPr>
          <p:cNvSpPr>
            <a:spLocks noGrp="1"/>
          </p:cNvSpPr>
          <p:nvPr>
            <p:ph type="sldNum" sz="quarter" idx="10"/>
          </p:nvPr>
        </p:nvSpPr>
        <p:spPr/>
        <p:txBody>
          <a:bodyPr/>
          <a:lstStyle/>
          <a:p>
            <a:fld id="{DE2B87E1-F9DF-4BEE-B07D-635D26011F4B}" type="slidenum">
              <a:rPr lang="de-DE" altLang="ja-JP" smtClean="0"/>
              <a:pPr/>
              <a:t>26</a:t>
            </a:fld>
            <a:endParaRPr lang="de-DE" altLang="ja-JP"/>
          </a:p>
        </p:txBody>
      </p:sp>
      <p:sp>
        <p:nvSpPr>
          <p:cNvPr id="5" name="フッター プレースホルダー 4">
            <a:extLst>
              <a:ext uri="{FF2B5EF4-FFF2-40B4-BE49-F238E27FC236}">
                <a16:creationId xmlns:a16="http://schemas.microsoft.com/office/drawing/2014/main" id="{8ABFAF08-1F93-4AB0-9884-314326554F98}"/>
              </a:ext>
            </a:extLst>
          </p:cNvPr>
          <p:cNvSpPr>
            <a:spLocks noGrp="1"/>
          </p:cNvSpPr>
          <p:nvPr>
            <p:ph type="ftr" sz="quarter" idx="11"/>
          </p:nvPr>
        </p:nvSpPr>
        <p:spPr/>
        <p:txBody>
          <a:bodyPr/>
          <a:lstStyle/>
          <a:p>
            <a:r>
              <a:rPr lang="en-US" altLang="ja-JP"/>
              <a:t>Copyright 2020 Fujitsu Laboratories Ltd.</a:t>
            </a:r>
            <a:endParaRPr lang="de-DE" altLang="ja-JP" dirty="0"/>
          </a:p>
        </p:txBody>
      </p:sp>
      <p:pic>
        <p:nvPicPr>
          <p:cNvPr id="10" name="Picture 2" descr="FIWARE">
            <a:extLst>
              <a:ext uri="{FF2B5EF4-FFF2-40B4-BE49-F238E27FC236}">
                <a16:creationId xmlns:a16="http://schemas.microsoft.com/office/drawing/2014/main" id="{BBCFE069-9B97-4B35-A5CE-34B6BADA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4228" y="3945324"/>
            <a:ext cx="1270035" cy="297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862822"/>
      </p:ext>
    </p:extLst>
  </p:cSld>
  <p:clrMapOvr>
    <a:masterClrMapping/>
  </p:clrMapOvr>
  <mc:AlternateContent xmlns:mc="http://schemas.openxmlformats.org/markup-compatibility/2006" xmlns:p14="http://schemas.microsoft.com/office/powerpoint/2010/main">
    <mc:Choice Requires="p14">
      <p:transition spd="slow" p14:dur="2000" advTm="87233"/>
    </mc:Choice>
    <mc:Fallback xmlns="">
      <p:transition spd="slow" advTm="8723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3DDBE3-B528-4AC6-9C8F-4BBA7F7A0B5E}"/>
              </a:ext>
            </a:extLst>
          </p:cNvPr>
          <p:cNvSpPr>
            <a:spLocks noGrp="1"/>
          </p:cNvSpPr>
          <p:nvPr>
            <p:ph type="title"/>
          </p:nvPr>
        </p:nvSpPr>
        <p:spPr/>
        <p:txBody>
          <a:bodyPr/>
          <a:lstStyle/>
          <a:p>
            <a:r>
              <a:rPr kumimoji="1" lang="en-US" altLang="ja-JP" dirty="0"/>
              <a:t>Web of Things</a:t>
            </a:r>
            <a:r>
              <a:rPr kumimoji="1" lang="ja-JP" altLang="en-US" dirty="0"/>
              <a:t>関連情報</a:t>
            </a:r>
          </a:p>
        </p:txBody>
      </p:sp>
      <p:sp>
        <p:nvSpPr>
          <p:cNvPr id="3" name="コンテンツ プレースホルダー 2">
            <a:extLst>
              <a:ext uri="{FF2B5EF4-FFF2-40B4-BE49-F238E27FC236}">
                <a16:creationId xmlns:a16="http://schemas.microsoft.com/office/drawing/2014/main" id="{4DFA4818-5EF3-4935-85EE-FA910D22A52A}"/>
              </a:ext>
            </a:extLst>
          </p:cNvPr>
          <p:cNvSpPr>
            <a:spLocks noGrp="1"/>
          </p:cNvSpPr>
          <p:nvPr>
            <p:ph idx="1"/>
          </p:nvPr>
        </p:nvSpPr>
        <p:spPr/>
        <p:txBody>
          <a:bodyPr/>
          <a:lstStyle/>
          <a:p>
            <a:r>
              <a:rPr kumimoji="1" lang="en-US" altLang="ja-JP" dirty="0"/>
              <a:t>W3C</a:t>
            </a:r>
            <a:r>
              <a:rPr kumimoji="1" lang="ja-JP" altLang="en-US" dirty="0"/>
              <a:t>勧告</a:t>
            </a:r>
            <a:r>
              <a:rPr kumimoji="1" lang="en-US" altLang="ja-JP" dirty="0"/>
              <a:t>(2020</a:t>
            </a:r>
            <a:r>
              <a:rPr kumimoji="1" lang="ja-JP" altLang="en-US" dirty="0"/>
              <a:t>年</a:t>
            </a:r>
            <a:r>
              <a:rPr kumimoji="1" lang="en-US" altLang="ja-JP" dirty="0"/>
              <a:t>4</a:t>
            </a:r>
            <a:r>
              <a:rPr kumimoji="1" lang="ja-JP" altLang="en-US" dirty="0"/>
              <a:t>月</a:t>
            </a:r>
            <a:r>
              <a:rPr kumimoji="1" lang="en-US" altLang="ja-JP" dirty="0"/>
              <a:t>9</a:t>
            </a:r>
            <a:r>
              <a:rPr kumimoji="1" lang="ja-JP" altLang="en-US" dirty="0"/>
              <a:t>日</a:t>
            </a:r>
            <a:r>
              <a:rPr kumimoji="1" lang="en-US" altLang="ja-JP" dirty="0"/>
              <a:t>)</a:t>
            </a:r>
          </a:p>
          <a:p>
            <a:pPr lvl="1"/>
            <a:r>
              <a:rPr lang="en-US" altLang="ja-JP" dirty="0"/>
              <a:t>Architecture</a:t>
            </a:r>
            <a:r>
              <a:rPr lang="ja-JP" altLang="en-US" dirty="0"/>
              <a:t>：</a:t>
            </a:r>
            <a:r>
              <a:rPr lang="en-US" altLang="ja-JP" dirty="0">
                <a:hlinkClick r:id="rId3"/>
              </a:rPr>
              <a:t>https://www.w3.org/TR/2020/REC-wot-architecture-20200409/</a:t>
            </a:r>
            <a:endParaRPr lang="en-US" altLang="ja-JP" dirty="0"/>
          </a:p>
          <a:p>
            <a:pPr lvl="1"/>
            <a:r>
              <a:rPr lang="en-US" altLang="ja-JP" dirty="0"/>
              <a:t>Thing Description</a:t>
            </a:r>
            <a:r>
              <a:rPr lang="ja-JP" altLang="en-US" dirty="0"/>
              <a:t>：</a:t>
            </a:r>
            <a:r>
              <a:rPr lang="en-US" altLang="ja-JP" dirty="0">
                <a:hlinkClick r:id="rId4"/>
              </a:rPr>
              <a:t>https://www.w3.org/TR/2020/REC-wot-thing-description-20200409/</a:t>
            </a:r>
            <a:endParaRPr lang="en-US" altLang="ja-JP" dirty="0"/>
          </a:p>
          <a:p>
            <a:pPr lvl="1"/>
            <a:r>
              <a:rPr lang="ja-JP" altLang="en-US" dirty="0"/>
              <a:t>プレスリリース：</a:t>
            </a:r>
            <a:r>
              <a:rPr lang="en-US" altLang="ja-JP" dirty="0">
                <a:hlinkClick r:id="rId5"/>
              </a:rPr>
              <a:t>https://www.w3.org/2020/04/pressrelease-wot-rec.html.ja</a:t>
            </a:r>
            <a:endParaRPr lang="en-US" altLang="ja-JP" dirty="0"/>
          </a:p>
          <a:p>
            <a:r>
              <a:rPr lang="ja-JP" altLang="en-US" dirty="0"/>
              <a:t>参考文書</a:t>
            </a:r>
            <a:endParaRPr lang="en-US" altLang="ja-JP" dirty="0"/>
          </a:p>
          <a:p>
            <a:pPr lvl="1"/>
            <a:r>
              <a:rPr kumimoji="1" lang="en-US" altLang="ja-JP" dirty="0"/>
              <a:t>Scripting API</a:t>
            </a:r>
            <a:r>
              <a:rPr kumimoji="1" lang="ja-JP" altLang="en-US" dirty="0"/>
              <a:t>：</a:t>
            </a:r>
            <a:r>
              <a:rPr lang="en-US" altLang="ja-JP" dirty="0">
                <a:hlinkClick r:id="rId6"/>
              </a:rPr>
              <a:t>https://www.w3.org/TR/2019/WD-wot-scripting-api-20191028/</a:t>
            </a:r>
            <a:endParaRPr kumimoji="1" lang="en-US" altLang="ja-JP" dirty="0"/>
          </a:p>
          <a:p>
            <a:pPr lvl="1"/>
            <a:r>
              <a:rPr kumimoji="1" lang="en-US" altLang="ja-JP" dirty="0"/>
              <a:t>Binding Templates</a:t>
            </a:r>
            <a:r>
              <a:rPr kumimoji="1" lang="ja-JP" altLang="en-US" dirty="0"/>
              <a:t>：</a:t>
            </a:r>
            <a:r>
              <a:rPr lang="en-US" altLang="ja-JP" dirty="0">
                <a:hlinkClick r:id="rId7"/>
              </a:rPr>
              <a:t>https://www.w3.org/TR/2020/NOTE-wot-binding-templates-20200130/</a:t>
            </a:r>
            <a:endParaRPr kumimoji="1" lang="en-US" altLang="ja-JP" dirty="0"/>
          </a:p>
          <a:p>
            <a:pPr lvl="1"/>
            <a:r>
              <a:rPr kumimoji="1" lang="en-US" altLang="ja-JP" dirty="0"/>
              <a:t>Security and Privacy Guidelines</a:t>
            </a:r>
            <a:r>
              <a:rPr kumimoji="1" lang="ja-JP" altLang="en-US" dirty="0"/>
              <a:t>：</a:t>
            </a:r>
            <a:r>
              <a:rPr lang="en-US" altLang="ja-JP" dirty="0">
                <a:hlinkClick r:id="rId8"/>
              </a:rPr>
              <a:t>https://www.w3.org/TR/2019/NOTE-wot-security-20191106/</a:t>
            </a:r>
            <a:endParaRPr lang="en-US" altLang="ja-JP" dirty="0"/>
          </a:p>
          <a:p>
            <a:r>
              <a:rPr kumimoji="1" lang="ja-JP" altLang="en-US"/>
              <a:t>現在も仕様は更新中。特に、デバイス系規格とのマッピングに関する議論が盛んになってきてる。</a:t>
            </a:r>
            <a:endParaRPr kumimoji="1" lang="ja-JP" altLang="en-US" dirty="0"/>
          </a:p>
        </p:txBody>
      </p:sp>
      <p:sp>
        <p:nvSpPr>
          <p:cNvPr id="4" name="スライド番号プレースホルダー 3">
            <a:extLst>
              <a:ext uri="{FF2B5EF4-FFF2-40B4-BE49-F238E27FC236}">
                <a16:creationId xmlns:a16="http://schemas.microsoft.com/office/drawing/2014/main" id="{DAC37D90-5D2C-4A99-8C55-32B70DE571A7}"/>
              </a:ext>
            </a:extLst>
          </p:cNvPr>
          <p:cNvSpPr>
            <a:spLocks noGrp="1"/>
          </p:cNvSpPr>
          <p:nvPr>
            <p:ph type="sldNum" sz="quarter" idx="10"/>
          </p:nvPr>
        </p:nvSpPr>
        <p:spPr/>
        <p:txBody>
          <a:bodyPr/>
          <a:lstStyle/>
          <a:p>
            <a:fld id="{DE2B87E1-F9DF-4BEE-B07D-635D26011F4B}" type="slidenum">
              <a:rPr lang="de-DE" altLang="ja-JP" smtClean="0"/>
              <a:pPr/>
              <a:t>27</a:t>
            </a:fld>
            <a:endParaRPr lang="de-DE" altLang="ja-JP"/>
          </a:p>
        </p:txBody>
      </p:sp>
      <p:sp>
        <p:nvSpPr>
          <p:cNvPr id="5" name="フッター プレースホルダー 4">
            <a:extLst>
              <a:ext uri="{FF2B5EF4-FFF2-40B4-BE49-F238E27FC236}">
                <a16:creationId xmlns:a16="http://schemas.microsoft.com/office/drawing/2014/main" id="{BD0DEB16-A423-4A2C-89C8-3ADC94AE7D03}"/>
              </a:ext>
            </a:extLst>
          </p:cNvPr>
          <p:cNvSpPr>
            <a:spLocks noGrp="1"/>
          </p:cNvSpPr>
          <p:nvPr>
            <p:ph type="ftr" sz="quarter" idx="11"/>
          </p:nvPr>
        </p:nvSpPr>
        <p:spPr/>
        <p:txBody>
          <a:bodyPr/>
          <a:lstStyle/>
          <a:p>
            <a:r>
              <a:rPr lang="en-US" altLang="ja-JP"/>
              <a:t>Copyright 2020 Fujitsu Laboratories Ltd.</a:t>
            </a:r>
            <a:endParaRPr lang="de-DE" altLang="ja-JP" dirty="0"/>
          </a:p>
        </p:txBody>
      </p:sp>
    </p:spTree>
    <p:extLst>
      <p:ext uri="{BB962C8B-B14F-4D97-AF65-F5344CB8AC3E}">
        <p14:creationId xmlns:p14="http://schemas.microsoft.com/office/powerpoint/2010/main" val="1576650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4"/>
          </p:nvPr>
        </p:nvSpPr>
        <p:spPr/>
        <p:txBody>
          <a:bodyPr/>
          <a:lstStyle/>
          <a:p>
            <a:fld id="{E5C4FF1C-8F5E-4BC8-BCAF-207649A9C157}" type="slidenum">
              <a:rPr lang="de-DE" altLang="ja-JP" smtClean="0"/>
              <a:pPr/>
              <a:t>28</a:t>
            </a:fld>
            <a:endParaRPr lang="de-DE" altLang="ja-JP"/>
          </a:p>
        </p:txBody>
      </p:sp>
    </p:spTree>
    <p:extLst>
      <p:ext uri="{BB962C8B-B14F-4D97-AF65-F5344CB8AC3E}">
        <p14:creationId xmlns:p14="http://schemas.microsoft.com/office/powerpoint/2010/main" val="3380351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F4B7459A-9C6D-4C19-BE3A-DDA5A018D66E}"/>
              </a:ext>
            </a:extLst>
          </p:cNvPr>
          <p:cNvSpPr>
            <a:spLocks noGrp="1"/>
          </p:cNvSpPr>
          <p:nvPr>
            <p:ph idx="1"/>
          </p:nvPr>
        </p:nvSpPr>
        <p:spPr>
          <a:xfrm>
            <a:off x="251520" y="860744"/>
            <a:ext cx="8786813" cy="5592763"/>
          </a:xfrm>
          <a:noFill/>
        </p:spPr>
        <p:txBody>
          <a:bodyPr/>
          <a:lstStyle/>
          <a:p>
            <a:r>
              <a:rPr kumimoji="1" lang="ja-JP" altLang="en-US" dirty="0"/>
              <a:t>従来慣れ親しんだメディア</a:t>
            </a:r>
            <a:endParaRPr kumimoji="1" lang="en-US" altLang="ja-JP" dirty="0"/>
          </a:p>
          <a:p>
            <a:pPr lvl="1"/>
            <a:r>
              <a:rPr lang="ja-JP" altLang="en-US" dirty="0"/>
              <a:t>電話</a:t>
            </a:r>
            <a:endParaRPr lang="en-US" altLang="ja-JP" dirty="0"/>
          </a:p>
          <a:p>
            <a:pPr lvl="1"/>
            <a:r>
              <a:rPr lang="ja-JP" altLang="en-US" dirty="0"/>
              <a:t>レコード、</a:t>
            </a:r>
            <a:r>
              <a:rPr lang="en-US" altLang="ja-JP" dirty="0"/>
              <a:t>CD</a:t>
            </a:r>
          </a:p>
          <a:p>
            <a:pPr lvl="1"/>
            <a:r>
              <a:rPr lang="ja-JP" altLang="en-US" dirty="0"/>
              <a:t>ビデオ（</a:t>
            </a:r>
            <a:r>
              <a:rPr lang="en-US" altLang="ja-JP" dirty="0"/>
              <a:t>VHS</a:t>
            </a:r>
            <a:r>
              <a:rPr lang="ja-JP" altLang="en-US" dirty="0" err="1"/>
              <a:t>、</a:t>
            </a:r>
            <a:r>
              <a:rPr lang="en-US" altLang="ja-JP" dirty="0"/>
              <a:t>β</a:t>
            </a:r>
            <a:r>
              <a:rPr lang="ja-JP" altLang="en-US" dirty="0"/>
              <a:t>）、</a:t>
            </a:r>
            <a:r>
              <a:rPr lang="en-US" altLang="ja-JP" dirty="0"/>
              <a:t>DVD</a:t>
            </a:r>
          </a:p>
          <a:p>
            <a:r>
              <a:rPr kumimoji="1" lang="ja-JP" altLang="en-US" b="1" dirty="0">
                <a:solidFill>
                  <a:schemeClr val="accent2"/>
                </a:solidFill>
              </a:rPr>
              <a:t>インターネットで利用</a:t>
            </a:r>
            <a:r>
              <a:rPr kumimoji="1" lang="ja-JP" altLang="en-US" dirty="0"/>
              <a:t>できるようになった</a:t>
            </a:r>
            <a:endParaRPr kumimoji="1" lang="en-US" altLang="ja-JP" dirty="0"/>
          </a:p>
          <a:p>
            <a:pPr lvl="1"/>
            <a:r>
              <a:rPr lang="ja-JP" altLang="en-US" dirty="0"/>
              <a:t>インターネット電話、ビデオ会議、</a:t>
            </a:r>
            <a:r>
              <a:rPr lang="en-US" altLang="ja-JP" dirty="0"/>
              <a:t>SNS</a:t>
            </a:r>
          </a:p>
          <a:p>
            <a:pPr lvl="1"/>
            <a:r>
              <a:rPr kumimoji="1" lang="ja-JP" altLang="en-US" dirty="0"/>
              <a:t>音楽プレイヤ（</a:t>
            </a:r>
            <a:r>
              <a:rPr kumimoji="1" lang="en-US" altLang="ja-JP" dirty="0"/>
              <a:t>iTunes</a:t>
            </a:r>
            <a:r>
              <a:rPr kumimoji="1" lang="ja-JP" altLang="en-US" dirty="0" err="1"/>
              <a:t>、</a:t>
            </a:r>
            <a:r>
              <a:rPr kumimoji="1" lang="en-US" altLang="ja-JP" dirty="0"/>
              <a:t>Spotify</a:t>
            </a:r>
            <a:r>
              <a:rPr lang="ja-JP" altLang="en-US" dirty="0" err="1"/>
              <a:t>、</a:t>
            </a:r>
            <a:r>
              <a:rPr lang="ja-JP" altLang="en-US" dirty="0"/>
              <a:t>・・・</a:t>
            </a:r>
            <a:r>
              <a:rPr kumimoji="1" lang="ja-JP" altLang="en-US" dirty="0"/>
              <a:t>）</a:t>
            </a:r>
            <a:endParaRPr kumimoji="1" lang="en-US" altLang="ja-JP" dirty="0"/>
          </a:p>
          <a:p>
            <a:pPr lvl="1"/>
            <a:r>
              <a:rPr kumimoji="1" lang="ja-JP" altLang="en-US" dirty="0"/>
              <a:t>オンラインビデオ（</a:t>
            </a:r>
            <a:r>
              <a:rPr kumimoji="1" lang="en-US" altLang="ja-JP" dirty="0" err="1"/>
              <a:t>Youtube</a:t>
            </a:r>
            <a:r>
              <a:rPr lang="ja-JP" altLang="en-US" dirty="0" err="1"/>
              <a:t>、</a:t>
            </a:r>
            <a:r>
              <a:rPr lang="en-US" altLang="ja-JP" dirty="0"/>
              <a:t>Netflix</a:t>
            </a:r>
            <a:r>
              <a:rPr lang="ja-JP" altLang="en-US" dirty="0"/>
              <a:t>、・・・）</a:t>
            </a:r>
            <a:endParaRPr lang="en-US" altLang="ja-JP" dirty="0"/>
          </a:p>
          <a:p>
            <a:endParaRPr lang="en-US" altLang="ja-JP" dirty="0"/>
          </a:p>
          <a:p>
            <a:r>
              <a:rPr kumimoji="1" lang="ja-JP" altLang="en-US" b="1" dirty="0">
                <a:solidFill>
                  <a:schemeClr val="accent2"/>
                </a:solidFill>
              </a:rPr>
              <a:t>物理世界にあるものをデジタル化</a:t>
            </a:r>
            <a:r>
              <a:rPr kumimoji="1" lang="en-US" altLang="ja-JP" b="1" dirty="0">
                <a:solidFill>
                  <a:schemeClr val="accent2"/>
                </a:solidFill>
              </a:rPr>
              <a:t>(</a:t>
            </a:r>
            <a:r>
              <a:rPr lang="ja-JP" altLang="en-US" b="1" dirty="0">
                <a:solidFill>
                  <a:schemeClr val="accent2"/>
                </a:solidFill>
              </a:rPr>
              <a:t>仮想世界</a:t>
            </a:r>
            <a:r>
              <a:rPr lang="en-US" altLang="ja-JP" b="1" dirty="0">
                <a:solidFill>
                  <a:schemeClr val="accent2"/>
                </a:solidFill>
              </a:rPr>
              <a:t>)</a:t>
            </a:r>
            <a:r>
              <a:rPr lang="ja-JP" altLang="en-US" b="1" dirty="0">
                <a:solidFill>
                  <a:schemeClr val="accent2"/>
                </a:solidFill>
              </a:rPr>
              <a:t>＝デジタルツイン</a:t>
            </a:r>
            <a:endParaRPr lang="en-US" altLang="ja-JP" b="1" dirty="0">
              <a:solidFill>
                <a:schemeClr val="accent2"/>
              </a:solidFill>
            </a:endParaRPr>
          </a:p>
          <a:p>
            <a:pPr lvl="1"/>
            <a:r>
              <a:rPr kumimoji="1" lang="ja-JP" altLang="en-US" dirty="0"/>
              <a:t>現在、家、ビル、工場、街などがデジタル化されつつある</a:t>
            </a:r>
            <a:endParaRPr lang="en-US" altLang="ja-JP" dirty="0"/>
          </a:p>
          <a:p>
            <a:pPr lvl="1"/>
            <a:r>
              <a:rPr kumimoji="1" lang="ja-JP" altLang="en-US" dirty="0"/>
              <a:t>快適な家・ビル、効率的な工場、住みやすい街</a:t>
            </a:r>
            <a:endParaRPr kumimoji="1" lang="en-US" altLang="ja-JP" dirty="0"/>
          </a:p>
          <a:p>
            <a:pPr lvl="1"/>
            <a:r>
              <a:rPr kumimoji="1" lang="ja-JP" altLang="en-US" dirty="0"/>
              <a:t>新しいサービスとして提供される</a:t>
            </a:r>
            <a:endParaRPr kumimoji="1" lang="en-US" altLang="ja-JP"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53793" y="1340768"/>
            <a:ext cx="3778574" cy="2520280"/>
          </a:xfrm>
          <a:prstGeom prst="rect">
            <a:avLst/>
          </a:prstGeom>
        </p:spPr>
      </p:pic>
      <p:sp>
        <p:nvSpPr>
          <p:cNvPr id="2" name="タイトル 1">
            <a:extLst>
              <a:ext uri="{FF2B5EF4-FFF2-40B4-BE49-F238E27FC236}">
                <a16:creationId xmlns:a16="http://schemas.microsoft.com/office/drawing/2014/main" id="{77E927AE-ABB6-42E7-AA05-7D4D0E2A6DE7}"/>
              </a:ext>
            </a:extLst>
          </p:cNvPr>
          <p:cNvSpPr>
            <a:spLocks noGrp="1"/>
          </p:cNvSpPr>
          <p:nvPr>
            <p:ph type="title"/>
          </p:nvPr>
        </p:nvSpPr>
        <p:spPr/>
        <p:txBody>
          <a:bodyPr/>
          <a:lstStyle/>
          <a:p>
            <a:r>
              <a:rPr kumimoji="1" lang="ja-JP" altLang="en-US" dirty="0"/>
              <a:t>デジタル化（</a:t>
            </a:r>
            <a:r>
              <a:rPr kumimoji="1" lang="en-US" altLang="ja-JP" dirty="0"/>
              <a:t>digitalization</a:t>
            </a:r>
            <a:r>
              <a:rPr kumimoji="1" lang="ja-JP" altLang="en-US" dirty="0"/>
              <a:t>）</a:t>
            </a:r>
          </a:p>
        </p:txBody>
      </p:sp>
      <p:sp>
        <p:nvSpPr>
          <p:cNvPr id="5" name="フッター プレースホルダー 4">
            <a:extLst>
              <a:ext uri="{FF2B5EF4-FFF2-40B4-BE49-F238E27FC236}">
                <a16:creationId xmlns:a16="http://schemas.microsoft.com/office/drawing/2014/main" id="{13602978-3934-41C8-B504-B0A8D38BACBD}"/>
              </a:ext>
            </a:extLst>
          </p:cNvPr>
          <p:cNvSpPr>
            <a:spLocks noGrp="1"/>
          </p:cNvSpPr>
          <p:nvPr>
            <p:ph type="ftr" sz="quarter" idx="11"/>
          </p:nvPr>
        </p:nvSpPr>
        <p:spPr/>
        <p:txBody>
          <a:bodyPr/>
          <a:lstStyle/>
          <a:p>
            <a:r>
              <a:rPr lang="en-US" altLang="ja-JP"/>
              <a:t>Copyright 2020 Fujitsu Laboratories Ltd.</a:t>
            </a:r>
            <a:endParaRPr lang="de-DE" altLang="ja-JP" dirty="0"/>
          </a:p>
        </p:txBody>
      </p:sp>
      <p:sp>
        <p:nvSpPr>
          <p:cNvPr id="8" name="スライド番号プレースホルダー 7"/>
          <p:cNvSpPr>
            <a:spLocks noGrp="1"/>
          </p:cNvSpPr>
          <p:nvPr>
            <p:ph type="sldNum" sz="quarter" idx="10"/>
          </p:nvPr>
        </p:nvSpPr>
        <p:spPr/>
        <p:txBody>
          <a:bodyPr/>
          <a:lstStyle/>
          <a:p>
            <a:fld id="{DE2B87E1-F9DF-4BEE-B07D-635D26011F4B}" type="slidenum">
              <a:rPr lang="de-DE" altLang="ja-JP" smtClean="0"/>
              <a:pPr/>
              <a:t>2</a:t>
            </a:fld>
            <a:endParaRPr lang="de-DE" altLang="ja-JP"/>
          </a:p>
        </p:txBody>
      </p:sp>
    </p:spTree>
    <p:extLst>
      <p:ext uri="{BB962C8B-B14F-4D97-AF65-F5344CB8AC3E}">
        <p14:creationId xmlns:p14="http://schemas.microsoft.com/office/powerpoint/2010/main" val="2488159204"/>
      </p:ext>
    </p:extLst>
  </p:cSld>
  <p:clrMapOvr>
    <a:masterClrMapping/>
  </p:clrMapOvr>
  <mc:AlternateContent xmlns:mc="http://schemas.openxmlformats.org/markup-compatibility/2006" xmlns:p14="http://schemas.microsoft.com/office/powerpoint/2010/main">
    <mc:Choice Requires="p14">
      <p:transition spd="slow" p14:dur="2000" advTm="59615"/>
    </mc:Choice>
    <mc:Fallback xmlns="">
      <p:transition spd="slow" advTm="596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デジタルトランスフォーメーション（</a:t>
            </a:r>
            <a:r>
              <a:rPr kumimoji="1" lang="en-US" altLang="ja-JP" dirty="0"/>
              <a:t>DX</a:t>
            </a:r>
            <a:r>
              <a:rPr kumimoji="1" lang="ja-JP" altLang="en-US" dirty="0"/>
              <a:t>）</a:t>
            </a:r>
          </a:p>
        </p:txBody>
      </p:sp>
      <p:sp>
        <p:nvSpPr>
          <p:cNvPr id="3" name="コンテンツ プレースホルダー 2"/>
          <p:cNvSpPr>
            <a:spLocks noGrp="1"/>
          </p:cNvSpPr>
          <p:nvPr>
            <p:ph idx="1"/>
          </p:nvPr>
        </p:nvSpPr>
        <p:spPr>
          <a:xfrm>
            <a:off x="168275" y="869951"/>
            <a:ext cx="8786813" cy="1863268"/>
          </a:xfrm>
        </p:spPr>
        <p:txBody>
          <a:bodyPr/>
          <a:lstStyle/>
          <a:p>
            <a:r>
              <a:rPr lang="ja-JP" altLang="en-US" dirty="0"/>
              <a:t>「デジタルツイン」を活用し、様々な課題を解決する</a:t>
            </a:r>
            <a:endParaRPr lang="en-US" altLang="ja-JP" dirty="0"/>
          </a:p>
          <a:p>
            <a:pPr lvl="1"/>
            <a:r>
              <a:rPr lang="ja-JP" altLang="en-US" dirty="0"/>
              <a:t>スマートホーム、ビルディング、ファクトリ、・・・は、この一部</a:t>
            </a:r>
            <a:endParaRPr lang="en-US" altLang="ja-JP" dirty="0"/>
          </a:p>
          <a:p>
            <a:pPr lvl="2"/>
            <a:r>
              <a:rPr lang="ja-JP" altLang="en-US" dirty="0"/>
              <a:t>エネルギー消費の削減、工場・農業生産の効率化、売り上げ予測、・・・</a:t>
            </a:r>
            <a:endParaRPr lang="en-US" altLang="ja-JP" dirty="0"/>
          </a:p>
          <a:p>
            <a:pPr lvl="1"/>
            <a:r>
              <a:rPr lang="ja-JP" altLang="en-US" dirty="0"/>
              <a:t>物理世界は多様であり、多くのモノはネットワークにつながっていない</a:t>
            </a:r>
            <a:endParaRPr lang="en-US" altLang="ja-JP" dirty="0"/>
          </a:p>
          <a:p>
            <a:pPr lvl="2"/>
            <a:r>
              <a:rPr lang="en-US" altLang="ja-JP" dirty="0"/>
              <a:t>Web</a:t>
            </a:r>
            <a:r>
              <a:rPr lang="ja-JP" altLang="en-US" dirty="0"/>
              <a:t>技術による解決・・・</a:t>
            </a:r>
            <a:r>
              <a:rPr lang="en-US" altLang="ja-JP" dirty="0"/>
              <a:t>Web of Things</a:t>
            </a:r>
          </a:p>
        </p:txBody>
      </p:sp>
      <p:sp>
        <p:nvSpPr>
          <p:cNvPr id="5" name="フッター プレースホルダー 4"/>
          <p:cNvSpPr>
            <a:spLocks noGrp="1"/>
          </p:cNvSpPr>
          <p:nvPr>
            <p:ph type="ftr" sz="quarter" idx="11"/>
          </p:nvPr>
        </p:nvSpPr>
        <p:spPr/>
        <p:txBody>
          <a:bodyPr/>
          <a:lstStyle/>
          <a:p>
            <a:r>
              <a:rPr lang="en-US" altLang="ja-JP"/>
              <a:t>Copyright 2020 Fujitsu Laboratories Ltd.</a:t>
            </a:r>
            <a:endParaRPr lang="de-DE" altLang="ja-JP" dirty="0"/>
          </a:p>
        </p:txBody>
      </p:sp>
      <p:grpSp>
        <p:nvGrpSpPr>
          <p:cNvPr id="6" name="グループ化 5">
            <a:extLst>
              <a:ext uri="{FF2B5EF4-FFF2-40B4-BE49-F238E27FC236}">
                <a16:creationId xmlns:a16="http://schemas.microsoft.com/office/drawing/2014/main" id="{6BEBBEAE-ED2C-4932-AE50-02815B831E63}"/>
              </a:ext>
            </a:extLst>
          </p:cNvPr>
          <p:cNvGrpSpPr/>
          <p:nvPr/>
        </p:nvGrpSpPr>
        <p:grpSpPr>
          <a:xfrm>
            <a:off x="2051720" y="3208051"/>
            <a:ext cx="6229870" cy="3364373"/>
            <a:chOff x="539552" y="3172362"/>
            <a:chExt cx="6229870" cy="3364373"/>
          </a:xfrm>
        </p:grpSpPr>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172362"/>
              <a:ext cx="6229870" cy="3364373"/>
            </a:xfrm>
            <a:prstGeom prst="rect">
              <a:avLst/>
            </a:prstGeom>
          </p:spPr>
        </p:pic>
        <p:sp>
          <p:nvSpPr>
            <p:cNvPr id="4" name="楕円 3">
              <a:extLst>
                <a:ext uri="{FF2B5EF4-FFF2-40B4-BE49-F238E27FC236}">
                  <a16:creationId xmlns:a16="http://schemas.microsoft.com/office/drawing/2014/main" id="{285EFC23-F761-42E7-B5F6-232AF966A9F8}"/>
                </a:ext>
              </a:extLst>
            </p:cNvPr>
            <p:cNvSpPr/>
            <p:nvPr/>
          </p:nvSpPr>
          <p:spPr bwMode="gray">
            <a:xfrm>
              <a:off x="2339752" y="465313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1" name="楕円 10">
              <a:extLst>
                <a:ext uri="{FF2B5EF4-FFF2-40B4-BE49-F238E27FC236}">
                  <a16:creationId xmlns:a16="http://schemas.microsoft.com/office/drawing/2014/main" id="{7B3208BD-5DE1-498F-924E-6AC6014947EF}"/>
                </a:ext>
              </a:extLst>
            </p:cNvPr>
            <p:cNvSpPr/>
            <p:nvPr/>
          </p:nvSpPr>
          <p:spPr bwMode="gray">
            <a:xfrm>
              <a:off x="3059832" y="465313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2" name="楕円 11">
              <a:extLst>
                <a:ext uri="{FF2B5EF4-FFF2-40B4-BE49-F238E27FC236}">
                  <a16:creationId xmlns:a16="http://schemas.microsoft.com/office/drawing/2014/main" id="{F388CB12-4D51-43D4-A1B5-4323988B3D56}"/>
                </a:ext>
              </a:extLst>
            </p:cNvPr>
            <p:cNvSpPr/>
            <p:nvPr/>
          </p:nvSpPr>
          <p:spPr bwMode="gray">
            <a:xfrm>
              <a:off x="3347864" y="501317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3" name="楕円 12">
              <a:extLst>
                <a:ext uri="{FF2B5EF4-FFF2-40B4-BE49-F238E27FC236}">
                  <a16:creationId xmlns:a16="http://schemas.microsoft.com/office/drawing/2014/main" id="{3A4BB39D-353C-4B17-888F-3B218F625D20}"/>
                </a:ext>
              </a:extLst>
            </p:cNvPr>
            <p:cNvSpPr/>
            <p:nvPr/>
          </p:nvSpPr>
          <p:spPr bwMode="gray">
            <a:xfrm>
              <a:off x="4139952" y="4918419"/>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4" name="楕円 13">
              <a:extLst>
                <a:ext uri="{FF2B5EF4-FFF2-40B4-BE49-F238E27FC236}">
                  <a16:creationId xmlns:a16="http://schemas.microsoft.com/office/drawing/2014/main" id="{B2D86873-B3CA-4A4D-AEB2-B05C68BDE5E9}"/>
                </a:ext>
              </a:extLst>
            </p:cNvPr>
            <p:cNvSpPr/>
            <p:nvPr/>
          </p:nvSpPr>
          <p:spPr bwMode="gray">
            <a:xfrm>
              <a:off x="4932040" y="4823662"/>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6" name="楕円 15">
              <a:extLst>
                <a:ext uri="{FF2B5EF4-FFF2-40B4-BE49-F238E27FC236}">
                  <a16:creationId xmlns:a16="http://schemas.microsoft.com/office/drawing/2014/main" id="{F2BE28FF-7160-4B5B-967F-2EA555616BA6}"/>
                </a:ext>
              </a:extLst>
            </p:cNvPr>
            <p:cNvSpPr/>
            <p:nvPr/>
          </p:nvSpPr>
          <p:spPr bwMode="gray">
            <a:xfrm>
              <a:off x="4264534" y="4437112"/>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7" name="楕円 16">
              <a:extLst>
                <a:ext uri="{FF2B5EF4-FFF2-40B4-BE49-F238E27FC236}">
                  <a16:creationId xmlns:a16="http://schemas.microsoft.com/office/drawing/2014/main" id="{1A30F550-194C-44B2-9126-77ABA2CEFD75}"/>
                </a:ext>
              </a:extLst>
            </p:cNvPr>
            <p:cNvSpPr/>
            <p:nvPr/>
          </p:nvSpPr>
          <p:spPr bwMode="gray">
            <a:xfrm>
              <a:off x="4602469" y="4149080"/>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8" name="楕円 17">
              <a:extLst>
                <a:ext uri="{FF2B5EF4-FFF2-40B4-BE49-F238E27FC236}">
                  <a16:creationId xmlns:a16="http://schemas.microsoft.com/office/drawing/2014/main" id="{91705C06-C901-45F1-BA6C-6D5B1B234038}"/>
                </a:ext>
              </a:extLst>
            </p:cNvPr>
            <p:cNvSpPr/>
            <p:nvPr/>
          </p:nvSpPr>
          <p:spPr bwMode="gray">
            <a:xfrm>
              <a:off x="4962154" y="4365104"/>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19" name="楕円 18">
              <a:extLst>
                <a:ext uri="{FF2B5EF4-FFF2-40B4-BE49-F238E27FC236}">
                  <a16:creationId xmlns:a16="http://schemas.microsoft.com/office/drawing/2014/main" id="{E86CEDF5-0ACB-489F-8615-B70E80E94DFD}"/>
                </a:ext>
              </a:extLst>
            </p:cNvPr>
            <p:cNvSpPr/>
            <p:nvPr/>
          </p:nvSpPr>
          <p:spPr bwMode="gray">
            <a:xfrm>
              <a:off x="5580112" y="449898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0" name="楕円 19">
              <a:extLst>
                <a:ext uri="{FF2B5EF4-FFF2-40B4-BE49-F238E27FC236}">
                  <a16:creationId xmlns:a16="http://schemas.microsoft.com/office/drawing/2014/main" id="{B8B677A7-FF5B-4720-905B-ED09ACBC5757}"/>
                </a:ext>
              </a:extLst>
            </p:cNvPr>
            <p:cNvSpPr/>
            <p:nvPr/>
          </p:nvSpPr>
          <p:spPr bwMode="gray">
            <a:xfrm>
              <a:off x="6228184" y="4365104"/>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1" name="楕円 20">
              <a:extLst>
                <a:ext uri="{FF2B5EF4-FFF2-40B4-BE49-F238E27FC236}">
                  <a16:creationId xmlns:a16="http://schemas.microsoft.com/office/drawing/2014/main" id="{E59315FA-C92A-475F-AE85-A28D15AAFA2D}"/>
                </a:ext>
              </a:extLst>
            </p:cNvPr>
            <p:cNvSpPr/>
            <p:nvPr/>
          </p:nvSpPr>
          <p:spPr bwMode="gray">
            <a:xfrm>
              <a:off x="6588224" y="4882415"/>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2" name="楕円 21">
              <a:extLst>
                <a:ext uri="{FF2B5EF4-FFF2-40B4-BE49-F238E27FC236}">
                  <a16:creationId xmlns:a16="http://schemas.microsoft.com/office/drawing/2014/main" id="{CC132963-DFD0-4907-90CB-12AF4C9ACE32}"/>
                </a:ext>
              </a:extLst>
            </p:cNvPr>
            <p:cNvSpPr/>
            <p:nvPr/>
          </p:nvSpPr>
          <p:spPr bwMode="gray">
            <a:xfrm>
              <a:off x="5940152" y="5009541"/>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3" name="楕円 22">
              <a:extLst>
                <a:ext uri="{FF2B5EF4-FFF2-40B4-BE49-F238E27FC236}">
                  <a16:creationId xmlns:a16="http://schemas.microsoft.com/office/drawing/2014/main" id="{E8F83A31-9758-4C9D-B9D5-0BCE7E829557}"/>
                </a:ext>
              </a:extLst>
            </p:cNvPr>
            <p:cNvSpPr/>
            <p:nvPr/>
          </p:nvSpPr>
          <p:spPr bwMode="gray">
            <a:xfrm>
              <a:off x="5292080" y="5136667"/>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4" name="楕円 23">
              <a:extLst>
                <a:ext uri="{FF2B5EF4-FFF2-40B4-BE49-F238E27FC236}">
                  <a16:creationId xmlns:a16="http://schemas.microsoft.com/office/drawing/2014/main" id="{E197B947-079A-47B1-9515-B9C26AB842D5}"/>
                </a:ext>
              </a:extLst>
            </p:cNvPr>
            <p:cNvSpPr/>
            <p:nvPr/>
          </p:nvSpPr>
          <p:spPr bwMode="gray">
            <a:xfrm>
              <a:off x="4620370" y="5045545"/>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5" name="楕円 24">
              <a:extLst>
                <a:ext uri="{FF2B5EF4-FFF2-40B4-BE49-F238E27FC236}">
                  <a16:creationId xmlns:a16="http://schemas.microsoft.com/office/drawing/2014/main" id="{7C43390A-F817-429F-B969-E9E0CB8DE59E}"/>
                </a:ext>
              </a:extLst>
            </p:cNvPr>
            <p:cNvSpPr/>
            <p:nvPr/>
          </p:nvSpPr>
          <p:spPr bwMode="gray">
            <a:xfrm>
              <a:off x="3654487" y="4570994"/>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6" name="楕円 25">
              <a:extLst>
                <a:ext uri="{FF2B5EF4-FFF2-40B4-BE49-F238E27FC236}">
                  <a16:creationId xmlns:a16="http://schemas.microsoft.com/office/drawing/2014/main" id="{1FDCF023-5850-4801-9E2D-89B7806559A8}"/>
                </a:ext>
              </a:extLst>
            </p:cNvPr>
            <p:cNvSpPr/>
            <p:nvPr/>
          </p:nvSpPr>
          <p:spPr bwMode="gray">
            <a:xfrm>
              <a:off x="2688604" y="4096443"/>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7" name="楕円 26">
              <a:extLst>
                <a:ext uri="{FF2B5EF4-FFF2-40B4-BE49-F238E27FC236}">
                  <a16:creationId xmlns:a16="http://schemas.microsoft.com/office/drawing/2014/main" id="{A275676C-3F4F-47ED-9AB0-A0C95F924F00}"/>
                </a:ext>
              </a:extLst>
            </p:cNvPr>
            <p:cNvSpPr/>
            <p:nvPr/>
          </p:nvSpPr>
          <p:spPr bwMode="gray">
            <a:xfrm>
              <a:off x="1331640" y="409512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8" name="楕円 27">
              <a:extLst>
                <a:ext uri="{FF2B5EF4-FFF2-40B4-BE49-F238E27FC236}">
                  <a16:creationId xmlns:a16="http://schemas.microsoft.com/office/drawing/2014/main" id="{FFE51F0F-DE30-4D1B-A03A-C4C076145164}"/>
                </a:ext>
              </a:extLst>
            </p:cNvPr>
            <p:cNvSpPr/>
            <p:nvPr/>
          </p:nvSpPr>
          <p:spPr bwMode="gray">
            <a:xfrm>
              <a:off x="1043608" y="4221088"/>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29" name="楕円 28">
              <a:extLst>
                <a:ext uri="{FF2B5EF4-FFF2-40B4-BE49-F238E27FC236}">
                  <a16:creationId xmlns:a16="http://schemas.microsoft.com/office/drawing/2014/main" id="{83DC50E7-EC6A-4AC9-A0B7-A6F4905BCC22}"/>
                </a:ext>
              </a:extLst>
            </p:cNvPr>
            <p:cNvSpPr/>
            <p:nvPr/>
          </p:nvSpPr>
          <p:spPr bwMode="gray">
            <a:xfrm>
              <a:off x="1283348" y="4498986"/>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0" name="楕円 29">
              <a:extLst>
                <a:ext uri="{FF2B5EF4-FFF2-40B4-BE49-F238E27FC236}">
                  <a16:creationId xmlns:a16="http://schemas.microsoft.com/office/drawing/2014/main" id="{119E82F3-FA3A-4CA7-A834-8CCBC15C8D05}"/>
                </a:ext>
              </a:extLst>
            </p:cNvPr>
            <p:cNvSpPr/>
            <p:nvPr/>
          </p:nvSpPr>
          <p:spPr bwMode="gray">
            <a:xfrm>
              <a:off x="1838259" y="4638431"/>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1" name="楕円 30">
              <a:extLst>
                <a:ext uri="{FF2B5EF4-FFF2-40B4-BE49-F238E27FC236}">
                  <a16:creationId xmlns:a16="http://schemas.microsoft.com/office/drawing/2014/main" id="{93367452-AE5A-47DF-B1B4-7016FD0034D0}"/>
                </a:ext>
              </a:extLst>
            </p:cNvPr>
            <p:cNvSpPr/>
            <p:nvPr/>
          </p:nvSpPr>
          <p:spPr bwMode="gray">
            <a:xfrm>
              <a:off x="2206775" y="4973537"/>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2" name="楕円 31">
              <a:extLst>
                <a:ext uri="{FF2B5EF4-FFF2-40B4-BE49-F238E27FC236}">
                  <a16:creationId xmlns:a16="http://schemas.microsoft.com/office/drawing/2014/main" id="{6A973576-6A4A-4C95-9434-87F375DB0211}"/>
                </a:ext>
              </a:extLst>
            </p:cNvPr>
            <p:cNvSpPr/>
            <p:nvPr/>
          </p:nvSpPr>
          <p:spPr bwMode="gray">
            <a:xfrm>
              <a:off x="2575291" y="5308643"/>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3" name="楕円 32">
              <a:extLst>
                <a:ext uri="{FF2B5EF4-FFF2-40B4-BE49-F238E27FC236}">
                  <a16:creationId xmlns:a16="http://schemas.microsoft.com/office/drawing/2014/main" id="{4B031C4B-9486-4B18-A6F0-62E34087DF2D}"/>
                </a:ext>
              </a:extLst>
            </p:cNvPr>
            <p:cNvSpPr/>
            <p:nvPr/>
          </p:nvSpPr>
          <p:spPr bwMode="gray">
            <a:xfrm>
              <a:off x="1691680" y="5172671"/>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4" name="楕円 33">
              <a:extLst>
                <a:ext uri="{FF2B5EF4-FFF2-40B4-BE49-F238E27FC236}">
                  <a16:creationId xmlns:a16="http://schemas.microsoft.com/office/drawing/2014/main" id="{281DD5C3-89CB-454C-B8AC-319CC48A4F3D}"/>
                </a:ext>
              </a:extLst>
            </p:cNvPr>
            <p:cNvSpPr/>
            <p:nvPr/>
          </p:nvSpPr>
          <p:spPr bwMode="gray">
            <a:xfrm>
              <a:off x="1238130" y="4753761"/>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5" name="楕円 34">
              <a:extLst>
                <a:ext uri="{FF2B5EF4-FFF2-40B4-BE49-F238E27FC236}">
                  <a16:creationId xmlns:a16="http://schemas.microsoft.com/office/drawing/2014/main" id="{4D214F08-07A2-40AD-BE7A-165FB7E671D6}"/>
                </a:ext>
              </a:extLst>
            </p:cNvPr>
            <p:cNvSpPr/>
            <p:nvPr/>
          </p:nvSpPr>
          <p:spPr bwMode="gray">
            <a:xfrm>
              <a:off x="985268" y="4673530"/>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36" name="楕円 35">
              <a:extLst>
                <a:ext uri="{FF2B5EF4-FFF2-40B4-BE49-F238E27FC236}">
                  <a16:creationId xmlns:a16="http://schemas.microsoft.com/office/drawing/2014/main" id="{0152C524-11CD-4E18-A23D-BF67013A49ED}"/>
                </a:ext>
              </a:extLst>
            </p:cNvPr>
            <p:cNvSpPr/>
            <p:nvPr/>
          </p:nvSpPr>
          <p:spPr bwMode="gray">
            <a:xfrm>
              <a:off x="683568" y="4257092"/>
              <a:ext cx="72008" cy="72008"/>
            </a:xfrm>
            <a:prstGeom prst="ellipse">
              <a:avLst/>
            </a:prstGeom>
            <a:solidFill>
              <a:srgbClr val="FF0000"/>
            </a:solidFill>
            <a:ln w="9525" cap="flat" cmpd="sng" algn="ctr">
              <a:solidFill>
                <a:srgbClr val="B1B1AC"/>
              </a:solidFill>
              <a:prstDash val="solid"/>
              <a:round/>
              <a:headEnd type="none" w="med" len="med"/>
              <a:tailEnd type="none" w="med" len="me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grpSp>
      <p:sp>
        <p:nvSpPr>
          <p:cNvPr id="37" name="テキスト ボックス 36">
            <a:extLst>
              <a:ext uri="{FF2B5EF4-FFF2-40B4-BE49-F238E27FC236}">
                <a16:creationId xmlns:a16="http://schemas.microsoft.com/office/drawing/2014/main" id="{8E3A51BA-7EB5-431B-BFFA-089C91FEB873}"/>
              </a:ext>
            </a:extLst>
          </p:cNvPr>
          <p:cNvSpPr txBox="1"/>
          <p:nvPr/>
        </p:nvSpPr>
        <p:spPr>
          <a:xfrm>
            <a:off x="579780" y="5603701"/>
            <a:ext cx="1482860" cy="338554"/>
          </a:xfrm>
          <a:prstGeom prst="rect">
            <a:avLst/>
          </a:prstGeom>
          <a:noFill/>
        </p:spPr>
        <p:txBody>
          <a:bodyPr vert="horz" wrap="square" rtlCol="0">
            <a:spAutoFit/>
          </a:bodyPr>
          <a:lstStyle/>
          <a:p>
            <a:r>
              <a:rPr lang="ja-JP" altLang="en-US" sz="1600" b="1" dirty="0">
                <a:latin typeface="Meiryo UI" panose="020B0604030504040204" pitchFamily="50" charset="-128"/>
                <a:ea typeface="Meiryo UI" panose="020B0604030504040204" pitchFamily="50" charset="-128"/>
              </a:rPr>
              <a:t>物理世界</a:t>
            </a:r>
            <a:endParaRPr lang="en-US" altLang="ja-JP" sz="1600" b="1" dirty="0">
              <a:latin typeface="Meiryo UI" panose="020B0604030504040204" pitchFamily="50" charset="-128"/>
              <a:ea typeface="Meiryo UI" panose="020B0604030504040204" pitchFamily="50" charset="-128"/>
            </a:endParaRPr>
          </a:p>
        </p:txBody>
      </p:sp>
      <p:sp>
        <p:nvSpPr>
          <p:cNvPr id="38" name="テキスト ボックス 37">
            <a:extLst>
              <a:ext uri="{FF2B5EF4-FFF2-40B4-BE49-F238E27FC236}">
                <a16:creationId xmlns:a16="http://schemas.microsoft.com/office/drawing/2014/main" id="{F04E4534-C82A-4B77-9C67-68CC2AFDEF72}"/>
              </a:ext>
            </a:extLst>
          </p:cNvPr>
          <p:cNvSpPr txBox="1"/>
          <p:nvPr/>
        </p:nvSpPr>
        <p:spPr>
          <a:xfrm>
            <a:off x="712269" y="3606655"/>
            <a:ext cx="1241855" cy="338554"/>
          </a:xfrm>
          <a:prstGeom prst="rect">
            <a:avLst/>
          </a:prstGeom>
          <a:noFill/>
        </p:spPr>
        <p:txBody>
          <a:bodyPr vert="horz" wrap="square" rtlCol="0">
            <a:spAutoFit/>
          </a:bodyPr>
          <a:lstStyle/>
          <a:p>
            <a:r>
              <a:rPr lang="ja-JP" altLang="en-US" sz="1600" b="1" dirty="0">
                <a:latin typeface="Meiryo UI" panose="020B0604030504040204" pitchFamily="50" charset="-128"/>
                <a:ea typeface="Meiryo UI" panose="020B0604030504040204" pitchFamily="50" charset="-128"/>
              </a:rPr>
              <a:t>仮想世界</a:t>
            </a:r>
            <a:endParaRPr lang="en-US" altLang="ja-JP" sz="1600" b="1" dirty="0">
              <a:latin typeface="Meiryo UI" panose="020B0604030504040204" pitchFamily="50" charset="-128"/>
              <a:ea typeface="Meiryo UI" panose="020B0604030504040204" pitchFamily="50" charset="-128"/>
            </a:endParaRPr>
          </a:p>
        </p:txBody>
      </p:sp>
      <p:sp>
        <p:nvSpPr>
          <p:cNvPr id="8" name="雲 7">
            <a:extLst>
              <a:ext uri="{FF2B5EF4-FFF2-40B4-BE49-F238E27FC236}">
                <a16:creationId xmlns:a16="http://schemas.microsoft.com/office/drawing/2014/main" id="{ACA3F41F-1D32-4D71-8E30-53DDA2867B1F}"/>
              </a:ext>
            </a:extLst>
          </p:cNvPr>
          <p:cNvSpPr/>
          <p:nvPr/>
        </p:nvSpPr>
        <p:spPr bwMode="gray">
          <a:xfrm>
            <a:off x="2757257" y="2952817"/>
            <a:ext cx="4522717" cy="936104"/>
          </a:xfrm>
          <a:prstGeom prst="cloud">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defTabSz="914400" rtl="0" eaLnBrk="1" fontAlgn="ctr" latinLnBrk="0" hangingPunct="1">
              <a:lnSpc>
                <a:spcPct val="100000"/>
              </a:lnSpc>
              <a:spcBef>
                <a:spcPct val="0"/>
              </a:spcBef>
              <a:spcAft>
                <a:spcPct val="0"/>
              </a:spcAft>
              <a:buClrTx/>
              <a:buSzTx/>
              <a:buFontTx/>
              <a:buNone/>
              <a:tabLst/>
            </a:pP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クラウド</a:t>
            </a:r>
            <a:endPar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endParaRPr>
          </a:p>
          <a:p>
            <a:pPr marL="0" marR="0" indent="0" defTabSz="914400" rtl="0" eaLnBrk="1" fontAlgn="ctr" latinLnBrk="0" hangingPunct="1">
              <a:lnSpc>
                <a:spcPct val="100000"/>
              </a:lnSpc>
              <a:spcBef>
                <a:spcPct val="0"/>
              </a:spcBef>
              <a:spcAft>
                <a:spcPct val="0"/>
              </a:spcAft>
              <a:buClrTx/>
              <a:buSzTx/>
              <a:buFontTx/>
              <a:buNone/>
              <a:tabLst/>
            </a:pPr>
            <a:r>
              <a:rPr kumimoji="1" lang="en-US" altLang="ja-JP" sz="1800" b="0" i="0" u="none" strike="noStrike" cap="none" normalizeH="0" baseline="0" dirty="0">
                <a:ln>
                  <a:noFill/>
                </a:ln>
                <a:effectLst/>
                <a:latin typeface="Meiryo UI" panose="020B0604030504040204" pitchFamily="50" charset="-128"/>
                <a:ea typeface="Meiryo UI" panose="020B0604030504040204" pitchFamily="50" charset="-128"/>
              </a:rPr>
              <a:t>AI</a:t>
            </a:r>
            <a:r>
              <a:rPr kumimoji="1" lang="ja-JP" altLang="en-US" sz="1800" b="0" i="0" u="none" strike="noStrike" cap="none" normalizeH="0" baseline="0" dirty="0">
                <a:ln>
                  <a:noFill/>
                </a:ln>
                <a:effectLst/>
                <a:latin typeface="Meiryo UI" panose="020B0604030504040204" pitchFamily="50" charset="-128"/>
                <a:ea typeface="Meiryo UI" panose="020B0604030504040204" pitchFamily="50" charset="-128"/>
              </a:rPr>
              <a:t>＋シミュレーション</a:t>
            </a:r>
          </a:p>
        </p:txBody>
      </p:sp>
      <p:cxnSp>
        <p:nvCxnSpPr>
          <p:cNvPr id="39" name="直線矢印コネクタ 38">
            <a:extLst>
              <a:ext uri="{FF2B5EF4-FFF2-40B4-BE49-F238E27FC236}">
                <a16:creationId xmlns:a16="http://schemas.microsoft.com/office/drawing/2014/main" id="{6CEB0AD9-E362-4C8B-908E-4D95F231AA6C}"/>
              </a:ext>
            </a:extLst>
          </p:cNvPr>
          <p:cNvCxnSpPr>
            <a:stCxn id="27" idx="6"/>
          </p:cNvCxnSpPr>
          <p:nvPr/>
        </p:nvCxnSpPr>
        <p:spPr bwMode="auto">
          <a:xfrm flipV="1">
            <a:off x="2915816" y="3692564"/>
            <a:ext cx="1356964" cy="474255"/>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1" name="直線矢印コネクタ 40">
            <a:extLst>
              <a:ext uri="{FF2B5EF4-FFF2-40B4-BE49-F238E27FC236}">
                <a16:creationId xmlns:a16="http://schemas.microsoft.com/office/drawing/2014/main" id="{388E675D-D237-4200-89D3-A83A37949013}"/>
              </a:ext>
            </a:extLst>
          </p:cNvPr>
          <p:cNvCxnSpPr>
            <a:stCxn id="30" idx="7"/>
          </p:cNvCxnSpPr>
          <p:nvPr/>
        </p:nvCxnSpPr>
        <p:spPr bwMode="auto">
          <a:xfrm flipV="1">
            <a:off x="3411890" y="3762662"/>
            <a:ext cx="1032664" cy="922003"/>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4" name="直線矢印コネクタ 43">
            <a:extLst>
              <a:ext uri="{FF2B5EF4-FFF2-40B4-BE49-F238E27FC236}">
                <a16:creationId xmlns:a16="http://schemas.microsoft.com/office/drawing/2014/main" id="{E8B70F27-040C-46DE-A40F-9E134D1ACF9F}"/>
              </a:ext>
            </a:extLst>
          </p:cNvPr>
          <p:cNvCxnSpPr>
            <a:stCxn id="26" idx="4"/>
          </p:cNvCxnSpPr>
          <p:nvPr/>
        </p:nvCxnSpPr>
        <p:spPr bwMode="auto">
          <a:xfrm flipV="1">
            <a:off x="4236776" y="3802297"/>
            <a:ext cx="289229" cy="401843"/>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7" name="直線矢印コネクタ 46">
            <a:extLst>
              <a:ext uri="{FF2B5EF4-FFF2-40B4-BE49-F238E27FC236}">
                <a16:creationId xmlns:a16="http://schemas.microsoft.com/office/drawing/2014/main" id="{548F694B-8259-4DA0-8D8D-48EF1318F82A}"/>
              </a:ext>
            </a:extLst>
          </p:cNvPr>
          <p:cNvCxnSpPr>
            <a:stCxn id="11" idx="1"/>
          </p:cNvCxnSpPr>
          <p:nvPr/>
        </p:nvCxnSpPr>
        <p:spPr bwMode="auto">
          <a:xfrm flipV="1">
            <a:off x="4582545" y="3762662"/>
            <a:ext cx="287843" cy="936708"/>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0" name="直線矢印コネクタ 49">
            <a:extLst>
              <a:ext uri="{FF2B5EF4-FFF2-40B4-BE49-F238E27FC236}">
                <a16:creationId xmlns:a16="http://schemas.microsoft.com/office/drawing/2014/main" id="{BFA169D4-53D6-46E2-94B8-2E6301197A6B}"/>
              </a:ext>
            </a:extLst>
          </p:cNvPr>
          <p:cNvCxnSpPr>
            <a:stCxn id="25" idx="0"/>
          </p:cNvCxnSpPr>
          <p:nvPr/>
        </p:nvCxnSpPr>
        <p:spPr bwMode="auto">
          <a:xfrm flipV="1">
            <a:off x="5202659" y="3843841"/>
            <a:ext cx="0" cy="762842"/>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3" name="直線矢印コネクタ 52">
            <a:extLst>
              <a:ext uri="{FF2B5EF4-FFF2-40B4-BE49-F238E27FC236}">
                <a16:creationId xmlns:a16="http://schemas.microsoft.com/office/drawing/2014/main" id="{2A2E50C7-8C0A-47F9-A0F0-17D1D352AB26}"/>
              </a:ext>
            </a:extLst>
          </p:cNvPr>
          <p:cNvCxnSpPr>
            <a:stCxn id="16" idx="4"/>
          </p:cNvCxnSpPr>
          <p:nvPr/>
        </p:nvCxnSpPr>
        <p:spPr bwMode="auto">
          <a:xfrm flipH="1" flipV="1">
            <a:off x="5664194" y="3802297"/>
            <a:ext cx="148512" cy="742512"/>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6" name="直線矢印コネクタ 55">
            <a:extLst>
              <a:ext uri="{FF2B5EF4-FFF2-40B4-BE49-F238E27FC236}">
                <a16:creationId xmlns:a16="http://schemas.microsoft.com/office/drawing/2014/main" id="{5BB68C6A-81B8-4507-B7C9-364ED905968E}"/>
              </a:ext>
            </a:extLst>
          </p:cNvPr>
          <p:cNvCxnSpPr>
            <a:stCxn id="17" idx="1"/>
          </p:cNvCxnSpPr>
          <p:nvPr/>
        </p:nvCxnSpPr>
        <p:spPr bwMode="auto">
          <a:xfrm flipH="1" flipV="1">
            <a:off x="5973065" y="3751061"/>
            <a:ext cx="152117" cy="444253"/>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59" name="直線矢印コネクタ 58">
            <a:extLst>
              <a:ext uri="{FF2B5EF4-FFF2-40B4-BE49-F238E27FC236}">
                <a16:creationId xmlns:a16="http://schemas.microsoft.com/office/drawing/2014/main" id="{72560F0C-A470-4E7C-BE70-FFBD202D35D9}"/>
              </a:ext>
            </a:extLst>
          </p:cNvPr>
          <p:cNvCxnSpPr>
            <a:stCxn id="19" idx="1"/>
          </p:cNvCxnSpPr>
          <p:nvPr/>
        </p:nvCxnSpPr>
        <p:spPr bwMode="auto">
          <a:xfrm flipH="1" flipV="1">
            <a:off x="6204546" y="3692565"/>
            <a:ext cx="898279" cy="852655"/>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62" name="直線矢印コネクタ 61">
            <a:extLst>
              <a:ext uri="{FF2B5EF4-FFF2-40B4-BE49-F238E27FC236}">
                <a16:creationId xmlns:a16="http://schemas.microsoft.com/office/drawing/2014/main" id="{922AB52E-C76F-4376-A79E-1A09262B7ADA}"/>
              </a:ext>
            </a:extLst>
          </p:cNvPr>
          <p:cNvCxnSpPr>
            <a:stCxn id="20" idx="2"/>
          </p:cNvCxnSpPr>
          <p:nvPr/>
        </p:nvCxnSpPr>
        <p:spPr bwMode="auto">
          <a:xfrm flipH="1" flipV="1">
            <a:off x="6305337" y="3512765"/>
            <a:ext cx="1435015" cy="924032"/>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sp>
        <p:nvSpPr>
          <p:cNvPr id="1025" name="矢印: 上 1024">
            <a:extLst>
              <a:ext uri="{FF2B5EF4-FFF2-40B4-BE49-F238E27FC236}">
                <a16:creationId xmlns:a16="http://schemas.microsoft.com/office/drawing/2014/main" id="{5D4E5EC8-B5BA-4695-BA0D-BA6E77AF4740}"/>
              </a:ext>
            </a:extLst>
          </p:cNvPr>
          <p:cNvSpPr/>
          <p:nvPr/>
        </p:nvSpPr>
        <p:spPr bwMode="gray">
          <a:xfrm>
            <a:off x="1214595" y="4036355"/>
            <a:ext cx="238400" cy="1463416"/>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marL="0" marR="0" indent="0" algn="ctr" defTabSz="914400" rtl="0" eaLnBrk="1" fontAlgn="ctr" latinLnBrk="0" hangingPunct="1">
              <a:lnSpc>
                <a:spcPct val="100000"/>
              </a:lnSpc>
              <a:spcBef>
                <a:spcPct val="0"/>
              </a:spcBef>
              <a:spcAft>
                <a:spcPct val="0"/>
              </a:spcAft>
              <a:buClrTx/>
              <a:buSzTx/>
              <a:buFontTx/>
              <a:buNone/>
              <a:tabLst/>
            </a:pPr>
            <a:endParaRPr kumimoji="1" lang="ja-JP" altLang="en-US" sz="1800" b="0" i="0" u="none" strike="noStrike" cap="none" normalizeH="0" baseline="0" dirty="0" err="1">
              <a:ln>
                <a:noFill/>
              </a:ln>
              <a:effectLst/>
              <a:latin typeface="Arial" panose="020B0604020202020204" pitchFamily="34" charset="0"/>
            </a:endParaRPr>
          </a:p>
        </p:txBody>
      </p:sp>
      <p:sp>
        <p:nvSpPr>
          <p:cNvPr id="9" name="スライド番号プレースホルダー 8"/>
          <p:cNvSpPr>
            <a:spLocks noGrp="1"/>
          </p:cNvSpPr>
          <p:nvPr>
            <p:ph type="sldNum" sz="quarter" idx="10"/>
          </p:nvPr>
        </p:nvSpPr>
        <p:spPr/>
        <p:txBody>
          <a:bodyPr/>
          <a:lstStyle/>
          <a:p>
            <a:fld id="{DE2B87E1-F9DF-4BEE-B07D-635D26011F4B}" type="slidenum">
              <a:rPr lang="de-DE" altLang="ja-JP" smtClean="0"/>
              <a:pPr/>
              <a:t>3</a:t>
            </a:fld>
            <a:endParaRPr lang="de-DE" altLang="ja-JP"/>
          </a:p>
        </p:txBody>
      </p:sp>
      <p:cxnSp>
        <p:nvCxnSpPr>
          <p:cNvPr id="48" name="直線矢印コネクタ 47">
            <a:extLst>
              <a:ext uri="{FF2B5EF4-FFF2-40B4-BE49-F238E27FC236}">
                <a16:creationId xmlns:a16="http://schemas.microsoft.com/office/drawing/2014/main" id="{5BB68C6A-81B8-4507-B7C9-364ED905968E}"/>
              </a:ext>
            </a:extLst>
          </p:cNvPr>
          <p:cNvCxnSpPr>
            <a:stCxn id="18" idx="1"/>
          </p:cNvCxnSpPr>
          <p:nvPr/>
        </p:nvCxnSpPr>
        <p:spPr bwMode="auto">
          <a:xfrm flipH="1" flipV="1">
            <a:off x="6084168" y="3692564"/>
            <a:ext cx="400699" cy="718774"/>
          </a:xfrm>
          <a:prstGeom prst="straightConnector1">
            <a:avLst/>
          </a:prstGeom>
          <a:gradFill rotWithShape="0">
            <a:gsLst>
              <a:gs pos="0">
                <a:srgbClr val="FFFFFF"/>
              </a:gs>
              <a:gs pos="100000">
                <a:srgbClr val="CACAC7"/>
              </a:gs>
            </a:gsLst>
            <a:lin ang="5400000" scaled="1"/>
          </a:gra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p:spPr>
      </p:cxnSp>
      <p:cxnSp>
        <p:nvCxnSpPr>
          <p:cNvPr id="42" name="直線コネクタ 41"/>
          <p:cNvCxnSpPr>
            <a:stCxn id="36" idx="6"/>
          </p:cNvCxnSpPr>
          <p:nvPr/>
        </p:nvCxnSpPr>
        <p:spPr bwMode="auto">
          <a:xfrm>
            <a:off x="2267744" y="4328785"/>
            <a:ext cx="527772" cy="2160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4" name="直線コネクタ 53"/>
          <p:cNvCxnSpPr>
            <a:stCxn id="36" idx="6"/>
            <a:endCxn id="35" idx="0"/>
          </p:cNvCxnSpPr>
          <p:nvPr/>
        </p:nvCxnSpPr>
        <p:spPr bwMode="auto">
          <a:xfrm>
            <a:off x="2267744" y="4328785"/>
            <a:ext cx="265696" cy="38043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57" name="直線コネクタ 56"/>
          <p:cNvCxnSpPr>
            <a:endCxn id="34" idx="2"/>
          </p:cNvCxnSpPr>
          <p:nvPr/>
        </p:nvCxnSpPr>
        <p:spPr bwMode="auto">
          <a:xfrm>
            <a:off x="2569444" y="4760833"/>
            <a:ext cx="180854" cy="6462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0" name="直線コネクタ 59"/>
          <p:cNvCxnSpPr>
            <a:stCxn id="34" idx="6"/>
            <a:endCxn id="33" idx="7"/>
          </p:cNvCxnSpPr>
          <p:nvPr/>
        </p:nvCxnSpPr>
        <p:spPr bwMode="auto">
          <a:xfrm>
            <a:off x="2822306" y="4825454"/>
            <a:ext cx="443005" cy="39345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3" name="直線コネクタ 62"/>
          <p:cNvCxnSpPr>
            <a:stCxn id="33" idx="6"/>
            <a:endCxn id="32" idx="3"/>
          </p:cNvCxnSpPr>
          <p:nvPr/>
        </p:nvCxnSpPr>
        <p:spPr bwMode="auto">
          <a:xfrm>
            <a:off x="3275856" y="5244364"/>
            <a:ext cx="822148" cy="161431"/>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6" name="直線コネクタ 65"/>
          <p:cNvCxnSpPr>
            <a:stCxn id="32" idx="6"/>
            <a:endCxn id="12" idx="1"/>
          </p:cNvCxnSpPr>
          <p:nvPr/>
        </p:nvCxnSpPr>
        <p:spPr bwMode="auto">
          <a:xfrm flipV="1">
            <a:off x="4159467" y="5059410"/>
            <a:ext cx="711110" cy="32092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1" name="直線コネクタ 70"/>
          <p:cNvCxnSpPr>
            <a:endCxn id="13" idx="6"/>
          </p:cNvCxnSpPr>
          <p:nvPr/>
        </p:nvCxnSpPr>
        <p:spPr bwMode="auto">
          <a:xfrm flipV="1">
            <a:off x="4932040" y="4990112"/>
            <a:ext cx="792088" cy="12712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4" name="直線コネクタ 73"/>
          <p:cNvCxnSpPr>
            <a:stCxn id="13" idx="4"/>
            <a:endCxn id="18" idx="4"/>
          </p:cNvCxnSpPr>
          <p:nvPr/>
        </p:nvCxnSpPr>
        <p:spPr bwMode="auto">
          <a:xfrm flipV="1">
            <a:off x="5688124" y="4472801"/>
            <a:ext cx="822202" cy="55331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77" name="直線コネクタ 76"/>
          <p:cNvCxnSpPr>
            <a:stCxn id="13" idx="4"/>
            <a:endCxn id="24" idx="1"/>
          </p:cNvCxnSpPr>
          <p:nvPr/>
        </p:nvCxnSpPr>
        <p:spPr bwMode="auto">
          <a:xfrm>
            <a:off x="5688124" y="5026116"/>
            <a:ext cx="454959" cy="65663"/>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0" name="直線コネクタ 79"/>
          <p:cNvCxnSpPr>
            <a:stCxn id="24" idx="6"/>
            <a:endCxn id="14" idx="3"/>
          </p:cNvCxnSpPr>
          <p:nvPr/>
        </p:nvCxnSpPr>
        <p:spPr bwMode="auto">
          <a:xfrm flipV="1">
            <a:off x="6204546" y="4920814"/>
            <a:ext cx="250207" cy="19642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3" name="直線コネクタ 82"/>
          <p:cNvCxnSpPr>
            <a:stCxn id="23" idx="7"/>
          </p:cNvCxnSpPr>
          <p:nvPr/>
        </p:nvCxnSpPr>
        <p:spPr bwMode="auto">
          <a:xfrm flipV="1">
            <a:off x="6865711" y="4606683"/>
            <a:ext cx="226569" cy="576218"/>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6" name="直線コネクタ 85"/>
          <p:cNvCxnSpPr>
            <a:stCxn id="22" idx="7"/>
            <a:endCxn id="20" idx="4"/>
          </p:cNvCxnSpPr>
          <p:nvPr/>
        </p:nvCxnSpPr>
        <p:spPr bwMode="auto">
          <a:xfrm flipV="1">
            <a:off x="7513783" y="4472801"/>
            <a:ext cx="262573" cy="582974"/>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0" name="直線コネクタ 89"/>
          <p:cNvCxnSpPr>
            <a:stCxn id="21" idx="1"/>
            <a:endCxn id="20" idx="4"/>
          </p:cNvCxnSpPr>
          <p:nvPr/>
        </p:nvCxnSpPr>
        <p:spPr bwMode="auto">
          <a:xfrm flipH="1" flipV="1">
            <a:off x="7776356" y="4472801"/>
            <a:ext cx="334581" cy="455848"/>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3" name="直線コネクタ 92"/>
          <p:cNvCxnSpPr>
            <a:stCxn id="21" idx="5"/>
          </p:cNvCxnSpPr>
          <p:nvPr/>
        </p:nvCxnSpPr>
        <p:spPr bwMode="auto">
          <a:xfrm flipH="1">
            <a:off x="7524329" y="4979567"/>
            <a:ext cx="637526" cy="10166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6" name="直線コネクタ 95"/>
          <p:cNvCxnSpPr>
            <a:stCxn id="22" idx="4"/>
          </p:cNvCxnSpPr>
          <p:nvPr/>
        </p:nvCxnSpPr>
        <p:spPr bwMode="auto">
          <a:xfrm flipH="1" flipV="1">
            <a:off x="7164288" y="4606683"/>
            <a:ext cx="324036" cy="510555"/>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99" name="直線コネクタ 98"/>
          <p:cNvCxnSpPr>
            <a:stCxn id="23" idx="0"/>
            <a:endCxn id="18" idx="5"/>
          </p:cNvCxnSpPr>
          <p:nvPr/>
        </p:nvCxnSpPr>
        <p:spPr bwMode="auto">
          <a:xfrm flipH="1" flipV="1">
            <a:off x="6535785" y="4462256"/>
            <a:ext cx="304467" cy="7101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4" name="直線コネクタ 103"/>
          <p:cNvCxnSpPr>
            <a:stCxn id="23" idx="2"/>
            <a:endCxn id="14" idx="5"/>
          </p:cNvCxnSpPr>
          <p:nvPr/>
        </p:nvCxnSpPr>
        <p:spPr bwMode="auto">
          <a:xfrm flipH="1" flipV="1">
            <a:off x="6505671" y="4920814"/>
            <a:ext cx="298577" cy="287546"/>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8" name="直線コネクタ 107"/>
          <p:cNvCxnSpPr>
            <a:endCxn id="18" idx="4"/>
          </p:cNvCxnSpPr>
          <p:nvPr/>
        </p:nvCxnSpPr>
        <p:spPr bwMode="auto">
          <a:xfrm flipV="1">
            <a:off x="6471930" y="4472801"/>
            <a:ext cx="38396" cy="38655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2" name="直線コネクタ 111"/>
          <p:cNvCxnSpPr>
            <a:endCxn id="16" idx="4"/>
          </p:cNvCxnSpPr>
          <p:nvPr/>
        </p:nvCxnSpPr>
        <p:spPr bwMode="auto">
          <a:xfrm flipV="1">
            <a:off x="5722932" y="4544809"/>
            <a:ext cx="89774" cy="40930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5" name="直線コネクタ 114"/>
          <p:cNvCxnSpPr>
            <a:stCxn id="12" idx="1"/>
            <a:endCxn id="25" idx="2"/>
          </p:cNvCxnSpPr>
          <p:nvPr/>
        </p:nvCxnSpPr>
        <p:spPr bwMode="auto">
          <a:xfrm flipV="1">
            <a:off x="4870577" y="4642687"/>
            <a:ext cx="296078" cy="416723"/>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18" name="直線コネクタ 117"/>
          <p:cNvCxnSpPr>
            <a:stCxn id="32" idx="7"/>
            <a:endCxn id="11" idx="3"/>
          </p:cNvCxnSpPr>
          <p:nvPr/>
        </p:nvCxnSpPr>
        <p:spPr bwMode="auto">
          <a:xfrm flipV="1">
            <a:off x="4148922" y="4750288"/>
            <a:ext cx="433623" cy="60458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1" name="直線コネクタ 120"/>
          <p:cNvCxnSpPr>
            <a:stCxn id="32" idx="1"/>
            <a:endCxn id="4" idx="3"/>
          </p:cNvCxnSpPr>
          <p:nvPr/>
        </p:nvCxnSpPr>
        <p:spPr bwMode="auto">
          <a:xfrm flipH="1" flipV="1">
            <a:off x="3862465" y="4750288"/>
            <a:ext cx="235539" cy="604589"/>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4" name="直線コネクタ 123"/>
          <p:cNvCxnSpPr>
            <a:stCxn id="33" idx="7"/>
            <a:endCxn id="30" idx="5"/>
          </p:cNvCxnSpPr>
          <p:nvPr/>
        </p:nvCxnSpPr>
        <p:spPr bwMode="auto">
          <a:xfrm flipV="1">
            <a:off x="3265311" y="4735583"/>
            <a:ext cx="146579" cy="48332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27" name="直線コネクタ 126"/>
          <p:cNvCxnSpPr>
            <a:stCxn id="27" idx="3"/>
            <a:endCxn id="29" idx="7"/>
          </p:cNvCxnSpPr>
          <p:nvPr/>
        </p:nvCxnSpPr>
        <p:spPr bwMode="auto">
          <a:xfrm>
            <a:off x="2854353" y="4192278"/>
            <a:ext cx="2626" cy="352942"/>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0" name="直線コネクタ 129"/>
          <p:cNvCxnSpPr>
            <a:stCxn id="28" idx="6"/>
            <a:endCxn id="27" idx="3"/>
          </p:cNvCxnSpPr>
          <p:nvPr/>
        </p:nvCxnSpPr>
        <p:spPr bwMode="auto">
          <a:xfrm flipV="1">
            <a:off x="2627784" y="4192278"/>
            <a:ext cx="226569" cy="100503"/>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4" name="直線コネクタ 133"/>
          <p:cNvCxnSpPr>
            <a:stCxn id="29" idx="0"/>
            <a:endCxn id="30" idx="1"/>
          </p:cNvCxnSpPr>
          <p:nvPr/>
        </p:nvCxnSpPr>
        <p:spPr bwMode="auto">
          <a:xfrm>
            <a:off x="2831520" y="4534675"/>
            <a:ext cx="529452" cy="14999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37" name="直線コネクタ 136"/>
          <p:cNvCxnSpPr>
            <a:stCxn id="30" idx="6"/>
            <a:endCxn id="31" idx="1"/>
          </p:cNvCxnSpPr>
          <p:nvPr/>
        </p:nvCxnSpPr>
        <p:spPr bwMode="auto">
          <a:xfrm>
            <a:off x="3422435" y="4710124"/>
            <a:ext cx="307053" cy="309647"/>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0" name="直線コネクタ 139"/>
          <p:cNvCxnSpPr>
            <a:stCxn id="26" idx="4"/>
            <a:endCxn id="4" idx="7"/>
          </p:cNvCxnSpPr>
          <p:nvPr/>
        </p:nvCxnSpPr>
        <p:spPr bwMode="auto">
          <a:xfrm flipH="1">
            <a:off x="3913383" y="4204140"/>
            <a:ext cx="323393" cy="49523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72243976"/>
      </p:ext>
    </p:extLst>
  </p:cSld>
  <p:clrMapOvr>
    <a:masterClrMapping/>
  </p:clrMapOvr>
  <mc:AlternateContent xmlns:mc="http://schemas.openxmlformats.org/markup-compatibility/2006" xmlns:p14="http://schemas.microsoft.com/office/powerpoint/2010/main">
    <mc:Choice Requires="p14">
      <p:transition spd="slow" p14:dur="2000" advTm="50220"/>
    </mc:Choice>
    <mc:Fallback xmlns="">
      <p:transition spd="slow" advTm="5022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Web</a:t>
            </a:r>
            <a:r>
              <a:rPr kumimoji="1" lang="ja-JP" altLang="en-US" dirty="0"/>
              <a:t>技術による相互接続</a:t>
            </a:r>
          </a:p>
        </p:txBody>
      </p:sp>
      <p:sp>
        <p:nvSpPr>
          <p:cNvPr id="3" name="コンテンツ プレースホルダー 2"/>
          <p:cNvSpPr>
            <a:spLocks noGrp="1"/>
          </p:cNvSpPr>
          <p:nvPr>
            <p:ph idx="1"/>
          </p:nvPr>
        </p:nvSpPr>
        <p:spPr>
          <a:xfrm>
            <a:off x="168275" y="869951"/>
            <a:ext cx="8786813" cy="1430206"/>
          </a:xfrm>
        </p:spPr>
        <p:txBody>
          <a:bodyPr/>
          <a:lstStyle/>
          <a:p>
            <a:r>
              <a:rPr kumimoji="1" lang="en-US" altLang="ja-JP" dirty="0"/>
              <a:t>Web</a:t>
            </a:r>
            <a:r>
              <a:rPr kumimoji="1" lang="ja-JP" altLang="en-US" dirty="0"/>
              <a:t>技術が様々な場面で利用可能になる</a:t>
            </a:r>
            <a:endParaRPr kumimoji="1" lang="en-US" altLang="ja-JP" dirty="0"/>
          </a:p>
          <a:p>
            <a:pPr lvl="1"/>
            <a:r>
              <a:rPr kumimoji="1" lang="ja-JP" altLang="en-US" dirty="0"/>
              <a:t>情報共有から、情報発信・コミュニケーション、モノやシステムの相互接続へと発展</a:t>
            </a:r>
          </a:p>
          <a:p>
            <a:pPr lvl="1"/>
            <a:r>
              <a:rPr kumimoji="1" lang="ja-JP" altLang="en-US" dirty="0"/>
              <a:t>ソフトウェア開発者は、圧倒的に</a:t>
            </a:r>
            <a:r>
              <a:rPr kumimoji="1" lang="en-US" altLang="ja-JP" dirty="0"/>
              <a:t>Web</a:t>
            </a:r>
            <a:r>
              <a:rPr kumimoji="1" lang="ja-JP" altLang="en-US" dirty="0"/>
              <a:t>アプリケーション開発者が多い</a:t>
            </a:r>
            <a:endParaRPr kumimoji="1" lang="en-US" altLang="ja-JP" dirty="0"/>
          </a:p>
        </p:txBody>
      </p:sp>
      <p:sp>
        <p:nvSpPr>
          <p:cNvPr id="5" name="フッター プレースホルダー 4"/>
          <p:cNvSpPr>
            <a:spLocks noGrp="1"/>
          </p:cNvSpPr>
          <p:nvPr>
            <p:ph type="ftr" sz="quarter" idx="11"/>
          </p:nvPr>
        </p:nvSpPr>
        <p:spPr/>
        <p:txBody>
          <a:bodyPr/>
          <a:lstStyle/>
          <a:p>
            <a:r>
              <a:rPr lang="en-US" altLang="ja-JP"/>
              <a:t>Copyright 2020 Fujitsu Laboratories Ltd.</a:t>
            </a:r>
            <a:endParaRPr lang="de-DE" altLang="ja-JP" dirty="0"/>
          </a:p>
        </p:txBody>
      </p:sp>
      <p:sp>
        <p:nvSpPr>
          <p:cNvPr id="8" name="スライド番号プレースホルダー 7"/>
          <p:cNvSpPr>
            <a:spLocks noGrp="1"/>
          </p:cNvSpPr>
          <p:nvPr>
            <p:ph type="sldNum" sz="quarter" idx="10"/>
          </p:nvPr>
        </p:nvSpPr>
        <p:spPr/>
        <p:txBody>
          <a:bodyPr/>
          <a:lstStyle/>
          <a:p>
            <a:fld id="{DE2B87E1-F9DF-4BEE-B07D-635D26011F4B}" type="slidenum">
              <a:rPr lang="de-DE" altLang="ja-JP" smtClean="0"/>
              <a:pPr/>
              <a:t>4</a:t>
            </a:fld>
            <a:endParaRPr lang="de-DE" altLang="ja-JP"/>
          </a:p>
        </p:txBody>
      </p:sp>
      <p:sp>
        <p:nvSpPr>
          <p:cNvPr id="9" name="テキスト ボックス 8">
            <a:extLst>
              <a:ext uri="{FF2B5EF4-FFF2-40B4-BE49-F238E27FC236}">
                <a16:creationId xmlns:a16="http://schemas.microsoft.com/office/drawing/2014/main" id="{7800CEAD-200D-4128-BDFD-F9692ED20C74}"/>
              </a:ext>
            </a:extLst>
          </p:cNvPr>
          <p:cNvSpPr txBox="1"/>
          <p:nvPr/>
        </p:nvSpPr>
        <p:spPr>
          <a:xfrm>
            <a:off x="611560" y="5881815"/>
            <a:ext cx="1537600" cy="307777"/>
          </a:xfrm>
          <a:prstGeom prst="rect">
            <a:avLst/>
          </a:prstGeom>
          <a:noFill/>
        </p:spPr>
        <p:txBody>
          <a:bodyPr vert="horz" wrap="none" rtlCol="0">
            <a:spAutoFit/>
          </a:bodyPr>
          <a:lstStyle/>
          <a:p>
            <a:r>
              <a:rPr kumimoji="1" lang="en-US" altLang="ja-JP" sz="1400" dirty="0">
                <a:latin typeface="Meiryo UI" panose="020B0604030504040204" pitchFamily="50" charset="-128"/>
                <a:ea typeface="Meiryo UI" panose="020B0604030504040204" pitchFamily="50" charset="-128"/>
              </a:rPr>
              <a:t>IP</a:t>
            </a:r>
            <a:r>
              <a:rPr kumimoji="1" lang="ja-JP" altLang="en-US" sz="1400" dirty="0">
                <a:latin typeface="Meiryo UI" panose="020B0604030504040204" pitchFamily="50" charset="-128"/>
                <a:ea typeface="Meiryo UI" panose="020B0604030504040204" pitchFamily="50" charset="-128"/>
              </a:rPr>
              <a:t>による相互接続</a:t>
            </a:r>
          </a:p>
        </p:txBody>
      </p:sp>
      <p:sp>
        <p:nvSpPr>
          <p:cNvPr id="10" name="テキスト ボックス 9">
            <a:extLst>
              <a:ext uri="{FF2B5EF4-FFF2-40B4-BE49-F238E27FC236}">
                <a16:creationId xmlns:a16="http://schemas.microsoft.com/office/drawing/2014/main" id="{76C022CF-D4CB-4DFF-B3DF-C24C39E69F13}"/>
              </a:ext>
            </a:extLst>
          </p:cNvPr>
          <p:cNvSpPr txBox="1"/>
          <p:nvPr/>
        </p:nvSpPr>
        <p:spPr>
          <a:xfrm>
            <a:off x="2712895" y="5768970"/>
            <a:ext cx="1427057" cy="523220"/>
          </a:xfrm>
          <a:prstGeom prst="rect">
            <a:avLst/>
          </a:prstGeom>
          <a:noFill/>
        </p:spPr>
        <p:txBody>
          <a:bodyPr vert="horz" wrap="none" rtlCol="0">
            <a:spAutoFit/>
          </a:bodyPr>
          <a:lstStyle/>
          <a:p>
            <a:r>
              <a:rPr kumimoji="1" lang="en-US" altLang="ja-JP" sz="1400" dirty="0">
                <a:latin typeface="Meiryo UI" panose="020B0604030504040204" pitchFamily="50" charset="-128"/>
                <a:ea typeface="Meiryo UI" panose="020B0604030504040204" pitchFamily="50" charset="-128"/>
              </a:rPr>
              <a:t>Web</a:t>
            </a:r>
            <a:r>
              <a:rPr kumimoji="1" lang="ja-JP" altLang="en-US" sz="1400" dirty="0">
                <a:latin typeface="Meiryo UI" panose="020B0604030504040204" pitchFamily="50" charset="-128"/>
                <a:ea typeface="Meiryo UI" panose="020B0604030504040204" pitchFamily="50" charset="-128"/>
              </a:rPr>
              <a:t>の発明</a:t>
            </a:r>
            <a:endParaRPr kumimoji="1" lang="en-US" altLang="ja-JP" sz="1400" dirty="0">
              <a:latin typeface="Meiryo UI" panose="020B0604030504040204" pitchFamily="50" charset="-128"/>
              <a:ea typeface="Meiryo UI" panose="020B0604030504040204" pitchFamily="50" charset="-128"/>
            </a:endParaRPr>
          </a:p>
          <a:p>
            <a:r>
              <a:rPr kumimoji="1" lang="en-US" altLang="ja-JP" sz="1400" dirty="0">
                <a:latin typeface="Meiryo UI" panose="020B0604030504040204" pitchFamily="50" charset="-128"/>
                <a:ea typeface="Meiryo UI" panose="020B0604030504040204" pitchFamily="50" charset="-128"/>
              </a:rPr>
              <a:t>HTTP</a:t>
            </a:r>
            <a:r>
              <a:rPr kumimoji="1" lang="ja-JP" altLang="en-US" sz="1400" dirty="0">
                <a:latin typeface="Meiryo UI" panose="020B0604030504040204" pitchFamily="50" charset="-128"/>
                <a:ea typeface="Meiryo UI" panose="020B0604030504040204" pitchFamily="50" charset="-128"/>
              </a:rPr>
              <a:t>による通信</a:t>
            </a:r>
          </a:p>
        </p:txBody>
      </p:sp>
      <p:sp>
        <p:nvSpPr>
          <p:cNvPr id="11" name="テキスト ボックス 10">
            <a:extLst>
              <a:ext uri="{FF2B5EF4-FFF2-40B4-BE49-F238E27FC236}">
                <a16:creationId xmlns:a16="http://schemas.microsoft.com/office/drawing/2014/main" id="{CE1EE8B8-46C4-49A2-83D9-F05170D070FD}"/>
              </a:ext>
            </a:extLst>
          </p:cNvPr>
          <p:cNvSpPr txBox="1"/>
          <p:nvPr/>
        </p:nvSpPr>
        <p:spPr>
          <a:xfrm>
            <a:off x="4438808" y="5786100"/>
            <a:ext cx="1950599" cy="523220"/>
          </a:xfrm>
          <a:prstGeom prst="rect">
            <a:avLst/>
          </a:prstGeom>
          <a:noFill/>
        </p:spPr>
        <p:txBody>
          <a:bodyPr vert="horz" wrap="none" rtlCol="0">
            <a:spAutoFit/>
          </a:bodyPr>
          <a:lstStyle/>
          <a:p>
            <a:r>
              <a:rPr kumimoji="1" lang="en-US" altLang="ja-JP" sz="1400" dirty="0">
                <a:latin typeface="Meiryo UI" panose="020B0604030504040204" pitchFamily="50" charset="-128"/>
                <a:ea typeface="Meiryo UI" panose="020B0604030504040204" pitchFamily="50" charset="-128"/>
              </a:rPr>
              <a:t>Web</a:t>
            </a:r>
            <a:r>
              <a:rPr kumimoji="1" lang="ja-JP" altLang="en-US" sz="1400" dirty="0">
                <a:latin typeface="Meiryo UI" panose="020B0604030504040204" pitchFamily="50" charset="-128"/>
                <a:ea typeface="Meiryo UI" panose="020B0604030504040204" pitchFamily="50" charset="-128"/>
              </a:rPr>
              <a:t>による業務システム</a:t>
            </a:r>
            <a:endParaRPr kumimoji="1" lang="en-US" altLang="ja-JP" sz="1400" dirty="0">
              <a:latin typeface="Meiryo UI" panose="020B0604030504040204" pitchFamily="50" charset="-128"/>
              <a:ea typeface="Meiryo UI" panose="020B0604030504040204" pitchFamily="50" charset="-128"/>
            </a:endParaRPr>
          </a:p>
          <a:p>
            <a:r>
              <a:rPr kumimoji="1" lang="en-US" altLang="ja-JP" sz="1400" dirty="0">
                <a:latin typeface="Meiryo UI" panose="020B0604030504040204" pitchFamily="50" charset="-128"/>
                <a:ea typeface="Meiryo UI" panose="020B0604030504040204" pitchFamily="50" charset="-128"/>
              </a:rPr>
              <a:t>(Web</a:t>
            </a:r>
            <a:r>
              <a:rPr kumimoji="1" lang="ja-JP" altLang="en-US" sz="1400" dirty="0">
                <a:latin typeface="Meiryo UI" panose="020B0604030504040204" pitchFamily="50" charset="-128"/>
                <a:ea typeface="Meiryo UI" panose="020B0604030504040204" pitchFamily="50" charset="-128"/>
              </a:rPr>
              <a:t>サービス、</a:t>
            </a:r>
            <a:r>
              <a:rPr kumimoji="1" lang="en-US" altLang="ja-JP" sz="1400" dirty="0">
                <a:latin typeface="Meiryo UI" panose="020B0604030504040204" pitchFamily="50" charset="-128"/>
                <a:ea typeface="Meiryo UI" panose="020B0604030504040204" pitchFamily="50" charset="-128"/>
              </a:rPr>
              <a:t>SOAP)</a:t>
            </a:r>
            <a:endParaRPr kumimoji="1" lang="ja-JP" altLang="en-US" sz="1400" dirty="0">
              <a:latin typeface="Meiryo UI" panose="020B0604030504040204" pitchFamily="50" charset="-128"/>
              <a:ea typeface="Meiryo UI" panose="020B0604030504040204" pitchFamily="50" charset="-128"/>
            </a:endParaRPr>
          </a:p>
        </p:txBody>
      </p:sp>
      <p:sp>
        <p:nvSpPr>
          <p:cNvPr id="12" name="テキスト ボックス 11">
            <a:extLst>
              <a:ext uri="{FF2B5EF4-FFF2-40B4-BE49-F238E27FC236}">
                <a16:creationId xmlns:a16="http://schemas.microsoft.com/office/drawing/2014/main" id="{E18D190C-0D64-45E5-BA95-B919651FF535}"/>
              </a:ext>
            </a:extLst>
          </p:cNvPr>
          <p:cNvSpPr txBox="1"/>
          <p:nvPr/>
        </p:nvSpPr>
        <p:spPr>
          <a:xfrm>
            <a:off x="6639067" y="5786100"/>
            <a:ext cx="2297424" cy="523220"/>
          </a:xfrm>
          <a:prstGeom prst="rect">
            <a:avLst/>
          </a:prstGeom>
          <a:noFill/>
        </p:spPr>
        <p:txBody>
          <a:bodyPr vert="horz" wrap="none" rtlCol="0">
            <a:spAutoFit/>
          </a:bodyPr>
          <a:lstStyle/>
          <a:p>
            <a:r>
              <a:rPr kumimoji="1" lang="ja-JP" altLang="en-US" sz="1400" dirty="0">
                <a:latin typeface="Meiryo UI" panose="020B0604030504040204" pitchFamily="50" charset="-128"/>
                <a:ea typeface="Meiryo UI" panose="020B0604030504040204" pitchFamily="50" charset="-128"/>
              </a:rPr>
              <a:t>デジタルトランスフォーメーション</a:t>
            </a:r>
            <a:endParaRPr kumimoji="1" lang="en-US" altLang="ja-JP" sz="1400" dirty="0">
              <a:latin typeface="Meiryo UI" panose="020B0604030504040204" pitchFamily="50" charset="-128"/>
              <a:ea typeface="Meiryo UI" panose="020B0604030504040204" pitchFamily="50" charset="-128"/>
            </a:endParaRPr>
          </a:p>
          <a:p>
            <a:r>
              <a:rPr kumimoji="1" lang="ja-JP" altLang="en-US" sz="1400" dirty="0">
                <a:latin typeface="Meiryo UI" panose="020B0604030504040204" pitchFamily="50" charset="-128"/>
                <a:ea typeface="Meiryo UI" panose="020B0604030504040204" pitchFamily="50" charset="-128"/>
              </a:rPr>
              <a:t>あらゆるモノが</a:t>
            </a:r>
            <a:r>
              <a:rPr kumimoji="1" lang="en-US" altLang="ja-JP" sz="1400" dirty="0">
                <a:latin typeface="Meiryo UI" panose="020B0604030504040204" pitchFamily="50" charset="-128"/>
                <a:ea typeface="Meiryo UI" panose="020B0604030504040204" pitchFamily="50" charset="-128"/>
              </a:rPr>
              <a:t>Web</a:t>
            </a:r>
            <a:r>
              <a:rPr kumimoji="1" lang="ja-JP" altLang="en-US" sz="1400" dirty="0">
                <a:latin typeface="Meiryo UI" panose="020B0604030504040204" pitchFamily="50" charset="-128"/>
                <a:ea typeface="Meiryo UI" panose="020B0604030504040204" pitchFamily="50" charset="-128"/>
              </a:rPr>
              <a:t>で接続</a:t>
            </a:r>
          </a:p>
        </p:txBody>
      </p:sp>
      <p:pic>
        <p:nvPicPr>
          <p:cNvPr id="13" name="図 12">
            <a:extLst>
              <a:ext uri="{FF2B5EF4-FFF2-40B4-BE49-F238E27FC236}">
                <a16:creationId xmlns:a16="http://schemas.microsoft.com/office/drawing/2014/main" id="{25C2E963-8DF8-4CF5-AC91-CDC0FA72A4D4}"/>
              </a:ext>
            </a:extLst>
          </p:cNvPr>
          <p:cNvPicPr>
            <a:picLocks noChangeAspect="1"/>
          </p:cNvPicPr>
          <p:nvPr/>
        </p:nvPicPr>
        <p:blipFill>
          <a:blip r:embed="rId3"/>
          <a:stretch>
            <a:fillRect/>
          </a:stretch>
        </p:blipFill>
        <p:spPr>
          <a:xfrm>
            <a:off x="404051" y="2348880"/>
            <a:ext cx="8532440" cy="3298654"/>
          </a:xfrm>
          <a:prstGeom prst="rect">
            <a:avLst/>
          </a:prstGeom>
        </p:spPr>
      </p:pic>
    </p:spTree>
    <p:extLst>
      <p:ext uri="{BB962C8B-B14F-4D97-AF65-F5344CB8AC3E}">
        <p14:creationId xmlns:p14="http://schemas.microsoft.com/office/powerpoint/2010/main" val="4066314593"/>
      </p:ext>
    </p:extLst>
  </p:cSld>
  <p:clrMapOvr>
    <a:masterClrMapping/>
  </p:clrMapOvr>
  <mc:AlternateContent xmlns:mc="http://schemas.openxmlformats.org/markup-compatibility/2006" xmlns:p14="http://schemas.microsoft.com/office/powerpoint/2010/main">
    <mc:Choice Requires="p14">
      <p:transition spd="slow" p14:dur="2000" advTm="75961"/>
    </mc:Choice>
    <mc:Fallback xmlns="">
      <p:transition spd="slow" advTm="7596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Web</a:t>
            </a:r>
            <a:r>
              <a:rPr kumimoji="1" lang="ja-JP" altLang="en-US" dirty="0"/>
              <a:t> </a:t>
            </a:r>
            <a:r>
              <a:rPr kumimoji="1" lang="en-US" altLang="ja-JP" dirty="0"/>
              <a:t>of</a:t>
            </a:r>
            <a:r>
              <a:rPr kumimoji="1" lang="ja-JP" altLang="en-US" dirty="0"/>
              <a:t> </a:t>
            </a:r>
            <a:r>
              <a:rPr kumimoji="1" lang="en-US" altLang="ja-JP" dirty="0"/>
              <a:t>Things</a:t>
            </a:r>
            <a:r>
              <a:rPr kumimoji="1" lang="ja-JP" altLang="en-US" dirty="0"/>
              <a:t>とは</a:t>
            </a:r>
          </a:p>
        </p:txBody>
      </p:sp>
      <p:sp>
        <p:nvSpPr>
          <p:cNvPr id="46" name="コンテンツ プレースホルダー 45"/>
          <p:cNvSpPr>
            <a:spLocks noGrp="1"/>
          </p:cNvSpPr>
          <p:nvPr>
            <p:ph idx="1"/>
          </p:nvPr>
        </p:nvSpPr>
        <p:spPr>
          <a:xfrm>
            <a:off x="168275" y="869950"/>
            <a:ext cx="8786813" cy="1509929"/>
          </a:xfrm>
        </p:spPr>
        <p:txBody>
          <a:bodyPr/>
          <a:lstStyle/>
          <a:p>
            <a:r>
              <a:rPr kumimoji="1" lang="en-US" altLang="ja-JP" dirty="0"/>
              <a:t>Internet</a:t>
            </a:r>
            <a:r>
              <a:rPr kumimoji="1" lang="ja-JP" altLang="en-US" dirty="0"/>
              <a:t> </a:t>
            </a:r>
            <a:r>
              <a:rPr kumimoji="1" lang="en-US" altLang="ja-JP" dirty="0"/>
              <a:t>of</a:t>
            </a:r>
            <a:r>
              <a:rPr kumimoji="1" lang="ja-JP" altLang="en-US" dirty="0"/>
              <a:t> </a:t>
            </a:r>
            <a:r>
              <a:rPr kumimoji="1" lang="en-US" altLang="ja-JP" dirty="0"/>
              <a:t>Things</a:t>
            </a:r>
            <a:r>
              <a:rPr kumimoji="1" lang="ja-JP" altLang="en-US" dirty="0"/>
              <a:t>を</a:t>
            </a:r>
            <a:r>
              <a:rPr kumimoji="1" lang="en-US" altLang="ja-JP" dirty="0"/>
              <a:t>Web</a:t>
            </a:r>
            <a:r>
              <a:rPr kumimoji="1" lang="ja-JP" altLang="en-US" dirty="0"/>
              <a:t>技術で見直す</a:t>
            </a:r>
            <a:endParaRPr kumimoji="1" lang="en-US" altLang="ja-JP" dirty="0"/>
          </a:p>
          <a:p>
            <a:pPr lvl="1"/>
            <a:r>
              <a:rPr kumimoji="1" lang="ja-JP" altLang="en-US" dirty="0"/>
              <a:t>既存の</a:t>
            </a:r>
            <a:r>
              <a:rPr kumimoji="1" lang="en-US" altLang="ja-JP" dirty="0"/>
              <a:t>IoT</a:t>
            </a:r>
            <a:r>
              <a:rPr kumimoji="1" lang="ja-JP" altLang="en-US" dirty="0"/>
              <a:t>を</a:t>
            </a:r>
            <a:r>
              <a:rPr kumimoji="1" lang="en-US" altLang="ja-JP" dirty="0"/>
              <a:t>Web</a:t>
            </a:r>
            <a:r>
              <a:rPr kumimoji="1" lang="ja-JP" altLang="en-US" dirty="0"/>
              <a:t>技術で記述できるようにし、既存</a:t>
            </a:r>
            <a:r>
              <a:rPr kumimoji="1" lang="en-US" altLang="ja-JP" dirty="0"/>
              <a:t>Web</a:t>
            </a:r>
            <a:r>
              <a:rPr kumimoji="1" lang="ja-JP" altLang="en-US" dirty="0"/>
              <a:t>アプリケーションと同様に制御できる</a:t>
            </a:r>
            <a:endParaRPr kumimoji="1" lang="en-US" altLang="ja-JP" dirty="0"/>
          </a:p>
          <a:p>
            <a:pPr lvl="1"/>
            <a:r>
              <a:rPr kumimoji="1" lang="en-US" altLang="ja-JP" dirty="0"/>
              <a:t>Web of Things</a:t>
            </a:r>
            <a:r>
              <a:rPr kumimoji="1" lang="ja-JP" altLang="en-US" dirty="0"/>
              <a:t>は、新たに開発した</a:t>
            </a:r>
            <a:r>
              <a:rPr kumimoji="1" lang="ja-JP" altLang="en-US" b="1" dirty="0">
                <a:solidFill>
                  <a:schemeClr val="accent2"/>
                </a:solidFill>
              </a:rPr>
              <a:t>もう</a:t>
            </a:r>
            <a:r>
              <a:rPr kumimoji="1" lang="en-US" altLang="ja-JP" b="1" dirty="0">
                <a:solidFill>
                  <a:schemeClr val="accent2"/>
                </a:solidFill>
              </a:rPr>
              <a:t>1</a:t>
            </a:r>
            <a:r>
              <a:rPr kumimoji="1" lang="ja-JP" altLang="en-US" b="1" dirty="0">
                <a:solidFill>
                  <a:schemeClr val="accent2"/>
                </a:solidFill>
              </a:rPr>
              <a:t>つの</a:t>
            </a:r>
            <a:r>
              <a:rPr kumimoji="1" lang="en-US" altLang="ja-JP" b="1" dirty="0">
                <a:solidFill>
                  <a:schemeClr val="accent2"/>
                </a:solidFill>
              </a:rPr>
              <a:t>IoT</a:t>
            </a:r>
            <a:r>
              <a:rPr kumimoji="1" lang="ja-JP" altLang="en-US" b="1" dirty="0">
                <a:solidFill>
                  <a:schemeClr val="accent2"/>
                </a:solidFill>
              </a:rPr>
              <a:t>規格ではない</a:t>
            </a:r>
          </a:p>
        </p:txBody>
      </p:sp>
      <p:sp>
        <p:nvSpPr>
          <p:cNvPr id="5" name="フッター プレースホルダー 4"/>
          <p:cNvSpPr>
            <a:spLocks noGrp="1"/>
          </p:cNvSpPr>
          <p:nvPr>
            <p:ph type="ftr" sz="quarter" idx="11"/>
          </p:nvPr>
        </p:nvSpPr>
        <p:spPr/>
        <p:txBody>
          <a:bodyPr/>
          <a:lstStyle/>
          <a:p>
            <a:r>
              <a:rPr lang="en-US" altLang="ja-JP"/>
              <a:t>Copyright 2020 Fujitsu Laboratories Ltd.</a:t>
            </a:r>
            <a:endParaRPr lang="de-DE" altLang="ja-JP" dirty="0"/>
          </a:p>
        </p:txBody>
      </p:sp>
      <p:sp>
        <p:nvSpPr>
          <p:cNvPr id="33" name="Textfeld 3"/>
          <p:cNvSpPr txBox="1"/>
          <p:nvPr/>
        </p:nvSpPr>
        <p:spPr>
          <a:xfrm>
            <a:off x="251520" y="3896854"/>
            <a:ext cx="8615207" cy="720079"/>
          </a:xfrm>
          <a:prstGeom prst="rect">
            <a:avLst/>
          </a:prstGeom>
          <a:solidFill>
            <a:srgbClr val="00B050"/>
          </a:solidFill>
        </p:spPr>
        <p:txBody>
          <a:bodyPr wrap="square" lIns="72000" rIns="72000" rtlCol="0" anchor="ctr">
            <a:noAutofit/>
          </a:bodyPr>
          <a:lstStyle/>
          <a:p>
            <a:r>
              <a:rPr lang="en-US" sz="3200" dirty="0">
                <a:solidFill>
                  <a:schemeClr val="bg1"/>
                </a:solidFill>
                <a:latin typeface="Meiryo UI" panose="020B0604030504040204" pitchFamily="50" charset="-128"/>
                <a:ea typeface="Meiryo UI" panose="020B0604030504040204" pitchFamily="50" charset="-128"/>
              </a:rPr>
              <a:t>Internet of Things (IoT): </a:t>
            </a:r>
            <a:r>
              <a:rPr lang="en-US" sz="3200" b="1" dirty="0">
                <a:solidFill>
                  <a:schemeClr val="bg1"/>
                </a:solidFill>
                <a:latin typeface="Meiryo UI" panose="020B0604030504040204" pitchFamily="50" charset="-128"/>
                <a:ea typeface="Meiryo UI" panose="020B0604030504040204" pitchFamily="50" charset="-128"/>
              </a:rPr>
              <a:t>Connectivity</a:t>
            </a:r>
          </a:p>
        </p:txBody>
      </p:sp>
      <p:sp>
        <p:nvSpPr>
          <p:cNvPr id="34" name="Textfeld 26"/>
          <p:cNvSpPr txBox="1"/>
          <p:nvPr/>
        </p:nvSpPr>
        <p:spPr>
          <a:xfrm>
            <a:off x="251521" y="2517489"/>
            <a:ext cx="8619690" cy="1230230"/>
          </a:xfrm>
          <a:prstGeom prst="rect">
            <a:avLst/>
          </a:prstGeom>
          <a:solidFill>
            <a:srgbClr val="4A7B7C"/>
          </a:solidFill>
        </p:spPr>
        <p:txBody>
          <a:bodyPr wrap="square" lIns="90000" rtlCol="0" anchor="ctr">
            <a:noAutofit/>
          </a:bodyPr>
          <a:lstStyle/>
          <a:p>
            <a:pPr algn="ctr"/>
            <a:r>
              <a:rPr lang="en-US" sz="3200" dirty="0">
                <a:solidFill>
                  <a:schemeClr val="bg1"/>
                </a:solidFill>
                <a:latin typeface="Meiryo UI" panose="020B0604030504040204" pitchFamily="50" charset="-128"/>
                <a:ea typeface="Meiryo UI" panose="020B0604030504040204" pitchFamily="50" charset="-128"/>
              </a:rPr>
              <a:t>Web of Things (WoT): </a:t>
            </a:r>
            <a:r>
              <a:rPr lang="en-US" sz="3200" b="1" dirty="0">
                <a:solidFill>
                  <a:schemeClr val="bg1"/>
                </a:solidFill>
                <a:latin typeface="Meiryo UI" panose="020B0604030504040204" pitchFamily="50" charset="-128"/>
                <a:ea typeface="Meiryo UI" panose="020B0604030504040204" pitchFamily="50" charset="-128"/>
              </a:rPr>
              <a:t>Applications</a:t>
            </a:r>
          </a:p>
          <a:p>
            <a:pPr algn="ctr"/>
            <a:endParaRPr lang="en-US" sz="1600" dirty="0">
              <a:solidFill>
                <a:schemeClr val="bg1"/>
              </a:solidFill>
              <a:latin typeface="Meiryo UI" panose="020B0604030504040204" pitchFamily="50" charset="-128"/>
              <a:ea typeface="Meiryo UI" panose="020B0604030504040204" pitchFamily="50" charset="-128"/>
            </a:endParaRPr>
          </a:p>
          <a:p>
            <a:pPr algn="ctr"/>
            <a:r>
              <a:rPr lang="en-US" sz="1400" dirty="0">
                <a:solidFill>
                  <a:schemeClr val="bg1"/>
                </a:solidFill>
                <a:latin typeface="Meiryo UI" panose="020B0604030504040204" pitchFamily="50" charset="-128"/>
                <a:ea typeface="Meiryo UI" panose="020B0604030504040204" pitchFamily="50" charset="-128"/>
              </a:rPr>
              <a:t>Horizontal application layer for the IoT </a:t>
            </a:r>
            <a:r>
              <a:rPr lang="en-US" sz="1400" b="1" i="1" dirty="0">
                <a:solidFill>
                  <a:schemeClr val="bg1"/>
                </a:solidFill>
                <a:latin typeface="Meiryo UI" panose="020B0604030504040204" pitchFamily="50" charset="-128"/>
                <a:ea typeface="Meiryo UI" panose="020B0604030504040204" pitchFamily="50" charset="-128"/>
              </a:rPr>
              <a:t>similar</a:t>
            </a:r>
            <a:r>
              <a:rPr lang="en-US" sz="1400" dirty="0">
                <a:solidFill>
                  <a:schemeClr val="bg1"/>
                </a:solidFill>
                <a:latin typeface="Meiryo UI" panose="020B0604030504040204" pitchFamily="50" charset="-128"/>
                <a:ea typeface="Meiryo UI" panose="020B0604030504040204" pitchFamily="50" charset="-128"/>
              </a:rPr>
              <a:t> to the World Wide Web for the Internet</a:t>
            </a:r>
          </a:p>
        </p:txBody>
      </p:sp>
      <p:pic>
        <p:nvPicPr>
          <p:cNvPr id="35" name="Picture 4" descr="https://cdn-reichelt.de/bilder/web/xxl_ws/K100/XBEE_PRO_MODULE_HR.png"/>
          <p:cNvPicPr>
            <a:picLocks noChangeAspect="1" noChangeArrowheads="1"/>
          </p:cNvPicPr>
          <p:nvPr/>
        </p:nvPicPr>
        <p:blipFill>
          <a:blip r:embed="rId3" cstate="print"/>
          <a:srcRect/>
          <a:stretch>
            <a:fillRect/>
          </a:stretch>
        </p:blipFill>
        <p:spPr bwMode="auto">
          <a:xfrm>
            <a:off x="3829854" y="4613463"/>
            <a:ext cx="1030178" cy="1270552"/>
          </a:xfrm>
          <a:prstGeom prst="rect">
            <a:avLst/>
          </a:prstGeom>
          <a:noFill/>
        </p:spPr>
      </p:pic>
      <p:pic>
        <p:nvPicPr>
          <p:cNvPr id="36" name="Picture 6" descr="http://www.industryworld.in/wp-content/uploads/2015/12/ethernet_cable1.png"/>
          <p:cNvPicPr>
            <a:picLocks noChangeAspect="1" noChangeArrowheads="1"/>
          </p:cNvPicPr>
          <p:nvPr/>
        </p:nvPicPr>
        <p:blipFill>
          <a:blip r:embed="rId4" cstate="print"/>
          <a:srcRect/>
          <a:stretch>
            <a:fillRect/>
          </a:stretch>
        </p:blipFill>
        <p:spPr bwMode="auto">
          <a:xfrm rot="20700000">
            <a:off x="-543758" y="4966463"/>
            <a:ext cx="2227050" cy="824977"/>
          </a:xfrm>
          <a:prstGeom prst="rect">
            <a:avLst/>
          </a:prstGeom>
          <a:noFill/>
        </p:spPr>
      </p:pic>
      <p:sp>
        <p:nvSpPr>
          <p:cNvPr id="37" name="Textfeld 7"/>
          <p:cNvSpPr txBox="1"/>
          <p:nvPr/>
        </p:nvSpPr>
        <p:spPr>
          <a:xfrm>
            <a:off x="3059832" y="6074132"/>
            <a:ext cx="2585837" cy="523220"/>
          </a:xfrm>
          <a:prstGeom prst="rect">
            <a:avLst/>
          </a:prstGeom>
          <a:noFill/>
        </p:spPr>
        <p:txBody>
          <a:bodyPr wrap="none" rtlCol="0">
            <a:spAutoFit/>
          </a:bodyPr>
          <a:lstStyle/>
          <a:p>
            <a:pPr algn="ctr"/>
            <a:r>
              <a:rPr lang="en-US" sz="1400" dirty="0">
                <a:solidFill>
                  <a:schemeClr val="tx1"/>
                </a:solidFill>
                <a:latin typeface="Meiryo UI" panose="020B0604030504040204" pitchFamily="50" charset="-128"/>
                <a:ea typeface="Meiryo UI" panose="020B0604030504040204" pitchFamily="50" charset="-128"/>
              </a:rPr>
              <a:t>IEEE 802.15.4</a:t>
            </a:r>
            <a:br>
              <a:rPr lang="en-US" sz="1400" dirty="0">
                <a:solidFill>
                  <a:schemeClr val="tx1"/>
                </a:solidFill>
                <a:latin typeface="Meiryo UI" panose="020B0604030504040204" pitchFamily="50" charset="-128"/>
                <a:ea typeface="Meiryo UI" panose="020B0604030504040204" pitchFamily="50" charset="-128"/>
              </a:rPr>
            </a:br>
            <a:r>
              <a:rPr lang="en-US" sz="1400" dirty="0">
                <a:solidFill>
                  <a:schemeClr val="tx1"/>
                </a:solidFill>
                <a:latin typeface="Meiryo UI" panose="020B0604030504040204" pitchFamily="50" charset="-128"/>
                <a:ea typeface="Meiryo UI" panose="020B0604030504040204" pitchFamily="50" charset="-128"/>
              </a:rPr>
              <a:t>(ZigBee/6LoWPAN/Thread)</a:t>
            </a:r>
          </a:p>
        </p:txBody>
      </p:sp>
      <p:sp>
        <p:nvSpPr>
          <p:cNvPr id="38" name="Textfeld 8"/>
          <p:cNvSpPr txBox="1"/>
          <p:nvPr/>
        </p:nvSpPr>
        <p:spPr>
          <a:xfrm>
            <a:off x="602756" y="6166466"/>
            <a:ext cx="933269" cy="307777"/>
          </a:xfrm>
          <a:prstGeom prst="rect">
            <a:avLst/>
          </a:prstGeom>
          <a:noFill/>
        </p:spPr>
        <p:txBody>
          <a:bodyPr wrap="none" rtlCol="0">
            <a:spAutoFit/>
          </a:bodyPr>
          <a:lstStyle/>
          <a:p>
            <a:r>
              <a:rPr lang="en-US" sz="1400" dirty="0">
                <a:solidFill>
                  <a:schemeClr val="tx1"/>
                </a:solidFill>
                <a:latin typeface="Meiryo UI" panose="020B0604030504040204" pitchFamily="50" charset="-128"/>
                <a:ea typeface="Meiryo UI" panose="020B0604030504040204" pitchFamily="50" charset="-128"/>
              </a:rPr>
              <a:t>Ethernet</a:t>
            </a:r>
          </a:p>
        </p:txBody>
      </p:sp>
      <p:pic>
        <p:nvPicPr>
          <p:cNvPr id="39" name="Picture 2" descr="http://www.digchip.com/datasheets/photos/4227/NRF51822-BEACO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06463" y="4853108"/>
            <a:ext cx="1109753" cy="1109753"/>
          </a:xfrm>
          <a:prstGeom prst="rect">
            <a:avLst/>
          </a:prstGeom>
          <a:noFill/>
          <a:extLst>
            <a:ext uri="{909E8E84-426E-40DD-AFC4-6F175D3DCCD1}">
              <a14:hiddenFill xmlns:a14="http://schemas.microsoft.com/office/drawing/2010/main">
                <a:solidFill>
                  <a:srgbClr val="FFFFFF"/>
                </a:solidFill>
              </a14:hiddenFill>
            </a:ext>
          </a:extLst>
        </p:spPr>
      </p:pic>
      <p:sp>
        <p:nvSpPr>
          <p:cNvPr id="40" name="Textfeld 10"/>
          <p:cNvSpPr txBox="1"/>
          <p:nvPr/>
        </p:nvSpPr>
        <p:spPr>
          <a:xfrm>
            <a:off x="5568622" y="6029487"/>
            <a:ext cx="1024640" cy="307777"/>
          </a:xfrm>
          <a:prstGeom prst="rect">
            <a:avLst/>
          </a:prstGeom>
          <a:noFill/>
        </p:spPr>
        <p:txBody>
          <a:bodyPr wrap="none" rtlCol="0">
            <a:spAutoFit/>
          </a:bodyPr>
          <a:lstStyle/>
          <a:p>
            <a:r>
              <a:rPr lang="en-US" sz="1400" dirty="0">
                <a:solidFill>
                  <a:schemeClr val="tx1"/>
                </a:solidFill>
                <a:latin typeface="Meiryo UI" panose="020B0604030504040204" pitchFamily="50" charset="-128"/>
                <a:ea typeface="Meiryo UI" panose="020B0604030504040204" pitchFamily="50" charset="-128"/>
              </a:rPr>
              <a:t>Bluetooth</a:t>
            </a:r>
          </a:p>
        </p:txBody>
      </p:sp>
      <p:pic>
        <p:nvPicPr>
          <p:cNvPr id="41" name="Picture 8" descr="https://www.roboter-bausatz.de/media/image/dc/14/6e/113990105-1.jpg"/>
          <p:cNvPicPr>
            <a:picLocks noChangeAspect="1" noChangeArrowheads="1"/>
          </p:cNvPicPr>
          <p:nvPr/>
        </p:nvPicPr>
        <p:blipFill>
          <a:blip r:embed="rId6" cstate="print"/>
          <a:srcRect/>
          <a:stretch>
            <a:fillRect/>
          </a:stretch>
        </p:blipFill>
        <p:spPr bwMode="auto">
          <a:xfrm>
            <a:off x="1907704" y="4853108"/>
            <a:ext cx="1568505" cy="1176379"/>
          </a:xfrm>
          <a:prstGeom prst="rect">
            <a:avLst/>
          </a:prstGeom>
          <a:noFill/>
        </p:spPr>
      </p:pic>
      <p:sp>
        <p:nvSpPr>
          <p:cNvPr id="42" name="Textfeld 12"/>
          <p:cNvSpPr txBox="1"/>
          <p:nvPr/>
        </p:nvSpPr>
        <p:spPr>
          <a:xfrm>
            <a:off x="2205583" y="6157918"/>
            <a:ext cx="635110" cy="307777"/>
          </a:xfrm>
          <a:prstGeom prst="rect">
            <a:avLst/>
          </a:prstGeom>
          <a:noFill/>
        </p:spPr>
        <p:txBody>
          <a:bodyPr wrap="none" rtlCol="0">
            <a:spAutoFit/>
          </a:bodyPr>
          <a:lstStyle/>
          <a:p>
            <a:r>
              <a:rPr lang="en-US" sz="1400" dirty="0">
                <a:solidFill>
                  <a:schemeClr val="tx1"/>
                </a:solidFill>
                <a:latin typeface="Meiryo UI" panose="020B0604030504040204" pitchFamily="50" charset="-128"/>
                <a:ea typeface="Meiryo UI" panose="020B0604030504040204" pitchFamily="50" charset="-128"/>
              </a:rPr>
              <a:t>Wi-Fi</a:t>
            </a:r>
          </a:p>
        </p:txBody>
      </p:sp>
      <p:sp>
        <p:nvSpPr>
          <p:cNvPr id="43" name="Textfeld 66"/>
          <p:cNvSpPr txBox="1"/>
          <p:nvPr/>
        </p:nvSpPr>
        <p:spPr>
          <a:xfrm>
            <a:off x="6516215" y="5996298"/>
            <a:ext cx="2442047" cy="523220"/>
          </a:xfrm>
          <a:prstGeom prst="rect">
            <a:avLst/>
          </a:prstGeom>
          <a:noFill/>
        </p:spPr>
        <p:txBody>
          <a:bodyPr wrap="square" rtlCol="0">
            <a:spAutoFit/>
          </a:bodyPr>
          <a:lstStyle/>
          <a:p>
            <a:pPr algn="ctr"/>
            <a:r>
              <a:rPr lang="en-US" sz="1400" dirty="0">
                <a:solidFill>
                  <a:schemeClr val="tx1"/>
                </a:solidFill>
                <a:latin typeface="Meiryo UI" panose="020B0604030504040204" pitchFamily="50" charset="-128"/>
                <a:ea typeface="Meiryo UI" panose="020B0604030504040204" pitchFamily="50" charset="-128"/>
              </a:rPr>
              <a:t>LPWAN</a:t>
            </a:r>
            <a:br>
              <a:rPr lang="en-US" sz="1400" dirty="0">
                <a:solidFill>
                  <a:schemeClr val="tx1"/>
                </a:solidFill>
                <a:latin typeface="Meiryo UI" panose="020B0604030504040204" pitchFamily="50" charset="-128"/>
                <a:ea typeface="Meiryo UI" panose="020B0604030504040204" pitchFamily="50" charset="-128"/>
              </a:rPr>
            </a:br>
            <a:r>
              <a:rPr lang="en-US" sz="1400" dirty="0">
                <a:solidFill>
                  <a:schemeClr val="tx1"/>
                </a:solidFill>
                <a:latin typeface="Meiryo UI" panose="020B0604030504040204" pitchFamily="50" charset="-128"/>
                <a:ea typeface="Meiryo UI" panose="020B0604030504040204" pitchFamily="50" charset="-128"/>
              </a:rPr>
              <a:t>(</a:t>
            </a:r>
            <a:r>
              <a:rPr lang="en-US" sz="1400" dirty="0" err="1">
                <a:solidFill>
                  <a:schemeClr val="tx1"/>
                </a:solidFill>
                <a:latin typeface="Meiryo UI" panose="020B0604030504040204" pitchFamily="50" charset="-128"/>
                <a:ea typeface="Meiryo UI" panose="020B0604030504040204" pitchFamily="50" charset="-128"/>
              </a:rPr>
              <a:t>LoRa</a:t>
            </a:r>
            <a:r>
              <a:rPr lang="en-US" sz="1400" dirty="0">
                <a:solidFill>
                  <a:schemeClr val="tx1"/>
                </a:solidFill>
                <a:latin typeface="Meiryo UI" panose="020B0604030504040204" pitchFamily="50" charset="-128"/>
                <a:ea typeface="Meiryo UI" panose="020B0604030504040204" pitchFamily="50" charset="-128"/>
              </a:rPr>
              <a:t>, </a:t>
            </a:r>
            <a:r>
              <a:rPr lang="en-US" sz="1400" dirty="0" err="1">
                <a:solidFill>
                  <a:schemeClr val="tx1"/>
                </a:solidFill>
                <a:latin typeface="Meiryo UI" panose="020B0604030504040204" pitchFamily="50" charset="-128"/>
                <a:ea typeface="Meiryo UI" panose="020B0604030504040204" pitchFamily="50" charset="-128"/>
              </a:rPr>
              <a:t>Sigfox</a:t>
            </a:r>
            <a:r>
              <a:rPr lang="en-US" sz="1400" dirty="0">
                <a:solidFill>
                  <a:schemeClr val="tx1"/>
                </a:solidFill>
                <a:latin typeface="Meiryo UI" panose="020B0604030504040204" pitchFamily="50" charset="-128"/>
                <a:ea typeface="Meiryo UI" panose="020B0604030504040204" pitchFamily="50" charset="-128"/>
              </a:rPr>
              <a:t>, NB-IoT, …)</a:t>
            </a:r>
          </a:p>
        </p:txBody>
      </p:sp>
      <p:pic>
        <p:nvPicPr>
          <p:cNvPr id="44" name="Picture 10" descr="https://www.cooking-hacks.com/media/catalog/product/cache/1/small_image/270x/9df78eab33525d08d6e5fb8d27136e95/l/o/lorawan_representative_cooking_big.1448963982.jpg"/>
          <p:cNvPicPr>
            <a:picLocks noChangeAspect="1" noChangeArrowheads="1"/>
          </p:cNvPicPr>
          <p:nvPr/>
        </p:nvPicPr>
        <p:blipFill>
          <a:blip r:embed="rId7" cstate="print"/>
          <a:srcRect t="23026"/>
          <a:stretch>
            <a:fillRect/>
          </a:stretch>
        </p:blipFill>
        <p:spPr bwMode="auto">
          <a:xfrm>
            <a:off x="6819502" y="4894206"/>
            <a:ext cx="1421489" cy="1094181"/>
          </a:xfrm>
          <a:prstGeom prst="rect">
            <a:avLst/>
          </a:prstGeom>
          <a:noFill/>
        </p:spPr>
      </p:pic>
      <p:sp>
        <p:nvSpPr>
          <p:cNvPr id="45" name="Rechteck 68"/>
          <p:cNvSpPr/>
          <p:nvPr/>
        </p:nvSpPr>
        <p:spPr>
          <a:xfrm>
            <a:off x="8388424" y="5284940"/>
            <a:ext cx="441146" cy="400110"/>
          </a:xfrm>
          <a:prstGeom prst="rect">
            <a:avLst/>
          </a:prstGeom>
        </p:spPr>
        <p:txBody>
          <a:bodyPr wrap="none">
            <a:spAutoFit/>
          </a:bodyPr>
          <a:lstStyle/>
          <a:p>
            <a:r>
              <a:rPr lang="en-US" sz="2000" b="1" dirty="0">
                <a:solidFill>
                  <a:schemeClr val="tx1"/>
                </a:solidFill>
              </a:rPr>
              <a:t>…</a:t>
            </a:r>
          </a:p>
        </p:txBody>
      </p:sp>
      <p:sp>
        <p:nvSpPr>
          <p:cNvPr id="4" name="スライド番号プレースホルダー 3">
            <a:extLst>
              <a:ext uri="{FF2B5EF4-FFF2-40B4-BE49-F238E27FC236}">
                <a16:creationId xmlns:a16="http://schemas.microsoft.com/office/drawing/2014/main" id="{C1F0D877-0D6A-4574-91B3-46E7E87F0914}"/>
              </a:ext>
            </a:extLst>
          </p:cNvPr>
          <p:cNvSpPr>
            <a:spLocks noGrp="1"/>
          </p:cNvSpPr>
          <p:nvPr>
            <p:ph type="sldNum" sz="quarter" idx="10"/>
          </p:nvPr>
        </p:nvSpPr>
        <p:spPr/>
        <p:txBody>
          <a:bodyPr/>
          <a:lstStyle/>
          <a:p>
            <a:fld id="{DE2B87E1-F9DF-4BEE-B07D-635D26011F4B}" type="slidenum">
              <a:rPr lang="de-DE" altLang="ja-JP" smtClean="0"/>
              <a:pPr/>
              <a:t>5</a:t>
            </a:fld>
            <a:endParaRPr lang="de-DE" altLang="ja-JP"/>
          </a:p>
        </p:txBody>
      </p:sp>
    </p:spTree>
    <p:extLst>
      <p:ext uri="{BB962C8B-B14F-4D97-AF65-F5344CB8AC3E}">
        <p14:creationId xmlns:p14="http://schemas.microsoft.com/office/powerpoint/2010/main" val="781860697"/>
      </p:ext>
    </p:extLst>
  </p:cSld>
  <p:clrMapOvr>
    <a:masterClrMapping/>
  </p:clrMapOvr>
  <mc:AlternateContent xmlns:mc="http://schemas.openxmlformats.org/markup-compatibility/2006" xmlns:p14="http://schemas.microsoft.com/office/powerpoint/2010/main">
    <mc:Choice Requires="p14">
      <p:transition spd="slow" p14:dur="2000" advTm="51616"/>
    </mc:Choice>
    <mc:Fallback xmlns="">
      <p:transition spd="slow" advTm="516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B83919-0B9D-4254-8B3A-E934E508FA17}"/>
              </a:ext>
            </a:extLst>
          </p:cNvPr>
          <p:cNvSpPr>
            <a:spLocks noGrp="1"/>
          </p:cNvSpPr>
          <p:nvPr>
            <p:ph type="title"/>
          </p:nvPr>
        </p:nvSpPr>
        <p:spPr/>
        <p:txBody>
          <a:bodyPr/>
          <a:lstStyle/>
          <a:p>
            <a:r>
              <a:rPr kumimoji="1" lang="en-US" altLang="ja-JP" dirty="0"/>
              <a:t>W3C</a:t>
            </a:r>
            <a:r>
              <a:rPr kumimoji="1" lang="ja-JP" altLang="en-US" dirty="0"/>
              <a:t> </a:t>
            </a:r>
            <a:r>
              <a:rPr kumimoji="1" lang="en-US" altLang="ja-JP" dirty="0"/>
              <a:t>Web</a:t>
            </a:r>
            <a:r>
              <a:rPr kumimoji="1" lang="ja-JP" altLang="en-US" dirty="0"/>
              <a:t> </a:t>
            </a:r>
            <a:r>
              <a:rPr kumimoji="1" lang="en-US" altLang="ja-JP" dirty="0"/>
              <a:t>of Things</a:t>
            </a:r>
            <a:endParaRPr kumimoji="1" lang="ja-JP" altLang="en-US" dirty="0"/>
          </a:p>
        </p:txBody>
      </p:sp>
      <p:sp>
        <p:nvSpPr>
          <p:cNvPr id="3" name="コンテンツ プレースホルダー 2">
            <a:extLst>
              <a:ext uri="{FF2B5EF4-FFF2-40B4-BE49-F238E27FC236}">
                <a16:creationId xmlns:a16="http://schemas.microsoft.com/office/drawing/2014/main" id="{3F548D2A-3A5E-46E9-95F3-86BDB5D707FE}"/>
              </a:ext>
            </a:extLst>
          </p:cNvPr>
          <p:cNvSpPr>
            <a:spLocks noGrp="1"/>
          </p:cNvSpPr>
          <p:nvPr>
            <p:ph idx="1"/>
          </p:nvPr>
        </p:nvSpPr>
        <p:spPr/>
        <p:txBody>
          <a:bodyPr/>
          <a:lstStyle/>
          <a:p>
            <a:r>
              <a:rPr kumimoji="1" lang="en-US" altLang="ja-JP" dirty="0"/>
              <a:t>W3C</a:t>
            </a:r>
            <a:r>
              <a:rPr lang="ja-JP" altLang="en-US" dirty="0"/>
              <a:t>は、</a:t>
            </a:r>
            <a:r>
              <a:rPr lang="en-US" altLang="ja-JP" dirty="0"/>
              <a:t>Web</a:t>
            </a:r>
            <a:r>
              <a:rPr lang="ja-JP" altLang="en-US" dirty="0"/>
              <a:t>技術の標準化を行う非営利団体</a:t>
            </a:r>
            <a:endParaRPr lang="en-US" altLang="ja-JP" dirty="0"/>
          </a:p>
          <a:p>
            <a:pPr lvl="1"/>
            <a:r>
              <a:rPr lang="en-US" altLang="ja-JP" dirty="0"/>
              <a:t>Web of Things</a:t>
            </a:r>
            <a:r>
              <a:rPr lang="ja-JP" altLang="en-US" dirty="0"/>
              <a:t>は、</a:t>
            </a:r>
            <a:r>
              <a:rPr lang="en-US" altLang="ja-JP" dirty="0"/>
              <a:t>W3C</a:t>
            </a:r>
            <a:r>
              <a:rPr lang="ja-JP" altLang="en-US" dirty="0"/>
              <a:t>にある標準化活動グループの</a:t>
            </a:r>
            <a:r>
              <a:rPr lang="en-US" altLang="ja-JP" dirty="0"/>
              <a:t>1</a:t>
            </a:r>
            <a:r>
              <a:rPr lang="ja-JP" altLang="en-US" dirty="0"/>
              <a:t>つ</a:t>
            </a:r>
            <a:endParaRPr lang="en-US" altLang="ja-JP" dirty="0"/>
          </a:p>
          <a:p>
            <a:pPr lvl="1"/>
            <a:r>
              <a:rPr lang="ja-JP" altLang="en-US" dirty="0"/>
              <a:t>共同議長は、</a:t>
            </a:r>
            <a:r>
              <a:rPr lang="en-US" altLang="ja-JP" dirty="0"/>
              <a:t>Siemens</a:t>
            </a:r>
            <a:r>
              <a:rPr lang="ja-JP" altLang="en-US" dirty="0"/>
              <a:t>、</a:t>
            </a:r>
            <a:r>
              <a:rPr lang="en-US" altLang="ja-JP" dirty="0"/>
              <a:t>Intel</a:t>
            </a:r>
          </a:p>
          <a:p>
            <a:pPr lvl="1"/>
            <a:r>
              <a:rPr lang="ja-JP" altLang="en-US" dirty="0"/>
              <a:t>現在、</a:t>
            </a:r>
            <a:r>
              <a:rPr lang="en-US" altLang="ja-JP" dirty="0"/>
              <a:t>Interest Group</a:t>
            </a:r>
            <a:r>
              <a:rPr lang="ja-JP" altLang="en-US" dirty="0"/>
              <a:t>と</a:t>
            </a:r>
            <a:r>
              <a:rPr lang="en-US" altLang="ja-JP" dirty="0"/>
              <a:t>Working Group</a:t>
            </a:r>
            <a:r>
              <a:rPr lang="ja-JP" altLang="en-US" dirty="0"/>
              <a:t>がある</a:t>
            </a:r>
            <a:endParaRPr lang="en-US" altLang="ja-JP" dirty="0"/>
          </a:p>
          <a:p>
            <a:pPr lvl="1"/>
            <a:r>
              <a:rPr lang="ja-JP" altLang="en-US" dirty="0"/>
              <a:t>実装を行い、動作を確認しながら規格化</a:t>
            </a:r>
            <a:endParaRPr lang="en-US" altLang="ja-JP" dirty="0"/>
          </a:p>
        </p:txBody>
      </p:sp>
      <p:sp>
        <p:nvSpPr>
          <p:cNvPr id="4" name="スライド番号プレースホルダー 3">
            <a:extLst>
              <a:ext uri="{FF2B5EF4-FFF2-40B4-BE49-F238E27FC236}">
                <a16:creationId xmlns:a16="http://schemas.microsoft.com/office/drawing/2014/main" id="{4ED087A5-6519-4AD9-9BEA-FAB17153DB44}"/>
              </a:ext>
            </a:extLst>
          </p:cNvPr>
          <p:cNvSpPr>
            <a:spLocks noGrp="1"/>
          </p:cNvSpPr>
          <p:nvPr>
            <p:ph type="sldNum" sz="quarter" idx="10"/>
          </p:nvPr>
        </p:nvSpPr>
        <p:spPr/>
        <p:txBody>
          <a:bodyPr/>
          <a:lstStyle/>
          <a:p>
            <a:fld id="{DE2B87E1-F9DF-4BEE-B07D-635D26011F4B}" type="slidenum">
              <a:rPr lang="de-DE" altLang="ja-JP" smtClean="0"/>
              <a:pPr/>
              <a:t>6</a:t>
            </a:fld>
            <a:endParaRPr lang="de-DE" altLang="ja-JP"/>
          </a:p>
        </p:txBody>
      </p:sp>
      <p:sp>
        <p:nvSpPr>
          <p:cNvPr id="5" name="フッター プレースホルダー 4">
            <a:extLst>
              <a:ext uri="{FF2B5EF4-FFF2-40B4-BE49-F238E27FC236}">
                <a16:creationId xmlns:a16="http://schemas.microsoft.com/office/drawing/2014/main" id="{7D1D4ADA-C485-4835-ACC5-135A3EC645FD}"/>
              </a:ext>
            </a:extLst>
          </p:cNvPr>
          <p:cNvSpPr>
            <a:spLocks noGrp="1"/>
          </p:cNvSpPr>
          <p:nvPr>
            <p:ph type="ftr" sz="quarter" idx="11"/>
          </p:nvPr>
        </p:nvSpPr>
        <p:spPr/>
        <p:txBody>
          <a:bodyPr/>
          <a:lstStyle/>
          <a:p>
            <a:r>
              <a:rPr lang="en-US" altLang="ja-JP"/>
              <a:t>Copyright 2020 Fujitsu Laboratories Ltd.</a:t>
            </a:r>
            <a:endParaRPr lang="de-DE" altLang="ja-JP" dirty="0"/>
          </a:p>
        </p:txBody>
      </p:sp>
      <p:sp>
        <p:nvSpPr>
          <p:cNvPr id="6" name="Content Placeholder 2">
            <a:extLst>
              <a:ext uri="{FF2B5EF4-FFF2-40B4-BE49-F238E27FC236}">
                <a16:creationId xmlns:a16="http://schemas.microsoft.com/office/drawing/2014/main" id="{91F3DBA9-EC71-4F94-8675-91CCCB6A75BB}"/>
              </a:ext>
            </a:extLst>
          </p:cNvPr>
          <p:cNvSpPr>
            <a:spLocks noGrp="1"/>
          </p:cNvSpPr>
          <p:nvPr/>
        </p:nvSpPr>
        <p:spPr>
          <a:xfrm>
            <a:off x="122868" y="3025799"/>
            <a:ext cx="4204382" cy="3787577"/>
          </a:xfrm>
          <a:prstGeom prst="rect">
            <a:avLst/>
          </a:prstGeom>
        </p:spPr>
        <p:txBody>
          <a:bodyPr vert="horz" lIns="121954" tIns="60977" rIns="121954" bIns="60977" rtlCol="0">
            <a:normAutofit/>
          </a:bodyPr>
          <a:lstStyle>
            <a:lvl1pPr marL="288000" indent="-288000" algn="l" defTabSz="1219535" rtl="0" eaLnBrk="1" latinLnBrk="0" hangingPunct="1">
              <a:spcBef>
                <a:spcPts val="600"/>
              </a:spcBef>
              <a:buFont typeface="Arial" panose="020B0604020202020204" pitchFamily="34" charset="0"/>
              <a:buChar char="•"/>
              <a:defRPr sz="2800" kern="1200">
                <a:solidFill>
                  <a:schemeClr val="tx1"/>
                </a:solidFill>
                <a:latin typeface="+mn-lt"/>
                <a:ea typeface="+mn-ea"/>
                <a:cs typeface="+mn-cs"/>
              </a:defRPr>
            </a:lvl1pPr>
            <a:lvl2pPr marL="648000" indent="-288000" algn="l" defTabSz="1219535" rtl="0" eaLnBrk="1" latinLnBrk="0" hangingPunct="1">
              <a:spcBef>
                <a:spcPts val="300"/>
              </a:spcBef>
              <a:buFont typeface="Arial" panose="020B0604020202020204" pitchFamily="34" charset="0"/>
              <a:buChar char="–"/>
              <a:defRPr sz="2000" kern="1200">
                <a:solidFill>
                  <a:schemeClr val="tx1"/>
                </a:solidFill>
                <a:latin typeface="+mn-lt"/>
                <a:ea typeface="+mn-ea"/>
                <a:cs typeface="+mn-cs"/>
              </a:defRPr>
            </a:lvl2pPr>
            <a:lvl3pPr marL="1008000" indent="-288000" algn="l" defTabSz="1219535" rtl="0" eaLnBrk="1" latinLnBrk="0" hangingPunct="1">
              <a:spcBef>
                <a:spcPts val="300"/>
              </a:spcBef>
              <a:buFont typeface="Wingdings" panose="05000000000000000000" pitchFamily="2" charset="2"/>
              <a:buChar char="§"/>
              <a:defRPr sz="1800" kern="1200">
                <a:solidFill>
                  <a:schemeClr val="tx1"/>
                </a:solidFill>
                <a:latin typeface="+mn-lt"/>
                <a:ea typeface="+mn-ea"/>
                <a:cs typeface="+mn-cs"/>
              </a:defRPr>
            </a:lvl3pPr>
            <a:lvl4pPr marL="1296000" indent="-216000" algn="l" defTabSz="1219535" rtl="0" eaLnBrk="1" latinLnBrk="0" hangingPunct="1">
              <a:spcBef>
                <a:spcPts val="100"/>
              </a:spcBef>
              <a:buFont typeface="Arial" panose="020B0604020202020204" pitchFamily="34" charset="0"/>
              <a:buChar char="–"/>
              <a:defRPr sz="1600" kern="1200">
                <a:solidFill>
                  <a:schemeClr val="tx1"/>
                </a:solidFill>
                <a:latin typeface="+mn-lt"/>
                <a:ea typeface="+mn-ea"/>
                <a:cs typeface="+mn-cs"/>
              </a:defRPr>
            </a:lvl4pPr>
            <a:lvl5pPr marL="1584000" indent="-216000" algn="l" defTabSz="1219535" rtl="0" eaLnBrk="1" latinLnBrk="0" hangingPunct="1">
              <a:spcBef>
                <a:spcPts val="100"/>
              </a:spcBef>
              <a:buFont typeface="Courier New" panose="02070309020205020404" pitchFamily="49" charset="0"/>
              <a:buChar char="o"/>
              <a:defRPr sz="1600" kern="1200">
                <a:solidFill>
                  <a:schemeClr val="tx1"/>
                </a:solidFill>
                <a:latin typeface="+mn-lt"/>
                <a:ea typeface="+mn-ea"/>
                <a:cs typeface="+mn-cs"/>
              </a:defRPr>
            </a:lvl5pPr>
            <a:lvl6pPr marL="3353722"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963490"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573257"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5183025"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sz="1800" b="1" dirty="0"/>
              <a:t>W3C WoT Interest Group (IG)</a:t>
            </a:r>
            <a:br>
              <a:rPr lang="en-US" sz="1800" dirty="0"/>
            </a:br>
            <a:r>
              <a:rPr lang="en-US" sz="1200" dirty="0">
                <a:hlinkClick r:id="rId3"/>
              </a:rPr>
              <a:t>https://www.w3.org/2016/07/wot-ig-charter.html</a:t>
            </a:r>
            <a:endParaRPr lang="en-US" sz="1200" dirty="0"/>
          </a:p>
          <a:p>
            <a:pPr lvl="1"/>
            <a:r>
              <a:rPr lang="en-US" altLang="ja-JP" sz="1600" dirty="0">
                <a:latin typeface="メイリオ" panose="020B0604030504040204" pitchFamily="50" charset="-128"/>
                <a:ea typeface="メイリオ" panose="020B0604030504040204" pitchFamily="50" charset="-128"/>
              </a:rPr>
              <a:t>2015</a:t>
            </a:r>
            <a:r>
              <a:rPr lang="ja-JP" altLang="en-US" sz="1600" dirty="0">
                <a:latin typeface="メイリオ" panose="020B0604030504040204" pitchFamily="50" charset="-128"/>
                <a:ea typeface="メイリオ" panose="020B0604030504040204" pitchFamily="50" charset="-128"/>
              </a:rPr>
              <a:t>年初に設立</a:t>
            </a:r>
            <a:endParaRPr lang="en-US" sz="1600"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参加者数</a:t>
            </a:r>
            <a:r>
              <a:rPr lang="en-US" altLang="ja-JP" sz="1600" dirty="0">
                <a:latin typeface="メイリオ" panose="020B0604030504040204" pitchFamily="50" charset="-128"/>
                <a:ea typeface="メイリオ" panose="020B0604030504040204" pitchFamily="50" charset="-128"/>
              </a:rPr>
              <a:t>200</a:t>
            </a:r>
            <a:r>
              <a:rPr lang="ja-JP" altLang="en-US" sz="1600" dirty="0">
                <a:latin typeface="メイリオ" panose="020B0604030504040204" pitchFamily="50" charset="-128"/>
                <a:ea typeface="メイリオ" panose="020B0604030504040204" pitchFamily="50" charset="-128"/>
              </a:rPr>
              <a:t>名</a:t>
            </a:r>
            <a:endParaRPr lang="en-US" sz="1600" dirty="0">
              <a:latin typeface="メイリオ" panose="020B0604030504040204" pitchFamily="50" charset="-128"/>
              <a:ea typeface="メイリオ" panose="020B0604030504040204" pitchFamily="50" charset="-128"/>
            </a:endParaRPr>
          </a:p>
          <a:p>
            <a:pPr lvl="1"/>
            <a:r>
              <a:rPr lang="ja-JP" altLang="en-US" sz="1600" b="1" dirty="0">
                <a:latin typeface="メイリオ" panose="020B0604030504040204" pitchFamily="50" charset="-128"/>
                <a:ea typeface="メイリオ" panose="020B0604030504040204" pitchFamily="50" charset="-128"/>
              </a:rPr>
              <a:t>非公式な作業及び対外連携</a:t>
            </a:r>
            <a:endParaRPr lang="en-US" sz="1600" b="1"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テスト実装による</a:t>
            </a:r>
            <a:r>
              <a:rPr lang="ja-JP" altLang="en-US" sz="1600" b="1" dirty="0">
                <a:latin typeface="メイリオ" panose="020B0604030504040204" pitchFamily="50" charset="-128"/>
                <a:ea typeface="メイリオ" panose="020B0604030504040204" pitchFamily="50" charset="-128"/>
              </a:rPr>
              <a:t>プラグフェスト</a:t>
            </a:r>
            <a:endParaRPr lang="en-US" sz="1600" b="1"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新規に必要な機能の検討</a:t>
            </a:r>
            <a:endParaRPr lang="en-US" sz="1600"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他団体とのリエゾンやコラボレーション</a:t>
            </a:r>
            <a:endParaRPr lang="en-US" altLang="ja-JP" sz="1600" dirty="0">
              <a:latin typeface="メイリオ" panose="020B0604030504040204" pitchFamily="50" charset="-128"/>
              <a:ea typeface="メイリオ" panose="020B0604030504040204" pitchFamily="50" charset="-128"/>
            </a:endParaRPr>
          </a:p>
          <a:p>
            <a:pPr lvl="1"/>
            <a:endParaRPr lang="en-US" sz="1600" dirty="0">
              <a:latin typeface="メイリオ" panose="020B0604030504040204" pitchFamily="50" charset="-128"/>
              <a:ea typeface="メイリオ" panose="020B0604030504040204" pitchFamily="50" charset="-128"/>
            </a:endParaRPr>
          </a:p>
          <a:p>
            <a:pPr lvl="1"/>
            <a:r>
              <a:rPr lang="ja-JP" altLang="en-US" sz="1400" dirty="0">
                <a:latin typeface="メイリオ" panose="020B0604030504040204" pitchFamily="50" charset="-128"/>
                <a:ea typeface="メイリオ" panose="020B0604030504040204" pitchFamily="50" charset="-128"/>
              </a:rPr>
              <a:t>第</a:t>
            </a:r>
            <a:r>
              <a:rPr lang="en-US" altLang="ja-JP" sz="1400" dirty="0">
                <a:latin typeface="メイリオ" panose="020B0604030504040204" pitchFamily="50" charset="-128"/>
                <a:ea typeface="メイリオ" panose="020B0604030504040204" pitchFamily="50" charset="-128"/>
              </a:rPr>
              <a:t>2</a:t>
            </a:r>
            <a:r>
              <a:rPr lang="ja-JP" altLang="en-US" sz="1400" dirty="0">
                <a:latin typeface="メイリオ" panose="020B0604030504040204" pitchFamily="50" charset="-128"/>
                <a:ea typeface="メイリオ" panose="020B0604030504040204" pitchFamily="50" charset="-128"/>
              </a:rPr>
              <a:t>回</a:t>
            </a:r>
            <a:r>
              <a:rPr lang="en-US" altLang="ja-JP" sz="1400" dirty="0" err="1">
                <a:latin typeface="メイリオ" panose="020B0604030504040204" pitchFamily="50" charset="-128"/>
                <a:ea typeface="メイリオ" panose="020B0604030504040204" pitchFamily="50" charset="-128"/>
              </a:rPr>
              <a:t>WoT</a:t>
            </a:r>
            <a:r>
              <a:rPr lang="ja-JP" altLang="en-US" sz="1400" dirty="0">
                <a:latin typeface="メイリオ" panose="020B0604030504040204" pitchFamily="50" charset="-128"/>
                <a:ea typeface="メイリオ" panose="020B0604030504040204" pitchFamily="50" charset="-128"/>
              </a:rPr>
              <a:t>ワークショップ開催</a:t>
            </a:r>
            <a:r>
              <a:rPr lang="en-US" altLang="ja-JP" sz="1400" dirty="0">
                <a:latin typeface="メイリオ" panose="020B0604030504040204" pitchFamily="50" charset="-128"/>
                <a:ea typeface="メイリオ" panose="020B0604030504040204" pitchFamily="50" charset="-128"/>
              </a:rPr>
              <a:t>(2019</a:t>
            </a:r>
            <a:r>
              <a:rPr lang="ja-JP" altLang="en-US" sz="1400" dirty="0">
                <a:latin typeface="メイリオ" panose="020B0604030504040204" pitchFamily="50" charset="-128"/>
                <a:ea typeface="メイリオ" panose="020B0604030504040204" pitchFamily="50" charset="-128"/>
              </a:rPr>
              <a:t>年、ジーメンス主催）</a:t>
            </a:r>
            <a:endParaRPr lang="en-US" sz="1400" dirty="0">
              <a:latin typeface="メイリオ" panose="020B0604030504040204" pitchFamily="50" charset="-128"/>
              <a:ea typeface="メイリオ" panose="020B0604030504040204" pitchFamily="50" charset="-128"/>
            </a:endParaRPr>
          </a:p>
        </p:txBody>
      </p:sp>
      <p:sp>
        <p:nvSpPr>
          <p:cNvPr id="7" name="Content Placeholder 3">
            <a:extLst>
              <a:ext uri="{FF2B5EF4-FFF2-40B4-BE49-F238E27FC236}">
                <a16:creationId xmlns:a16="http://schemas.microsoft.com/office/drawing/2014/main" id="{CD85126C-4767-408B-AA1E-F32007737282}"/>
              </a:ext>
            </a:extLst>
          </p:cNvPr>
          <p:cNvSpPr>
            <a:spLocks noGrp="1"/>
          </p:cNvSpPr>
          <p:nvPr/>
        </p:nvSpPr>
        <p:spPr>
          <a:xfrm>
            <a:off x="4355976" y="3025799"/>
            <a:ext cx="4752528" cy="3787577"/>
          </a:xfrm>
          <a:prstGeom prst="rect">
            <a:avLst/>
          </a:prstGeom>
        </p:spPr>
        <p:txBody>
          <a:bodyPr vert="horz" lIns="121954" tIns="60977" rIns="121954" bIns="60977" rtlCol="0">
            <a:normAutofit/>
          </a:bodyPr>
          <a:lstStyle>
            <a:lvl1pPr marL="288000" indent="-288000" algn="l" defTabSz="1219535" rtl="0" eaLnBrk="1" latinLnBrk="0" hangingPunct="1">
              <a:spcBef>
                <a:spcPts val="600"/>
              </a:spcBef>
              <a:buFont typeface="Arial" panose="020B0604020202020204" pitchFamily="34" charset="0"/>
              <a:buChar char="•"/>
              <a:defRPr sz="2800" kern="1200">
                <a:solidFill>
                  <a:schemeClr val="tx1"/>
                </a:solidFill>
                <a:latin typeface="+mn-lt"/>
                <a:ea typeface="+mn-ea"/>
                <a:cs typeface="+mn-cs"/>
              </a:defRPr>
            </a:lvl1pPr>
            <a:lvl2pPr marL="648000" indent="-288000" algn="l" defTabSz="1219535" rtl="0" eaLnBrk="1" latinLnBrk="0" hangingPunct="1">
              <a:spcBef>
                <a:spcPts val="300"/>
              </a:spcBef>
              <a:buFont typeface="Arial" panose="020B0604020202020204" pitchFamily="34" charset="0"/>
              <a:buChar char="–"/>
              <a:defRPr sz="2000" kern="1200">
                <a:solidFill>
                  <a:schemeClr val="tx1"/>
                </a:solidFill>
                <a:latin typeface="+mn-lt"/>
                <a:ea typeface="+mn-ea"/>
                <a:cs typeface="+mn-cs"/>
              </a:defRPr>
            </a:lvl2pPr>
            <a:lvl3pPr marL="1008000" indent="-288000" algn="l" defTabSz="1219535" rtl="0" eaLnBrk="1" latinLnBrk="0" hangingPunct="1">
              <a:spcBef>
                <a:spcPts val="300"/>
              </a:spcBef>
              <a:buFont typeface="Wingdings" panose="05000000000000000000" pitchFamily="2" charset="2"/>
              <a:buChar char="§"/>
              <a:defRPr sz="1800" kern="1200">
                <a:solidFill>
                  <a:schemeClr val="tx1"/>
                </a:solidFill>
                <a:latin typeface="+mn-lt"/>
                <a:ea typeface="+mn-ea"/>
                <a:cs typeface="+mn-cs"/>
              </a:defRPr>
            </a:lvl3pPr>
            <a:lvl4pPr marL="1296000" indent="-216000" algn="l" defTabSz="1219535" rtl="0" eaLnBrk="1" latinLnBrk="0" hangingPunct="1">
              <a:spcBef>
                <a:spcPts val="100"/>
              </a:spcBef>
              <a:buFont typeface="Arial" panose="020B0604020202020204" pitchFamily="34" charset="0"/>
              <a:buChar char="–"/>
              <a:defRPr sz="1600" kern="1200">
                <a:solidFill>
                  <a:schemeClr val="tx1"/>
                </a:solidFill>
                <a:latin typeface="+mn-lt"/>
                <a:ea typeface="+mn-ea"/>
                <a:cs typeface="+mn-cs"/>
              </a:defRPr>
            </a:lvl4pPr>
            <a:lvl5pPr marL="1584000" indent="-216000" algn="l" defTabSz="1219535" rtl="0" eaLnBrk="1" latinLnBrk="0" hangingPunct="1">
              <a:spcBef>
                <a:spcPts val="100"/>
              </a:spcBef>
              <a:buFont typeface="Courier New" panose="02070309020205020404" pitchFamily="49" charset="0"/>
              <a:buChar char="o"/>
              <a:defRPr sz="1600" kern="1200">
                <a:solidFill>
                  <a:schemeClr val="tx1"/>
                </a:solidFill>
                <a:latin typeface="+mn-lt"/>
                <a:ea typeface="+mn-ea"/>
                <a:cs typeface="+mn-cs"/>
              </a:defRPr>
            </a:lvl5pPr>
            <a:lvl6pPr marL="3353722"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963490"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573257"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5183025" indent="-304884" algn="l" defTabSz="1219535"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r>
              <a:rPr lang="en-US" sz="1800" b="1" dirty="0"/>
              <a:t>W3C WoT Working Group (WG)</a:t>
            </a:r>
            <a:br>
              <a:rPr lang="en-US" sz="1800" dirty="0"/>
            </a:br>
            <a:r>
              <a:rPr lang="en-US" sz="1100" dirty="0">
                <a:hlinkClick r:id="rId4"/>
              </a:rPr>
              <a:t>https://www.w3.org/2016/12/wot-wg-2016.html</a:t>
            </a:r>
            <a:endParaRPr lang="en-US" sz="1800" dirty="0"/>
          </a:p>
          <a:p>
            <a:pPr lvl="1"/>
            <a:r>
              <a:rPr lang="en-US" altLang="ja-JP" sz="1600" dirty="0">
                <a:latin typeface="メイリオ" panose="020B0604030504040204" pitchFamily="50" charset="-128"/>
                <a:ea typeface="メイリオ" panose="020B0604030504040204" pitchFamily="50" charset="-128"/>
              </a:rPr>
              <a:t>2016</a:t>
            </a:r>
            <a:r>
              <a:rPr lang="ja-JP" altLang="en-US" sz="1600" dirty="0">
                <a:latin typeface="メイリオ" panose="020B0604030504040204" pitchFamily="50" charset="-128"/>
                <a:ea typeface="メイリオ" panose="020B0604030504040204" pitchFamily="50" charset="-128"/>
              </a:rPr>
              <a:t>年末に設立</a:t>
            </a:r>
            <a:endParaRPr lang="en-US" altLang="ja-JP" sz="1600"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参加者数</a:t>
            </a:r>
            <a:r>
              <a:rPr lang="en-US" altLang="ja-JP" sz="1600" dirty="0">
                <a:latin typeface="メイリオ" panose="020B0604030504040204" pitchFamily="50" charset="-128"/>
                <a:ea typeface="メイリオ" panose="020B0604030504040204" pitchFamily="50" charset="-128"/>
              </a:rPr>
              <a:t>40</a:t>
            </a:r>
            <a:r>
              <a:rPr lang="ja-JP" altLang="en-US" sz="1600" dirty="0">
                <a:latin typeface="メイリオ" panose="020B0604030504040204" pitchFamily="50" charset="-128"/>
                <a:ea typeface="メイリオ" panose="020B0604030504040204" pitchFamily="50" charset="-128"/>
              </a:rPr>
              <a:t>社</a:t>
            </a:r>
            <a:r>
              <a:rPr lang="en-US" altLang="ja-JP" sz="1600" dirty="0">
                <a:latin typeface="メイリオ" panose="020B0604030504040204" pitchFamily="50" charset="-128"/>
                <a:ea typeface="メイリオ" panose="020B0604030504040204" pitchFamily="50" charset="-128"/>
              </a:rPr>
              <a:t>100</a:t>
            </a:r>
            <a:r>
              <a:rPr lang="ja-JP" altLang="en-US" sz="1600" dirty="0">
                <a:latin typeface="メイリオ" panose="020B0604030504040204" pitchFamily="50" charset="-128"/>
                <a:ea typeface="メイリオ" panose="020B0604030504040204" pitchFamily="50" charset="-128"/>
              </a:rPr>
              <a:t>名</a:t>
            </a:r>
            <a:endParaRPr lang="en-US" sz="1600" dirty="0">
              <a:latin typeface="メイリオ" panose="020B0604030504040204" pitchFamily="50" charset="-128"/>
              <a:ea typeface="メイリオ" panose="020B0604030504040204" pitchFamily="50" charset="-128"/>
            </a:endParaRPr>
          </a:p>
          <a:p>
            <a:pPr lvl="1"/>
            <a:r>
              <a:rPr lang="ja-JP" altLang="en-US" sz="1600" b="1" dirty="0">
                <a:latin typeface="メイリオ" panose="020B0604030504040204" pitchFamily="50" charset="-128"/>
                <a:ea typeface="メイリオ" panose="020B0604030504040204" pitchFamily="50" charset="-128"/>
              </a:rPr>
              <a:t>勧告文書の議論・承認</a:t>
            </a:r>
            <a:endParaRPr lang="en-US" altLang="ja-JP" sz="1600" b="1" dirty="0">
              <a:latin typeface="メイリオ" panose="020B0604030504040204" pitchFamily="50" charset="-128"/>
              <a:ea typeface="メイリオ" panose="020B0604030504040204" pitchFamily="50" charset="-128"/>
            </a:endParaRPr>
          </a:p>
          <a:p>
            <a:pPr lvl="1"/>
            <a:r>
              <a:rPr lang="ja-JP" altLang="en-US" sz="1600" b="1" dirty="0">
                <a:latin typeface="メイリオ" panose="020B0604030504040204" pitchFamily="50" charset="-128"/>
                <a:ea typeface="メイリオ" panose="020B0604030504040204" pitchFamily="50" charset="-128"/>
              </a:rPr>
              <a:t>特許はフリーで提供</a:t>
            </a:r>
            <a:endParaRPr lang="en-US" altLang="ja-JP" sz="1600" b="1" dirty="0">
              <a:latin typeface="メイリオ" panose="020B0604030504040204" pitchFamily="50" charset="-128"/>
              <a:ea typeface="メイリオ" panose="020B0604030504040204" pitchFamily="50" charset="-128"/>
            </a:endParaRPr>
          </a:p>
          <a:p>
            <a:pPr marL="360000" lvl="1" indent="0">
              <a:buNone/>
            </a:pPr>
            <a:endParaRPr lang="en-US" sz="1600" dirty="0">
              <a:latin typeface="メイリオ" panose="020B0604030504040204" pitchFamily="50" charset="-128"/>
              <a:ea typeface="メイリオ" panose="020B0604030504040204" pitchFamily="50" charset="-128"/>
            </a:endParaRPr>
          </a:p>
          <a:p>
            <a:pPr lvl="1"/>
            <a:r>
              <a:rPr lang="en-US" altLang="ja-JP" sz="1600" dirty="0">
                <a:latin typeface="メイリオ" panose="020B0604030504040204" pitchFamily="50" charset="-128"/>
                <a:ea typeface="メイリオ" panose="020B0604030504040204" pitchFamily="50" charset="-128"/>
              </a:rPr>
              <a:t>2020</a:t>
            </a:r>
            <a:r>
              <a:rPr lang="ja-JP" altLang="en-US" sz="1600" dirty="0">
                <a:latin typeface="メイリオ" panose="020B0604030504040204" pitchFamily="50" charset="-128"/>
                <a:ea typeface="メイリオ" panose="020B0604030504040204" pitchFamily="50" charset="-128"/>
              </a:rPr>
              <a:t>年</a:t>
            </a:r>
            <a:r>
              <a:rPr lang="en-US" altLang="ja-JP" sz="1600" dirty="0">
                <a:latin typeface="メイリオ" panose="020B0604030504040204" pitchFamily="50" charset="-128"/>
                <a:ea typeface="メイリオ" panose="020B0604030504040204" pitchFamily="50" charset="-128"/>
              </a:rPr>
              <a:t>4</a:t>
            </a:r>
            <a:r>
              <a:rPr lang="ja-JP" altLang="en-US" sz="1600" dirty="0">
                <a:latin typeface="メイリオ" panose="020B0604030504040204" pitchFamily="50" charset="-128"/>
                <a:ea typeface="メイリオ" panose="020B0604030504040204" pitchFamily="50" charset="-128"/>
              </a:rPr>
              <a:t>月</a:t>
            </a:r>
            <a:r>
              <a:rPr lang="en-US" altLang="ja-JP" sz="1600" dirty="0">
                <a:latin typeface="メイリオ" panose="020B0604030504040204" pitchFamily="50" charset="-128"/>
                <a:ea typeface="メイリオ" panose="020B0604030504040204" pitchFamily="50" charset="-128"/>
              </a:rPr>
              <a:t>v1.0</a:t>
            </a:r>
            <a:r>
              <a:rPr lang="ja-JP" altLang="en-US" sz="1600" dirty="0">
                <a:latin typeface="メイリオ" panose="020B0604030504040204" pitchFamily="50" charset="-128"/>
                <a:ea typeface="メイリオ" panose="020B0604030504040204" pitchFamily="50" charset="-128"/>
              </a:rPr>
              <a:t>勧告化</a:t>
            </a:r>
            <a:endParaRPr lang="en-US" altLang="ja-JP" sz="1600" dirty="0">
              <a:latin typeface="メイリオ" panose="020B0604030504040204" pitchFamily="50" charset="-128"/>
              <a:ea typeface="メイリオ" panose="020B0604030504040204" pitchFamily="50" charset="-128"/>
            </a:endParaRPr>
          </a:p>
          <a:p>
            <a:pPr marL="360000" lvl="1" indent="0">
              <a:buNone/>
            </a:pPr>
            <a:r>
              <a:rPr lang="ja-JP" altLang="en-US" sz="1600" b="1" dirty="0">
                <a:solidFill>
                  <a:schemeClr val="accent2"/>
                </a:solidFill>
                <a:latin typeface="メイリオ" panose="020B0604030504040204" pitchFamily="50" charset="-128"/>
                <a:ea typeface="メイリオ" panose="020B0604030504040204" pitchFamily="50" charset="-128"/>
              </a:rPr>
              <a:t>　　</a:t>
            </a:r>
            <a:r>
              <a:rPr lang="en-US" sz="1600" b="1" dirty="0">
                <a:solidFill>
                  <a:schemeClr val="accent2"/>
                </a:solidFill>
                <a:latin typeface="メイリオ" panose="020B0604030504040204" pitchFamily="50" charset="-128"/>
                <a:ea typeface="メイリオ" panose="020B0604030504040204" pitchFamily="50" charset="-128"/>
              </a:rPr>
              <a:t>Architecture</a:t>
            </a:r>
            <a:r>
              <a:rPr lang="ja-JP" altLang="en-US" sz="1600" b="1" dirty="0">
                <a:solidFill>
                  <a:schemeClr val="accent2"/>
                </a:solidFill>
                <a:latin typeface="メイリオ" panose="020B0604030504040204" pitchFamily="50" charset="-128"/>
                <a:ea typeface="メイリオ" panose="020B0604030504040204" pitchFamily="50" charset="-128"/>
              </a:rPr>
              <a:t>、</a:t>
            </a:r>
            <a:r>
              <a:rPr lang="en-US" sz="1600" b="1" dirty="0">
                <a:solidFill>
                  <a:schemeClr val="accent2"/>
                </a:solidFill>
                <a:latin typeface="メイリオ" panose="020B0604030504040204" pitchFamily="50" charset="-128"/>
                <a:ea typeface="メイリオ" panose="020B0604030504040204" pitchFamily="50" charset="-128"/>
              </a:rPr>
              <a:t>Thing Description</a:t>
            </a:r>
          </a:p>
          <a:p>
            <a:pPr lvl="1"/>
            <a:r>
              <a:rPr lang="en-US" altLang="ja-JP" sz="1600" dirty="0">
                <a:latin typeface="メイリオ" panose="020B0604030504040204" pitchFamily="50" charset="-128"/>
                <a:ea typeface="メイリオ" panose="020B0604030504040204" pitchFamily="50" charset="-128"/>
              </a:rPr>
              <a:t>10</a:t>
            </a:r>
            <a:r>
              <a:rPr lang="ja-JP" altLang="en-US" sz="1600" dirty="0">
                <a:latin typeface="メイリオ" panose="020B0604030504040204" pitchFamily="50" charset="-128"/>
                <a:ea typeface="メイリオ" panose="020B0604030504040204" pitchFamily="50" charset="-128"/>
              </a:rPr>
              <a:t>社が実装済み</a:t>
            </a:r>
            <a:endParaRPr lang="en-US" altLang="ja-JP" sz="1600" dirty="0">
              <a:latin typeface="メイリオ" panose="020B0604030504040204" pitchFamily="50" charset="-128"/>
              <a:ea typeface="メイリオ" panose="020B0604030504040204" pitchFamily="50" charset="-128"/>
            </a:endParaRPr>
          </a:p>
          <a:p>
            <a:pPr lvl="1"/>
            <a:r>
              <a:rPr lang="ja-JP" altLang="en-US" sz="1600" dirty="0">
                <a:latin typeface="メイリオ" panose="020B0604030504040204" pitchFamily="50" charset="-128"/>
                <a:ea typeface="メイリオ" panose="020B0604030504040204" pitchFamily="50" charset="-128"/>
              </a:rPr>
              <a:t>実装に必要となる仕様に関しては、参考文書として随時発行</a:t>
            </a:r>
            <a:endParaRPr lang="en-US" sz="1400" dirty="0"/>
          </a:p>
        </p:txBody>
      </p:sp>
      <p:pic>
        <p:nvPicPr>
          <p:cNvPr id="10" name="グラフィックス 9">
            <a:extLst>
              <a:ext uri="{FF2B5EF4-FFF2-40B4-BE49-F238E27FC236}">
                <a16:creationId xmlns:a16="http://schemas.microsoft.com/office/drawing/2014/main" id="{CA43E9C6-68A5-413D-A741-CDCFD4CE5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6296" y="745536"/>
            <a:ext cx="1077638" cy="718425"/>
          </a:xfrm>
          <a:prstGeom prst="rect">
            <a:avLst/>
          </a:prstGeom>
        </p:spPr>
      </p:pic>
      <p:pic>
        <p:nvPicPr>
          <p:cNvPr id="11" name="図 10">
            <a:extLst>
              <a:ext uri="{FF2B5EF4-FFF2-40B4-BE49-F238E27FC236}">
                <a16:creationId xmlns:a16="http://schemas.microsoft.com/office/drawing/2014/main" id="{81885DB2-81ED-423A-881F-140D001659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8264" y="1463961"/>
            <a:ext cx="1690141" cy="1014085"/>
          </a:xfrm>
          <a:prstGeom prst="rect">
            <a:avLst/>
          </a:prstGeom>
        </p:spPr>
      </p:pic>
      <p:pic>
        <p:nvPicPr>
          <p:cNvPr id="12" name="グラフィックス 11">
            <a:extLst>
              <a:ext uri="{FF2B5EF4-FFF2-40B4-BE49-F238E27FC236}">
                <a16:creationId xmlns:a16="http://schemas.microsoft.com/office/drawing/2014/main" id="{6E82E51C-22E8-4E7E-8149-9B3CDCFA0D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5240" y="3865133"/>
            <a:ext cx="1062261" cy="168899"/>
          </a:xfrm>
          <a:prstGeom prst="rect">
            <a:avLst/>
          </a:prstGeom>
        </p:spPr>
      </p:pic>
      <p:pic>
        <p:nvPicPr>
          <p:cNvPr id="13" name="図 12">
            <a:extLst>
              <a:ext uri="{FF2B5EF4-FFF2-40B4-BE49-F238E27FC236}">
                <a16:creationId xmlns:a16="http://schemas.microsoft.com/office/drawing/2014/main" id="{CD91F509-76FA-4F88-BAE7-B1C6B3277B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29441" y="4806346"/>
            <a:ext cx="1001951" cy="159040"/>
          </a:xfrm>
          <a:prstGeom prst="rect">
            <a:avLst/>
          </a:prstGeom>
        </p:spPr>
      </p:pic>
      <p:pic>
        <p:nvPicPr>
          <p:cNvPr id="14" name="図 13">
            <a:extLst>
              <a:ext uri="{FF2B5EF4-FFF2-40B4-BE49-F238E27FC236}">
                <a16:creationId xmlns:a16="http://schemas.microsoft.com/office/drawing/2014/main" id="{D0B21994-8138-4C7A-8483-4A5AF93CCD0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69535" y="4122932"/>
            <a:ext cx="1062261" cy="148716"/>
          </a:xfrm>
          <a:prstGeom prst="rect">
            <a:avLst/>
          </a:prstGeom>
        </p:spPr>
      </p:pic>
      <p:pic>
        <p:nvPicPr>
          <p:cNvPr id="15" name="図 14">
            <a:extLst>
              <a:ext uri="{FF2B5EF4-FFF2-40B4-BE49-F238E27FC236}">
                <a16:creationId xmlns:a16="http://schemas.microsoft.com/office/drawing/2014/main" id="{33D5A091-8401-4E1B-983B-614EDD5150B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53086" y="3822345"/>
            <a:ext cx="478710" cy="203452"/>
          </a:xfrm>
          <a:prstGeom prst="rect">
            <a:avLst/>
          </a:prstGeom>
        </p:spPr>
      </p:pic>
      <p:pic>
        <p:nvPicPr>
          <p:cNvPr id="16" name="図 15">
            <a:extLst>
              <a:ext uri="{FF2B5EF4-FFF2-40B4-BE49-F238E27FC236}">
                <a16:creationId xmlns:a16="http://schemas.microsoft.com/office/drawing/2014/main" id="{E91C3E70-99E0-4CE0-92FE-D6504DE9685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483474" y="4592808"/>
            <a:ext cx="801496" cy="132246"/>
          </a:xfrm>
          <a:prstGeom prst="rect">
            <a:avLst/>
          </a:prstGeom>
        </p:spPr>
      </p:pic>
      <p:pic>
        <p:nvPicPr>
          <p:cNvPr id="17" name="図 16">
            <a:extLst>
              <a:ext uri="{FF2B5EF4-FFF2-40B4-BE49-F238E27FC236}">
                <a16:creationId xmlns:a16="http://schemas.microsoft.com/office/drawing/2014/main" id="{2E81A7F2-F7F1-472E-880C-5E839DFE300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10027" y="4489776"/>
            <a:ext cx="621769" cy="288237"/>
          </a:xfrm>
          <a:prstGeom prst="rect">
            <a:avLst/>
          </a:prstGeom>
        </p:spPr>
      </p:pic>
      <p:pic>
        <p:nvPicPr>
          <p:cNvPr id="18" name="グラフィックス 17">
            <a:extLst>
              <a:ext uri="{FF2B5EF4-FFF2-40B4-BE49-F238E27FC236}">
                <a16:creationId xmlns:a16="http://schemas.microsoft.com/office/drawing/2014/main" id="{BEC44F7B-89DA-4E30-AAEF-B99030370D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550693" y="4263632"/>
            <a:ext cx="1262101" cy="352214"/>
          </a:xfrm>
          <a:prstGeom prst="rect">
            <a:avLst/>
          </a:prstGeom>
        </p:spPr>
      </p:pic>
    </p:spTree>
    <p:extLst>
      <p:ext uri="{BB962C8B-B14F-4D97-AF65-F5344CB8AC3E}">
        <p14:creationId xmlns:p14="http://schemas.microsoft.com/office/powerpoint/2010/main" val="2412080588"/>
      </p:ext>
    </p:extLst>
  </p:cSld>
  <p:clrMapOvr>
    <a:masterClrMapping/>
  </p:clrMapOvr>
  <mc:AlternateContent xmlns:mc="http://schemas.openxmlformats.org/markup-compatibility/2006" xmlns:p14="http://schemas.microsoft.com/office/powerpoint/2010/main">
    <mc:Choice Requires="p14">
      <p:transition spd="slow" p14:dur="2000" advTm="72051"/>
    </mc:Choice>
    <mc:Fallback xmlns="">
      <p:transition spd="slow" advTm="7205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字幕 6">
            <a:extLst>
              <a:ext uri="{FF2B5EF4-FFF2-40B4-BE49-F238E27FC236}">
                <a16:creationId xmlns:a16="http://schemas.microsoft.com/office/drawing/2014/main" id="{DBC60B20-4B40-42F8-A81A-39D2D09C0B4B}"/>
              </a:ext>
            </a:extLst>
          </p:cNvPr>
          <p:cNvSpPr>
            <a:spLocks noGrp="1"/>
          </p:cNvSpPr>
          <p:nvPr>
            <p:ph type="subTitle" idx="1"/>
          </p:nvPr>
        </p:nvSpPr>
        <p:spPr/>
        <p:txBody>
          <a:bodyPr/>
          <a:lstStyle/>
          <a:p>
            <a:endParaRPr lang="ja-JP" altLang="en-US"/>
          </a:p>
        </p:txBody>
      </p:sp>
      <p:sp>
        <p:nvSpPr>
          <p:cNvPr id="6" name="タイトル 5">
            <a:extLst>
              <a:ext uri="{FF2B5EF4-FFF2-40B4-BE49-F238E27FC236}">
                <a16:creationId xmlns:a16="http://schemas.microsoft.com/office/drawing/2014/main" id="{66503774-40DE-45E0-B488-CEF4AF4BB636}"/>
              </a:ext>
            </a:extLst>
          </p:cNvPr>
          <p:cNvSpPr>
            <a:spLocks noGrp="1"/>
          </p:cNvSpPr>
          <p:nvPr>
            <p:ph type="ctrTitle"/>
          </p:nvPr>
        </p:nvSpPr>
        <p:spPr/>
        <p:txBody>
          <a:bodyPr/>
          <a:lstStyle/>
          <a:p>
            <a:r>
              <a:rPr lang="en-US" altLang="ja-JP" dirty="0"/>
              <a:t>Web of Things</a:t>
            </a:r>
            <a:r>
              <a:rPr lang="ja-JP" altLang="en-US" dirty="0"/>
              <a:t>の概要</a:t>
            </a:r>
          </a:p>
        </p:txBody>
      </p:sp>
      <p:sp>
        <p:nvSpPr>
          <p:cNvPr id="5" name="フッター プレースホルダー 4">
            <a:extLst>
              <a:ext uri="{FF2B5EF4-FFF2-40B4-BE49-F238E27FC236}">
                <a16:creationId xmlns:a16="http://schemas.microsoft.com/office/drawing/2014/main" id="{E76BFFC6-93CE-488F-959F-402F5C2D456E}"/>
              </a:ext>
            </a:extLst>
          </p:cNvPr>
          <p:cNvSpPr>
            <a:spLocks noGrp="1"/>
          </p:cNvSpPr>
          <p:nvPr>
            <p:ph type="ftr" sz="quarter" idx="3"/>
          </p:nvPr>
        </p:nvSpPr>
        <p:spPr/>
        <p:txBody>
          <a:bodyPr/>
          <a:lstStyle/>
          <a:p>
            <a:r>
              <a:rPr lang="en-US" altLang="ja-JP"/>
              <a:t>Copyright 2020 Fujitsu Laboratories Ltd.</a:t>
            </a:r>
            <a:endParaRPr lang="de-DE" altLang="ja-JP" dirty="0"/>
          </a:p>
        </p:txBody>
      </p:sp>
      <p:sp>
        <p:nvSpPr>
          <p:cNvPr id="4" name="スライド番号プレースホルダー 3">
            <a:extLst>
              <a:ext uri="{FF2B5EF4-FFF2-40B4-BE49-F238E27FC236}">
                <a16:creationId xmlns:a16="http://schemas.microsoft.com/office/drawing/2014/main" id="{C2FC9138-24DE-4493-ABB8-1ACDCC9C199F}"/>
              </a:ext>
            </a:extLst>
          </p:cNvPr>
          <p:cNvSpPr>
            <a:spLocks noGrp="1"/>
          </p:cNvSpPr>
          <p:nvPr>
            <p:ph type="sldNum" sz="quarter" idx="4"/>
          </p:nvPr>
        </p:nvSpPr>
        <p:spPr/>
        <p:txBody>
          <a:bodyPr/>
          <a:lstStyle/>
          <a:p>
            <a:fld id="{DE2B87E1-F9DF-4BEE-B07D-635D26011F4B}" type="slidenum">
              <a:rPr lang="de-DE" altLang="ja-JP" smtClean="0"/>
              <a:pPr/>
              <a:t>7</a:t>
            </a:fld>
            <a:endParaRPr lang="de-DE" altLang="ja-JP"/>
          </a:p>
        </p:txBody>
      </p:sp>
    </p:spTree>
    <p:extLst>
      <p:ext uri="{BB962C8B-B14F-4D97-AF65-F5344CB8AC3E}">
        <p14:creationId xmlns:p14="http://schemas.microsoft.com/office/powerpoint/2010/main" val="3888448649"/>
      </p:ext>
    </p:extLst>
  </p:cSld>
  <p:clrMapOvr>
    <a:masterClrMapping/>
  </p:clrMapOvr>
  <mc:AlternateContent xmlns:mc="http://schemas.openxmlformats.org/markup-compatibility/2006" xmlns:p14="http://schemas.microsoft.com/office/powerpoint/2010/main">
    <mc:Choice Requires="p14">
      <p:transition spd="slow" p14:dur="2000" advTm="5952"/>
    </mc:Choice>
    <mc:Fallback xmlns="">
      <p:transition spd="slow" advTm="59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どのようにしてクラウドに接続するか</a:t>
            </a:r>
          </a:p>
        </p:txBody>
      </p:sp>
      <p:sp>
        <p:nvSpPr>
          <p:cNvPr id="3" name="コンテンツ プレースホルダー 2"/>
          <p:cNvSpPr>
            <a:spLocks noGrp="1"/>
          </p:cNvSpPr>
          <p:nvPr>
            <p:ph idx="1"/>
          </p:nvPr>
        </p:nvSpPr>
        <p:spPr>
          <a:xfrm>
            <a:off x="168275" y="869950"/>
            <a:ext cx="8786813" cy="509815"/>
          </a:xfrm>
        </p:spPr>
        <p:txBody>
          <a:bodyPr/>
          <a:lstStyle/>
          <a:p>
            <a:r>
              <a:rPr lang="ja-JP" altLang="en-US" dirty="0"/>
              <a:t>温度センサー（</a:t>
            </a:r>
            <a:r>
              <a:rPr lang="en-US" altLang="ja-JP" dirty="0"/>
              <a:t>RS-485</a:t>
            </a:r>
            <a:r>
              <a:rPr lang="ja-JP" altLang="en-US" dirty="0" err="1"/>
              <a:t>、</a:t>
            </a:r>
            <a:r>
              <a:rPr lang="en-US" altLang="ja-JP" dirty="0"/>
              <a:t>Modbus</a:t>
            </a:r>
            <a:r>
              <a:rPr lang="ja-JP" altLang="en-US" dirty="0"/>
              <a:t>）</a:t>
            </a:r>
            <a:endParaRPr kumimoji="1" lang="ja-JP" altLang="en-US" dirty="0"/>
          </a:p>
        </p:txBody>
      </p:sp>
      <p:sp>
        <p:nvSpPr>
          <p:cNvPr id="6" name="フッター プレースホルダー 5"/>
          <p:cNvSpPr>
            <a:spLocks noGrp="1"/>
          </p:cNvSpPr>
          <p:nvPr>
            <p:ph type="ftr" sz="quarter" idx="4294967295"/>
          </p:nvPr>
        </p:nvSpPr>
        <p:spPr/>
        <p:txBody>
          <a:bodyPr/>
          <a:lstStyle/>
          <a:p>
            <a:pPr>
              <a:defRPr/>
            </a:pPr>
            <a:r>
              <a:rPr lang="en-US" altLang="ja-JP"/>
              <a:t>Copyright 2020 Fujitsu Laboratories Ltd.</a:t>
            </a:r>
            <a:endParaRPr lang="ja-JP" altLang="en-US"/>
          </a:p>
        </p:txBody>
      </p:sp>
      <p:pic>
        <p:nvPicPr>
          <p:cNvPr id="1026" name="Picture 2" descr="https://item-shopping.c.yimg.jp/i/n/nekonekoshop_qad9386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2068582"/>
            <a:ext cx="3256818" cy="3256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tem-shopping.c.yimg.jp/i/n/nekonekoshop_qad93864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538" y="2204864"/>
            <a:ext cx="2984257" cy="2984257"/>
          </a:xfrm>
          <a:prstGeom prst="rect">
            <a:avLst/>
          </a:prstGeom>
          <a:noFill/>
          <a:extLst>
            <a:ext uri="{909E8E84-426E-40DD-AFC4-6F175D3DCCD1}">
              <a14:hiddenFill xmlns:a14="http://schemas.microsoft.com/office/drawing/2010/main">
                <a:solidFill>
                  <a:srgbClr val="FFFFFF"/>
                </a:solidFill>
              </a14:hiddenFill>
            </a:ext>
          </a:extLst>
        </p:spPr>
      </p:pic>
      <p:sp>
        <p:nvSpPr>
          <p:cNvPr id="12" name="スライド番号プレースホルダー 11"/>
          <p:cNvSpPr>
            <a:spLocks noGrp="1"/>
          </p:cNvSpPr>
          <p:nvPr>
            <p:ph type="sldNum" sz="quarter" idx="10"/>
          </p:nvPr>
        </p:nvSpPr>
        <p:spPr/>
        <p:txBody>
          <a:bodyPr/>
          <a:lstStyle/>
          <a:p>
            <a:fld id="{DE2B87E1-F9DF-4BEE-B07D-635D26011F4B}" type="slidenum">
              <a:rPr lang="de-DE" altLang="ja-JP" smtClean="0"/>
              <a:pPr/>
              <a:t>8</a:t>
            </a:fld>
            <a:endParaRPr lang="de-DE" altLang="ja-JP"/>
          </a:p>
        </p:txBody>
      </p:sp>
      <p:sp>
        <p:nvSpPr>
          <p:cNvPr id="4" name="テキスト ボックス 3">
            <a:extLst>
              <a:ext uri="{FF2B5EF4-FFF2-40B4-BE49-F238E27FC236}">
                <a16:creationId xmlns:a16="http://schemas.microsoft.com/office/drawing/2014/main" id="{62370070-11AC-40E9-B5E4-77E11A4EB76E}"/>
              </a:ext>
            </a:extLst>
          </p:cNvPr>
          <p:cNvSpPr txBox="1"/>
          <p:nvPr/>
        </p:nvSpPr>
        <p:spPr>
          <a:xfrm>
            <a:off x="601241" y="5965598"/>
            <a:ext cx="7920880" cy="584775"/>
          </a:xfrm>
          <a:prstGeom prst="rect">
            <a:avLst/>
          </a:prstGeom>
          <a:noFill/>
        </p:spPr>
        <p:txBody>
          <a:bodyPr vert="horz" wrap="square" rtlCol="0">
            <a:spAutoFit/>
          </a:bodyPr>
          <a:lstStyle/>
          <a:p>
            <a:pPr algn="l"/>
            <a:r>
              <a:rPr kumimoji="1" lang="ja-JP" altLang="en-US" sz="1600" dirty="0">
                <a:latin typeface="メイリオ" panose="020B0604030504040204" pitchFamily="50" charset="-128"/>
                <a:ea typeface="メイリオ" panose="020B0604030504040204" pitchFamily="50" charset="-128"/>
              </a:rPr>
              <a:t>デバイスのインタフェースは単純なものが多く、しかも長期間にわたり利用される</a:t>
            </a:r>
            <a:endParaRPr kumimoji="1" lang="en-US" altLang="ja-JP" sz="1600" dirty="0">
              <a:latin typeface="メイリオ" panose="020B0604030504040204" pitchFamily="50" charset="-128"/>
              <a:ea typeface="メイリオ" panose="020B0604030504040204" pitchFamily="50" charset="-128"/>
            </a:endParaRPr>
          </a:p>
          <a:p>
            <a:pPr algn="l"/>
            <a:r>
              <a:rPr kumimoji="1" lang="ja-JP" altLang="en-US" sz="1600" dirty="0">
                <a:latin typeface="メイリオ" panose="020B0604030504040204" pitchFamily="50" charset="-128"/>
                <a:ea typeface="メイリオ" panose="020B0604030504040204" pitchFamily="50" charset="-128"/>
              </a:rPr>
              <a:t>現在も多くが使われており、</a:t>
            </a:r>
            <a:r>
              <a:rPr kumimoji="1" lang="en-US" altLang="ja-JP" sz="1600" dirty="0">
                <a:latin typeface="メイリオ" panose="020B0604030504040204" pitchFamily="50" charset="-128"/>
                <a:ea typeface="メイリオ" panose="020B0604030504040204" pitchFamily="50" charset="-128"/>
              </a:rPr>
              <a:t>IoT</a:t>
            </a:r>
            <a:r>
              <a:rPr kumimoji="1" lang="ja-JP" altLang="en-US" sz="1600" dirty="0">
                <a:latin typeface="メイリオ" panose="020B0604030504040204" pitchFamily="50" charset="-128"/>
                <a:ea typeface="メイリオ" panose="020B0604030504040204" pitchFamily="50" charset="-128"/>
              </a:rPr>
              <a:t>実現にはこれらのデバイスを無視できない</a:t>
            </a:r>
          </a:p>
        </p:txBody>
      </p:sp>
    </p:spTree>
    <p:extLst>
      <p:ext uri="{BB962C8B-B14F-4D97-AF65-F5344CB8AC3E}">
        <p14:creationId xmlns:p14="http://schemas.microsoft.com/office/powerpoint/2010/main" val="4011833634"/>
      </p:ext>
    </p:extLst>
  </p:cSld>
  <p:clrMapOvr>
    <a:masterClrMapping/>
  </p:clrMapOvr>
  <mc:AlternateContent xmlns:mc="http://schemas.openxmlformats.org/markup-compatibility/2006" xmlns:p14="http://schemas.microsoft.com/office/powerpoint/2010/main">
    <mc:Choice Requires="p14">
      <p:transition spd="slow" p14:dur="2000" advTm="50745"/>
    </mc:Choice>
    <mc:Fallback xmlns="">
      <p:transition spd="slow" advTm="5074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ATEFORMAT" val="0"/>
</p:tagLst>
</file>

<file path=ppt/theme/theme1.xml><?xml version="1.0" encoding="utf-8"?>
<a:theme xmlns:a="http://schemas.openxmlformats.org/drawingml/2006/main" name="F_Tool_2_JA_R">
  <a:themeElements>
    <a:clrScheme name="コーポレートカラー_v2">
      <a:dk1>
        <a:srgbClr val="000000"/>
      </a:dk1>
      <a:lt1>
        <a:srgbClr val="FFFFFF"/>
      </a:lt1>
      <a:dk2>
        <a:srgbClr val="000000"/>
      </a:dk2>
      <a:lt2>
        <a:srgbClr val="EEEEEE"/>
      </a:lt2>
      <a:accent1>
        <a:srgbClr val="87867E"/>
      </a:accent1>
      <a:accent2>
        <a:srgbClr val="A30B1A"/>
      </a:accent2>
      <a:accent3>
        <a:srgbClr val="B1B1AC"/>
      </a:accent3>
      <a:accent4>
        <a:srgbClr val="DAD9D6"/>
      </a:accent4>
      <a:accent5>
        <a:srgbClr val="706F67"/>
      </a:accent5>
      <a:accent6>
        <a:srgbClr val="C6C6C0"/>
      </a:accent6>
      <a:hlink>
        <a:srgbClr val="105D9C"/>
      </a:hlink>
      <a:folHlink>
        <a:srgbClr val="4B4595"/>
      </a:folHlink>
    </a:clrScheme>
    <a:fontScheme name="F_Tool_2_JA_R">
      <a:majorFont>
        <a:latin typeface="Arial"/>
        <a:ea typeface="ＭＳ Ｐゴシック"/>
        <a:cs typeface=""/>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DAD9D6"/>
        </a:solidFill>
        <a:ln w="9525" cap="flat" cmpd="sng" algn="ctr">
          <a:solidFill>
            <a:srgbClr val="B1B1AC"/>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marL="0" marR="0" indent="0" algn="ctr" defTabSz="914400" rtl="0" eaLnBrk="1" fontAlgn="ctr" latinLnBrk="0" hangingPunct="1">
          <a:lnSpc>
            <a:spcPct val="100000"/>
          </a:lnSpc>
          <a:spcBef>
            <a:spcPct val="0"/>
          </a:spcBef>
          <a:spcAft>
            <a:spcPct val="0"/>
          </a:spcAft>
          <a:buClrTx/>
          <a:buSzTx/>
          <a:buFontTx/>
          <a:buNone/>
          <a:tabLst/>
          <a:defRPr kumimoji="1" sz="1800" b="0" i="0" u="none" strike="noStrike" cap="none" normalizeH="0" baseline="0" dirty="0" err="1" smtClean="0">
            <a:ln>
              <a:noFill/>
            </a:ln>
            <a:effectLst/>
            <a:latin typeface="Arial" panose="020B0604020202020204" pitchFamily="34" charset="0"/>
          </a:defRPr>
        </a:defPPr>
      </a:lstStyle>
    </a:spDef>
    <a:lnDef>
      <a:spPr bwMode="auto">
        <a:xfrm>
          <a:off x="0" y="0"/>
          <a:ext cx="1" cy="1"/>
        </a:xfrm>
        <a:custGeom>
          <a:avLst/>
          <a:gdLst/>
          <a:ahLst/>
          <a:cxnLst/>
          <a:rect l="0" t="0" r="0" b="0"/>
          <a:pathLst/>
        </a:custGeom>
        <a:gradFill rotWithShape="0">
          <a:gsLst>
            <a:gs pos="0">
              <a:srgbClr val="FFFFFF"/>
            </a:gs>
            <a:gs pos="100000">
              <a:srgbClr val="CACAC7"/>
            </a:gs>
          </a:gsLst>
          <a:lin ang="5400000" scaled="1"/>
        </a:gradFill>
        <a:ln w="9525" cap="flat" cmpd="sng" algn="ctr">
          <a:solidFill>
            <a:srgbClr val="57564F"/>
          </a:solidFill>
          <a:prstDash val="solid"/>
          <a:round/>
          <a:headEnd type="none" w="med" len="med"/>
          <a:tailEnd type="none" w="med" len="med"/>
        </a:ln>
        <a:effectLst/>
        <a:extLst>
          <a:ext uri="{AF507438-7753-43E0-B8FC-AC1667EBCBE1}">
            <a14:hiddenEffects xmlns:a14="http://schemas.microsoft.com/office/drawing/2010/main">
              <a:effectLst>
                <a:outerShdw dist="53882" dir="2700000" algn="ctr" rotWithShape="0">
                  <a:schemeClr val="bg2">
                    <a:alpha val="50000"/>
                  </a:schemeClr>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ctr"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rgbClr val="000000"/>
            </a:solidFill>
            <a:effectLst/>
            <a:latin typeface="ＭＳ Ｐゴシック" pitchFamily="50" charset="-128"/>
            <a:ea typeface="ＭＳ Ｐゴシック" pitchFamily="50" charset="-128"/>
          </a:defRPr>
        </a:defPPr>
      </a:lstStyle>
    </a:lnDef>
    <a:txDef>
      <a:spPr>
        <a:noFill/>
      </a:spPr>
      <a:bodyPr vert="horz" wrap="square" rtlCol="0">
        <a:spAutoFit/>
      </a:bodyPr>
      <a:lstStyle>
        <a:defPPr>
          <a:defRPr kumimoji="1" dirty="0" smtClean="0">
            <a:latin typeface="Arial" panose="020B0604020202020204" pitchFamily="34" charset="0"/>
          </a:defRPr>
        </a:defPPr>
      </a:lstStyle>
    </a:txDef>
  </a:objectDefaults>
  <a:extraClrSchemeLst>
    <a:extraClrScheme>
      <a:clrScheme name="F_Tool_2_JA_R 1">
        <a:dk1>
          <a:srgbClr val="000000"/>
        </a:dk1>
        <a:lt1>
          <a:srgbClr val="FFFFFF"/>
        </a:lt1>
        <a:dk2>
          <a:srgbClr val="000000"/>
        </a:dk2>
        <a:lt2>
          <a:srgbClr val="B1B1AC"/>
        </a:lt2>
        <a:accent1>
          <a:srgbClr val="F8C6C5"/>
        </a:accent1>
        <a:accent2>
          <a:srgbClr val="B22B30"/>
        </a:accent2>
        <a:accent3>
          <a:srgbClr val="FFFFFF"/>
        </a:accent3>
        <a:accent4>
          <a:srgbClr val="000000"/>
        </a:accent4>
        <a:accent5>
          <a:srgbClr val="FBDFDF"/>
        </a:accent5>
        <a:accent6>
          <a:srgbClr val="A1262A"/>
        </a:accent6>
        <a:hlink>
          <a:srgbClr val="105D9C"/>
        </a:hlink>
        <a:folHlink>
          <a:srgbClr val="4B459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ＭＳ Ｐゴシック"/>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ＭＳ Ｐゴシック"/>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ＭＳ Ｐゴシック"/>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ＭＳ Ｐゴシック"/>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7053</Words>
  <Application>Microsoft Office PowerPoint</Application>
  <PresentationFormat>画面に合わせる (4:3)</PresentationFormat>
  <Paragraphs>775</Paragraphs>
  <Slides>29</Slides>
  <Notes>29</Notes>
  <HiddenSlides>0</HiddenSlides>
  <MMClips>1</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29</vt:i4>
      </vt:variant>
    </vt:vector>
  </HeadingPairs>
  <TitlesOfParts>
    <vt:vector size="37" baseType="lpstr">
      <vt:lpstr>Meiryo UI</vt:lpstr>
      <vt:lpstr>ＭＳ Ｐゴシック</vt:lpstr>
      <vt:lpstr>メイリオ</vt:lpstr>
      <vt:lpstr>Arial</vt:lpstr>
      <vt:lpstr>Arial Black</vt:lpstr>
      <vt:lpstr>Consolas</vt:lpstr>
      <vt:lpstr>Wingdings</vt:lpstr>
      <vt:lpstr>F_Tool_2_JA_R</vt:lpstr>
      <vt:lpstr>Web of Things: 様々なIoTデバイスをWeb APIで 制御可能なW3CのIoT規格</vt:lpstr>
      <vt:lpstr>講演の内容</vt:lpstr>
      <vt:lpstr>デジタル化（digitalization）</vt:lpstr>
      <vt:lpstr>デジタルトランスフォーメーション（DX）</vt:lpstr>
      <vt:lpstr>Web技術による相互接続</vt:lpstr>
      <vt:lpstr>Web of Thingsとは</vt:lpstr>
      <vt:lpstr>W3C Web of Things</vt:lpstr>
      <vt:lpstr>Web of Thingsの概要</vt:lpstr>
      <vt:lpstr>どのようにしてクラウドに接続するか</vt:lpstr>
      <vt:lpstr>IoTで使われるインタフェース規格</vt:lpstr>
      <vt:lpstr>IoTプラットフォームの必要性</vt:lpstr>
      <vt:lpstr>IoTデバイスのWeb API</vt:lpstr>
      <vt:lpstr>Thing：モノの抽象表現</vt:lpstr>
      <vt:lpstr>Thing Descriptionの例</vt:lpstr>
      <vt:lpstr>Web of Things導入によるメリット</vt:lpstr>
      <vt:lpstr>PowerPoint プレゼンテーション</vt:lpstr>
      <vt:lpstr>Web of Things適用事例</vt:lpstr>
      <vt:lpstr>スマートホーム</vt:lpstr>
      <vt:lpstr>スマート農業</vt:lpstr>
      <vt:lpstr>コネクテッドカー（BMW）</vt:lpstr>
      <vt:lpstr>コンビニエンスストア（Conexxus/EdgeX/Intel）</vt:lpstr>
      <vt:lpstr>Web of Thingsの情報モデル</vt:lpstr>
      <vt:lpstr>Thing Descriptionで使用される語彙</vt:lpstr>
      <vt:lpstr>ECHONET</vt:lpstr>
      <vt:lpstr>ECHONET Web API</vt:lpstr>
      <vt:lpstr>eCl@ss</vt:lpstr>
      <vt:lpstr>まとめ</vt:lpstr>
      <vt:lpstr>Web of Things関連情報</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Fujitsu Standard Tool</dc:title>
  <dc:creator/>
  <cp:lastModifiedBy/>
  <cp:revision>0</cp:revision>
  <dcterms:created xsi:type="dcterms:W3CDTF">2005-05-17T00:06:03Z</dcterms:created>
  <dcterms:modified xsi:type="dcterms:W3CDTF">2020-11-25T00:24:34Z</dcterms:modified>
</cp:coreProperties>
</file>